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8327EF-745B-4AC1-BF34-BBFF56F6E79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985078-83F4-4500-87DA-5F399065E6A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BCE296-D3BA-4DCE-AF79-9ACA3B643D1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155619-B3C7-4E21-BEBC-6E8A86FE197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BEB475-114A-4E6B-998A-856B13EFD1D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18F1D7-B224-4905-A050-F0D8EA2BECC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6F2675-B56B-43CC-9A2E-43970FB6164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BCBD91-30ED-4DCA-B4AA-9C10E7B6D4D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38E499-0176-40F1-8A2B-B0F4B853F10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ADD527-9755-4D8B-87BB-65ED669AF54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4ED288-3CE3-4AC7-AAC7-CBD0F86D1A7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EFEBDD-8797-4C9D-8CFD-0815E3058C6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A49B924-7A40-42F4-9209-BA7254CEE3CA}" type="slidenum">
              <a:rPr b="0" lang="en-US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54792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Oneda</a:t>
            </a: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y </a:t>
            </a: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Project</a:t>
            </a:r>
            <a:endParaRPr b="0" lang="en-US" sz="5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rgbClr val="b4a7d6"/>
                </a:solidFill>
                <a:latin typeface="Arial"/>
                <a:ea typeface="Arial"/>
              </a:rPr>
              <a:t>Arduino </a:t>
            </a:r>
            <a:r>
              <a:rPr b="0" lang="en-US" sz="4100" spc="-1" strike="noStrike">
                <a:solidFill>
                  <a:srgbClr val="b4a7d6"/>
                </a:solidFill>
                <a:latin typeface="Arial"/>
                <a:ea typeface="Arial"/>
              </a:rPr>
              <a:t>Elevator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2800" spc="-1" strike="noStrike">
                <a:solidFill>
                  <a:srgbClr val="4a86e8"/>
                </a:solidFill>
                <a:latin typeface="Arial"/>
                <a:ea typeface="Arial"/>
              </a:rPr>
              <a:t>강민구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370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Tinker</a:t>
            </a: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CAD </a:t>
            </a:r>
            <a:r>
              <a:rPr b="0" lang="ko" sz="5200" spc="-1" strike="noStrike">
                <a:solidFill>
                  <a:srgbClr val="c27ba0"/>
                </a:solidFill>
                <a:latin typeface="Arial"/>
                <a:ea typeface="Arial"/>
              </a:rPr>
              <a:t>회로도</a:t>
            </a:r>
            <a:endParaRPr b="0" lang="en-US" sz="5200" spc="-1" strike="noStrike">
              <a:latin typeface="Arial"/>
            </a:endParaRPr>
          </a:p>
        </p:txBody>
      </p:sp>
      <p:pic>
        <p:nvPicPr>
          <p:cNvPr id="42" name="Google Shape;61;p14" descr=""/>
          <p:cNvPicPr/>
          <p:nvPr/>
        </p:nvPicPr>
        <p:blipFill>
          <a:blip r:embed="rId1"/>
          <a:stretch/>
        </p:blipFill>
        <p:spPr>
          <a:xfrm>
            <a:off x="1276200" y="975240"/>
            <a:ext cx="6590880" cy="396864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62;p14"/>
          <p:cNvSpPr/>
          <p:nvPr/>
        </p:nvSpPr>
        <p:spPr>
          <a:xfrm>
            <a:off x="2284200" y="1896120"/>
            <a:ext cx="912600" cy="1256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63;p14"/>
          <p:cNvSpPr/>
          <p:nvPr/>
        </p:nvSpPr>
        <p:spPr>
          <a:xfrm>
            <a:off x="5713200" y="2795400"/>
            <a:ext cx="1246680" cy="9273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64;p14"/>
          <p:cNvSpPr/>
          <p:nvPr/>
        </p:nvSpPr>
        <p:spPr>
          <a:xfrm rot="10800000">
            <a:off x="2197080" y="1612080"/>
            <a:ext cx="544320" cy="28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65;p14"/>
          <p:cNvSpPr/>
          <p:nvPr/>
        </p:nvSpPr>
        <p:spPr>
          <a:xfrm>
            <a:off x="1798200" y="1424520"/>
            <a:ext cx="794880" cy="18540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85760" bIns="185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보드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Google Shape;66;p14"/>
          <p:cNvSpPr/>
          <p:nvPr/>
        </p:nvSpPr>
        <p:spPr>
          <a:xfrm>
            <a:off x="6789240" y="3827160"/>
            <a:ext cx="794880" cy="18540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85760" bIns="185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보드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Google Shape;67;p14"/>
          <p:cNvSpPr/>
          <p:nvPr/>
        </p:nvSpPr>
        <p:spPr>
          <a:xfrm>
            <a:off x="6337080" y="3723840"/>
            <a:ext cx="451080" cy="1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68;p14"/>
          <p:cNvSpPr/>
          <p:nvPr/>
        </p:nvSpPr>
        <p:spPr>
          <a:xfrm>
            <a:off x="5787000" y="2061000"/>
            <a:ext cx="327960" cy="4240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69;p14"/>
          <p:cNvSpPr/>
          <p:nvPr/>
        </p:nvSpPr>
        <p:spPr>
          <a:xfrm flipH="1" rot="10800000">
            <a:off x="5952240" y="1612440"/>
            <a:ext cx="878400" cy="4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70;p14"/>
          <p:cNvSpPr/>
          <p:nvPr/>
        </p:nvSpPr>
        <p:spPr>
          <a:xfrm>
            <a:off x="6239160" y="1424520"/>
            <a:ext cx="1182600" cy="18540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85760" bIns="18576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현재 층 표시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71;p14"/>
          <p:cNvSpPr/>
          <p:nvPr/>
        </p:nvSpPr>
        <p:spPr>
          <a:xfrm>
            <a:off x="4273920" y="2687040"/>
            <a:ext cx="214920" cy="871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72;p14"/>
          <p:cNvSpPr/>
          <p:nvPr/>
        </p:nvSpPr>
        <p:spPr>
          <a:xfrm flipH="1" rot="10800000">
            <a:off x="4381560" y="2482920"/>
            <a:ext cx="42660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73;p14"/>
          <p:cNvSpPr/>
          <p:nvPr/>
        </p:nvSpPr>
        <p:spPr>
          <a:xfrm>
            <a:off x="4411800" y="2176200"/>
            <a:ext cx="794880" cy="30456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05280" bIns="3052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000" spc="-1" strike="noStrike">
                <a:solidFill>
                  <a:srgbClr val="000000"/>
                </a:solidFill>
                <a:latin typeface="Arial"/>
                <a:ea typeface="Arial"/>
              </a:rPr>
              <a:t>엘리베이터 위치 표시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" name="Google Shape;74;p14"/>
          <p:cNvSpPr/>
          <p:nvPr/>
        </p:nvSpPr>
        <p:spPr>
          <a:xfrm>
            <a:off x="4072680" y="2687040"/>
            <a:ext cx="176040" cy="871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75;p14"/>
          <p:cNvSpPr/>
          <p:nvPr/>
        </p:nvSpPr>
        <p:spPr>
          <a:xfrm>
            <a:off x="4160880" y="3559320"/>
            <a:ext cx="68400" cy="56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76;p14"/>
          <p:cNvSpPr/>
          <p:nvPr/>
        </p:nvSpPr>
        <p:spPr>
          <a:xfrm>
            <a:off x="3889080" y="4121640"/>
            <a:ext cx="681840" cy="15732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57680" bIns="157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700" spc="-1" strike="noStrike">
                <a:solidFill>
                  <a:srgbClr val="000000"/>
                </a:solidFill>
                <a:latin typeface="Arial"/>
                <a:ea typeface="Arial"/>
              </a:rPr>
              <a:t>호출 층 표시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58" name="Google Shape;77;p14"/>
          <p:cNvSpPr/>
          <p:nvPr/>
        </p:nvSpPr>
        <p:spPr>
          <a:xfrm>
            <a:off x="4205160" y="2009160"/>
            <a:ext cx="176040" cy="38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78;p14"/>
          <p:cNvSpPr/>
          <p:nvPr/>
        </p:nvSpPr>
        <p:spPr>
          <a:xfrm flipH="1" rot="10800000">
            <a:off x="4293360" y="1770480"/>
            <a:ext cx="142200" cy="2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79;p14"/>
          <p:cNvSpPr/>
          <p:nvPr/>
        </p:nvSpPr>
        <p:spPr>
          <a:xfrm>
            <a:off x="4095720" y="1611360"/>
            <a:ext cx="681840" cy="15732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57680" bIns="1576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700" spc="-1" strike="noStrike">
                <a:solidFill>
                  <a:srgbClr val="000000"/>
                </a:solidFill>
                <a:latin typeface="Arial"/>
                <a:ea typeface="Arial"/>
              </a:rPr>
              <a:t>호출 버튼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61" name="Google Shape;80;p14"/>
          <p:cNvSpPr/>
          <p:nvPr/>
        </p:nvSpPr>
        <p:spPr>
          <a:xfrm>
            <a:off x="1276200" y="3079440"/>
            <a:ext cx="594720" cy="2386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81;p14"/>
          <p:cNvSpPr/>
          <p:nvPr/>
        </p:nvSpPr>
        <p:spPr>
          <a:xfrm flipH="1" rot="10800000">
            <a:off x="1573560" y="2796480"/>
            <a:ext cx="227160" cy="28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82;p14"/>
          <p:cNvSpPr/>
          <p:nvPr/>
        </p:nvSpPr>
        <p:spPr>
          <a:xfrm>
            <a:off x="1408680" y="2590200"/>
            <a:ext cx="786240" cy="20412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04480" bIns="2044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900" spc="-1" strike="noStrike">
                <a:solidFill>
                  <a:srgbClr val="000000"/>
                </a:solidFill>
                <a:latin typeface="Arial"/>
                <a:ea typeface="Arial"/>
              </a:rPr>
              <a:t>현재 층 표시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4" name="Google Shape;83;p14"/>
          <p:cNvSpPr/>
          <p:nvPr/>
        </p:nvSpPr>
        <p:spPr>
          <a:xfrm>
            <a:off x="4514760" y="3586320"/>
            <a:ext cx="406800" cy="4240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84;p14"/>
          <p:cNvSpPr/>
          <p:nvPr/>
        </p:nvSpPr>
        <p:spPr>
          <a:xfrm>
            <a:off x="4922280" y="3798720"/>
            <a:ext cx="232200" cy="13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85;p14"/>
          <p:cNvSpPr/>
          <p:nvPr/>
        </p:nvSpPr>
        <p:spPr>
          <a:xfrm>
            <a:off x="5155920" y="3780360"/>
            <a:ext cx="794880" cy="304560"/>
          </a:xfrm>
          <a:prstGeom prst="rect">
            <a:avLst/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05280" bIns="3052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700" spc="-1" strike="noStrike">
                <a:solidFill>
                  <a:srgbClr val="000000"/>
                </a:solidFill>
                <a:latin typeface="Arial"/>
                <a:ea typeface="Arial"/>
              </a:rPr>
              <a:t>목표 층 도착 시 각 층마다 다른 음계 소리냄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538240" cy="1301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700" spc="-1" strike="noStrike">
                <a:solidFill>
                  <a:srgbClr val="c27ba0"/>
                </a:solidFill>
                <a:latin typeface="Arial"/>
                <a:ea typeface="Arial"/>
              </a:rPr>
              <a:t>Logic </a:t>
            </a:r>
            <a:r>
              <a:rPr b="0" lang="en-US" sz="4700" spc="-1" strike="noStrike">
                <a:solidFill>
                  <a:srgbClr val="c27ba0"/>
                </a:solidFill>
                <a:latin typeface="Arial"/>
                <a:ea typeface="Arial"/>
              </a:rPr>
              <a:t>Flowch</a:t>
            </a:r>
            <a:r>
              <a:rPr b="0" lang="en-US" sz="4700" spc="-1" strike="noStrike">
                <a:solidFill>
                  <a:srgbClr val="c27ba0"/>
                </a:solidFill>
                <a:latin typeface="Arial"/>
                <a:ea typeface="Arial"/>
              </a:rPr>
              <a:t>art</a:t>
            </a:r>
            <a:endParaRPr b="0" lang="en-US" sz="47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68" name="Google Shape;92;p15"/>
          <p:cNvSpPr/>
          <p:nvPr/>
        </p:nvSpPr>
        <p:spPr>
          <a:xfrm>
            <a:off x="201600" y="785880"/>
            <a:ext cx="485280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93;p15"/>
          <p:cNvSpPr/>
          <p:nvPr/>
        </p:nvSpPr>
        <p:spPr>
          <a:xfrm>
            <a:off x="66240" y="743760"/>
            <a:ext cx="5223600" cy="42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3716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- BOARD 1 -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엘리베이터 버튼 입력 실시간 수신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(Delay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사용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X)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targetFloor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지정 및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분류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해당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로직 수행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targetFloor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도착 시 엘리베이터 이동 중 받은 호출 층으로 새로운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targetFloor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업데이트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/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도착 시 부저 작동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현재 층인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CurrentFloor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업데이트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                      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- BOARD 2 -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Serial.read()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를 통해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BOARD 1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에서 현재 층 값 받아오기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4a86e8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7Segment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에 현재 층 표시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055120" y="360"/>
            <a:ext cx="408816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370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Arduin</a:t>
            </a: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o Code </a:t>
            </a: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- Board </a:t>
            </a: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1 </a:t>
            </a:r>
            <a:endParaRPr b="0" lang="en-US" sz="5200" spc="-1" strike="noStrike">
              <a:latin typeface="Arial"/>
            </a:endParaRPr>
          </a:p>
        </p:txBody>
      </p:sp>
      <p:pic>
        <p:nvPicPr>
          <p:cNvPr id="72" name="Google Shape;99;p16" descr=""/>
          <p:cNvPicPr/>
          <p:nvPr/>
        </p:nvPicPr>
        <p:blipFill>
          <a:blip r:embed="rId1"/>
          <a:stretch/>
        </p:blipFill>
        <p:spPr>
          <a:xfrm>
            <a:off x="49320" y="1706760"/>
            <a:ext cx="2445120" cy="274788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0;p16" descr=""/>
          <p:cNvPicPr/>
          <p:nvPr/>
        </p:nvPicPr>
        <p:blipFill>
          <a:blip r:embed="rId2"/>
          <a:stretch/>
        </p:blipFill>
        <p:spPr>
          <a:xfrm>
            <a:off x="2547360" y="1706760"/>
            <a:ext cx="3645000" cy="2747880"/>
          </a:xfrm>
          <a:prstGeom prst="rect">
            <a:avLst/>
          </a:prstGeom>
          <a:ln w="0">
            <a:noFill/>
          </a:ln>
        </p:spPr>
      </p:pic>
      <p:pic>
        <p:nvPicPr>
          <p:cNvPr id="74" name="Google Shape;101;p16" descr=""/>
          <p:cNvPicPr/>
          <p:nvPr/>
        </p:nvPicPr>
        <p:blipFill>
          <a:blip r:embed="rId3"/>
          <a:stretch/>
        </p:blipFill>
        <p:spPr>
          <a:xfrm>
            <a:off x="6245280" y="1706760"/>
            <a:ext cx="2848320" cy="2747880"/>
          </a:xfrm>
          <a:prstGeom prst="rect">
            <a:avLst/>
          </a:prstGeom>
          <a:ln w="0">
            <a:noFill/>
          </a:ln>
        </p:spPr>
      </p:pic>
      <p:sp>
        <p:nvSpPr>
          <p:cNvPr id="75" name="Google Shape;102;p16"/>
          <p:cNvSpPr/>
          <p:nvPr/>
        </p:nvSpPr>
        <p:spPr>
          <a:xfrm>
            <a:off x="95760" y="131364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전역변수 정의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Google Shape;103;p16"/>
          <p:cNvSpPr/>
          <p:nvPr/>
        </p:nvSpPr>
        <p:spPr>
          <a:xfrm>
            <a:off x="3170520" y="131364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함수 정의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Google Shape;104;p16"/>
          <p:cNvSpPr/>
          <p:nvPr/>
        </p:nvSpPr>
        <p:spPr>
          <a:xfrm>
            <a:off x="6527520" y="131364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Setup()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Google Shape;102;p 1"/>
          <p:cNvSpPr/>
          <p:nvPr/>
        </p:nvSpPr>
        <p:spPr>
          <a:xfrm>
            <a:off x="95760" y="131364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전역변수 정의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6000" y="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Arduino Code - Board 1 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80" name="Google Shape;120;p 2"/>
          <p:cNvSpPr/>
          <p:nvPr/>
        </p:nvSpPr>
        <p:spPr>
          <a:xfrm>
            <a:off x="4800600" y="9144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에 해당하는 로직 수행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0" y="1514520"/>
            <a:ext cx="2514600" cy="178128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120;p 1"/>
          <p:cNvSpPr/>
          <p:nvPr/>
        </p:nvSpPr>
        <p:spPr>
          <a:xfrm>
            <a:off x="4800600" y="9144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에 해당하는 로직 수행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Google Shape;120;p 3"/>
          <p:cNvSpPr/>
          <p:nvPr/>
        </p:nvSpPr>
        <p:spPr>
          <a:xfrm>
            <a:off x="4800600" y="9144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에 해당하는 로직 수행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Google Shape;120;p 4"/>
          <p:cNvSpPr/>
          <p:nvPr/>
        </p:nvSpPr>
        <p:spPr>
          <a:xfrm>
            <a:off x="4800600" y="9144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에 해당하는 로직 수행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Google Shape;120;p 5"/>
          <p:cNvSpPr/>
          <p:nvPr/>
        </p:nvSpPr>
        <p:spPr>
          <a:xfrm>
            <a:off x="4800600" y="9144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에 해당하는 로직 수행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Google Shape;120;p 6"/>
          <p:cNvSpPr/>
          <p:nvPr/>
        </p:nvSpPr>
        <p:spPr>
          <a:xfrm>
            <a:off x="4800600" y="9144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에 해당하는 로직 수행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Google Shape;119;p 5"/>
          <p:cNvSpPr/>
          <p:nvPr/>
        </p:nvSpPr>
        <p:spPr>
          <a:xfrm>
            <a:off x="-405000" y="979560"/>
            <a:ext cx="33768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호출 층과 현재 위치를 비교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&amp;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Case </a:t>
            </a:r>
            <a:r>
              <a:rPr b="0" lang="zh-CN" sz="1400" spc="-1" strike="noStrike">
                <a:solidFill>
                  <a:srgbClr val="4a86e8"/>
                </a:solidFill>
                <a:latin typeface="Arial"/>
                <a:ea typeface="Arial"/>
              </a:rPr>
              <a:t>분류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Google Shape;102;p 2"/>
          <p:cNvSpPr/>
          <p:nvPr/>
        </p:nvSpPr>
        <p:spPr>
          <a:xfrm>
            <a:off x="2971800" y="13716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아래로 내려감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Google Shape;102;p 3"/>
          <p:cNvSpPr/>
          <p:nvPr/>
        </p:nvSpPr>
        <p:spPr>
          <a:xfrm>
            <a:off x="4800600" y="13716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위로 올라감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Google Shape;102;p 4"/>
          <p:cNvSpPr/>
          <p:nvPr/>
        </p:nvSpPr>
        <p:spPr>
          <a:xfrm>
            <a:off x="6791760" y="137160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초기 상태 </a:t>
            </a: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or 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목표 층 도착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0" y="3307320"/>
            <a:ext cx="2514600" cy="18252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3103200" y="1763640"/>
            <a:ext cx="1926000" cy="166536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5029200" y="1763640"/>
            <a:ext cx="1901160" cy="16653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5"/>
          <a:stretch/>
        </p:blipFill>
        <p:spPr>
          <a:xfrm>
            <a:off x="6930360" y="1763640"/>
            <a:ext cx="2124000" cy="166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370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c27ba0"/>
                </a:solidFill>
                <a:latin typeface="Arial"/>
                <a:ea typeface="Arial"/>
              </a:rPr>
              <a:t>Arduino Code - Board 2 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96" name="Google Shape;119;p18"/>
          <p:cNvSpPr/>
          <p:nvPr/>
        </p:nvSpPr>
        <p:spPr>
          <a:xfrm>
            <a:off x="457200" y="1314360"/>
            <a:ext cx="33768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7Segment LED</a:t>
            </a:r>
            <a:r>
              <a:rPr b="0" lang="ko" sz="1400" spc="-1" strike="noStrike">
                <a:solidFill>
                  <a:srgbClr val="4a86e8"/>
                </a:solidFill>
                <a:latin typeface="Arial"/>
                <a:ea typeface="Arial"/>
              </a:rPr>
              <a:t>의 숫자 표현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Google Shape;120;p18"/>
          <p:cNvSpPr/>
          <p:nvPr/>
        </p:nvSpPr>
        <p:spPr>
          <a:xfrm>
            <a:off x="5069880" y="1313640"/>
            <a:ext cx="23522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a86e8"/>
                </a:solidFill>
                <a:latin typeface="Arial"/>
                <a:ea typeface="Arial"/>
              </a:rPr>
              <a:t>setup() &amp; loop()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8" name="Google Shape;121;p18" descr=""/>
          <p:cNvPicPr/>
          <p:nvPr/>
        </p:nvPicPr>
        <p:blipFill>
          <a:blip r:embed="rId1"/>
          <a:stretch/>
        </p:blipFill>
        <p:spPr>
          <a:xfrm>
            <a:off x="345960" y="1706760"/>
            <a:ext cx="3538800" cy="27090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22;p18" descr=""/>
          <p:cNvPicPr/>
          <p:nvPr/>
        </p:nvPicPr>
        <p:blipFill>
          <a:blip r:embed="rId2"/>
          <a:stretch/>
        </p:blipFill>
        <p:spPr>
          <a:xfrm>
            <a:off x="4636080" y="1706760"/>
            <a:ext cx="3219480" cy="27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370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5200" spc="-1" strike="noStrike">
                <a:solidFill>
                  <a:srgbClr val="c27ba0"/>
                </a:solidFill>
                <a:latin typeface="Arial"/>
                <a:ea typeface="Arial"/>
              </a:rPr>
              <a:t>감사합니다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2023-09-25T14:29:53Z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