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23402925" cy="33483550"/>
  <p:notesSz cx="6797675" cy="9874250"/>
  <p:defaultTextStyle>
    <a:defPPr>
      <a:defRPr lang="ko-KR"/>
    </a:defPPr>
    <a:lvl1pPr marL="0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51417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102834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54250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205667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57084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308501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59917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411334" algn="l" defTabSz="3102834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46">
          <p15:clr>
            <a:srgbClr val="A4A3A4"/>
          </p15:clr>
        </p15:guide>
        <p15:guide id="2" pos="73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4372" autoAdjust="0"/>
  </p:normalViewPr>
  <p:slideViewPr>
    <p:cSldViewPr>
      <p:cViewPr varScale="1">
        <p:scale>
          <a:sx n="19" d="100"/>
          <a:sy n="19" d="100"/>
        </p:scale>
        <p:origin x="2820" y="96"/>
      </p:cViewPr>
      <p:guideLst>
        <p:guide orient="horz" pos="10546"/>
        <p:guide pos="73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FCDA1-5009-4784-A830-508F53FA4E1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41363"/>
            <a:ext cx="25844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65D1B-A34C-4867-B7C0-298EB301A0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1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551417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3102834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4654250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6205667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7757084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9308501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10859917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12411334" algn="l" defTabSz="3102834" rtl="0" eaLnBrk="1" latinLnBrk="1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220" y="10401613"/>
            <a:ext cx="19892486" cy="717725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10439" y="18974013"/>
            <a:ext cx="16382048" cy="85569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1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0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54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05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57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08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59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1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967121" y="1340900"/>
            <a:ext cx="5265658" cy="285695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0146" y="1340900"/>
            <a:ext cx="15406926" cy="285695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8671" y="21516281"/>
            <a:ext cx="19892486" cy="6650206"/>
          </a:xfrm>
        </p:spPr>
        <p:txBody>
          <a:bodyPr anchor="t"/>
          <a:lstStyle>
            <a:lvl1pPr algn="l">
              <a:defRPr sz="13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48671" y="14191763"/>
            <a:ext cx="19892486" cy="7324521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5141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10283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5425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0566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75708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30850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85991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41133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70146" y="7812835"/>
            <a:ext cx="10336292" cy="2209759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896487" y="7812835"/>
            <a:ext cx="10336292" cy="2209759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70148" y="7495047"/>
            <a:ext cx="10340356" cy="3123580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51417" indent="0">
              <a:buNone/>
              <a:defRPr sz="6800" b="1"/>
            </a:lvl2pPr>
            <a:lvl3pPr marL="3102834" indent="0">
              <a:buNone/>
              <a:defRPr sz="6100" b="1"/>
            </a:lvl3pPr>
            <a:lvl4pPr marL="4654250" indent="0">
              <a:buNone/>
              <a:defRPr sz="5400" b="1"/>
            </a:lvl4pPr>
            <a:lvl5pPr marL="6205667" indent="0">
              <a:buNone/>
              <a:defRPr sz="5400" b="1"/>
            </a:lvl5pPr>
            <a:lvl6pPr marL="7757084" indent="0">
              <a:buNone/>
              <a:defRPr sz="5400" b="1"/>
            </a:lvl6pPr>
            <a:lvl7pPr marL="9308501" indent="0">
              <a:buNone/>
              <a:defRPr sz="5400" b="1"/>
            </a:lvl7pPr>
            <a:lvl8pPr marL="10859917" indent="0">
              <a:buNone/>
              <a:defRPr sz="5400" b="1"/>
            </a:lvl8pPr>
            <a:lvl9pPr marL="12411334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70148" y="10618625"/>
            <a:ext cx="10340356" cy="19291798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888363" y="7495047"/>
            <a:ext cx="10344417" cy="3123580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51417" indent="0">
              <a:buNone/>
              <a:defRPr sz="6800" b="1"/>
            </a:lvl2pPr>
            <a:lvl3pPr marL="3102834" indent="0">
              <a:buNone/>
              <a:defRPr sz="6100" b="1"/>
            </a:lvl3pPr>
            <a:lvl4pPr marL="4654250" indent="0">
              <a:buNone/>
              <a:defRPr sz="5400" b="1"/>
            </a:lvl4pPr>
            <a:lvl5pPr marL="6205667" indent="0">
              <a:buNone/>
              <a:defRPr sz="5400" b="1"/>
            </a:lvl5pPr>
            <a:lvl6pPr marL="7757084" indent="0">
              <a:buNone/>
              <a:defRPr sz="5400" b="1"/>
            </a:lvl6pPr>
            <a:lvl7pPr marL="9308501" indent="0">
              <a:buNone/>
              <a:defRPr sz="5400" b="1"/>
            </a:lvl7pPr>
            <a:lvl8pPr marL="10859917" indent="0">
              <a:buNone/>
              <a:defRPr sz="5400" b="1"/>
            </a:lvl8pPr>
            <a:lvl9pPr marL="12411334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888363" y="10618625"/>
            <a:ext cx="10344417" cy="19291798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0151" y="1333144"/>
            <a:ext cx="7699402" cy="5673603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9894" y="1333144"/>
            <a:ext cx="13082887" cy="28577284"/>
          </a:xfrm>
        </p:spPr>
        <p:txBody>
          <a:bodyPr/>
          <a:lstStyle>
            <a:lvl1pPr>
              <a:defRPr sz="109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0151" y="7006746"/>
            <a:ext cx="7699402" cy="22903681"/>
          </a:xfrm>
        </p:spPr>
        <p:txBody>
          <a:bodyPr/>
          <a:lstStyle>
            <a:lvl1pPr marL="0" indent="0">
              <a:buNone/>
              <a:defRPr sz="4800"/>
            </a:lvl1pPr>
            <a:lvl2pPr marL="1551417" indent="0">
              <a:buNone/>
              <a:defRPr sz="4100"/>
            </a:lvl2pPr>
            <a:lvl3pPr marL="3102834" indent="0">
              <a:buNone/>
              <a:defRPr sz="3400"/>
            </a:lvl3pPr>
            <a:lvl4pPr marL="4654250" indent="0">
              <a:buNone/>
              <a:defRPr sz="3100"/>
            </a:lvl4pPr>
            <a:lvl5pPr marL="6205667" indent="0">
              <a:buNone/>
              <a:defRPr sz="3100"/>
            </a:lvl5pPr>
            <a:lvl6pPr marL="7757084" indent="0">
              <a:buNone/>
              <a:defRPr sz="3100"/>
            </a:lvl6pPr>
            <a:lvl7pPr marL="9308501" indent="0">
              <a:buNone/>
              <a:defRPr sz="3100"/>
            </a:lvl7pPr>
            <a:lvl8pPr marL="10859917" indent="0">
              <a:buNone/>
              <a:defRPr sz="3100"/>
            </a:lvl8pPr>
            <a:lvl9pPr marL="12411334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87137" y="23438489"/>
            <a:ext cx="14041755" cy="276704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87137" y="2991816"/>
            <a:ext cx="14041755" cy="20090130"/>
          </a:xfrm>
        </p:spPr>
        <p:txBody>
          <a:bodyPr/>
          <a:lstStyle>
            <a:lvl1pPr marL="0" indent="0">
              <a:buNone/>
              <a:defRPr sz="10900"/>
            </a:lvl1pPr>
            <a:lvl2pPr marL="1551417" indent="0">
              <a:buNone/>
              <a:defRPr sz="9500"/>
            </a:lvl2pPr>
            <a:lvl3pPr marL="3102834" indent="0">
              <a:buNone/>
              <a:defRPr sz="8100"/>
            </a:lvl3pPr>
            <a:lvl4pPr marL="4654250" indent="0">
              <a:buNone/>
              <a:defRPr sz="6800"/>
            </a:lvl4pPr>
            <a:lvl5pPr marL="6205667" indent="0">
              <a:buNone/>
              <a:defRPr sz="6800"/>
            </a:lvl5pPr>
            <a:lvl6pPr marL="7757084" indent="0">
              <a:buNone/>
              <a:defRPr sz="6800"/>
            </a:lvl6pPr>
            <a:lvl7pPr marL="9308501" indent="0">
              <a:buNone/>
              <a:defRPr sz="6800"/>
            </a:lvl7pPr>
            <a:lvl8pPr marL="10859917" indent="0">
              <a:buNone/>
              <a:defRPr sz="6800"/>
            </a:lvl8pPr>
            <a:lvl9pPr marL="12411334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87137" y="26205536"/>
            <a:ext cx="14041755" cy="3929663"/>
          </a:xfrm>
        </p:spPr>
        <p:txBody>
          <a:bodyPr/>
          <a:lstStyle>
            <a:lvl1pPr marL="0" indent="0">
              <a:buNone/>
              <a:defRPr sz="4800"/>
            </a:lvl1pPr>
            <a:lvl2pPr marL="1551417" indent="0">
              <a:buNone/>
              <a:defRPr sz="4100"/>
            </a:lvl2pPr>
            <a:lvl3pPr marL="3102834" indent="0">
              <a:buNone/>
              <a:defRPr sz="3400"/>
            </a:lvl3pPr>
            <a:lvl4pPr marL="4654250" indent="0">
              <a:buNone/>
              <a:defRPr sz="3100"/>
            </a:lvl4pPr>
            <a:lvl5pPr marL="6205667" indent="0">
              <a:buNone/>
              <a:defRPr sz="3100"/>
            </a:lvl5pPr>
            <a:lvl6pPr marL="7757084" indent="0">
              <a:buNone/>
              <a:defRPr sz="3100"/>
            </a:lvl6pPr>
            <a:lvl7pPr marL="9308501" indent="0">
              <a:buNone/>
              <a:defRPr sz="3100"/>
            </a:lvl7pPr>
            <a:lvl8pPr marL="10859917" indent="0">
              <a:buNone/>
              <a:defRPr sz="3100"/>
            </a:lvl8pPr>
            <a:lvl9pPr marL="12411334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70146" y="1340893"/>
            <a:ext cx="21062633" cy="5580592"/>
          </a:xfrm>
          <a:prstGeom prst="rect">
            <a:avLst/>
          </a:prstGeom>
        </p:spPr>
        <p:txBody>
          <a:bodyPr vert="horz" lIns="310283" tIns="155142" rIns="310283" bIns="15514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70146" y="7812835"/>
            <a:ext cx="21062633" cy="22097595"/>
          </a:xfrm>
          <a:prstGeom prst="rect">
            <a:avLst/>
          </a:prstGeom>
        </p:spPr>
        <p:txBody>
          <a:bodyPr vert="horz" lIns="310283" tIns="155142" rIns="310283" bIns="15514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70146" y="31034296"/>
            <a:ext cx="5460683" cy="1782686"/>
          </a:xfrm>
          <a:prstGeom prst="rect">
            <a:avLst/>
          </a:prstGeom>
        </p:spPr>
        <p:txBody>
          <a:bodyPr vert="horz" lIns="310283" tIns="155142" rIns="310283" bIns="155142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996000" y="31034296"/>
            <a:ext cx="7410926" cy="1782686"/>
          </a:xfrm>
          <a:prstGeom prst="rect">
            <a:avLst/>
          </a:prstGeom>
        </p:spPr>
        <p:txBody>
          <a:bodyPr vert="horz" lIns="310283" tIns="155142" rIns="310283" bIns="155142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6772096" y="31034296"/>
            <a:ext cx="5460683" cy="1782686"/>
          </a:xfrm>
          <a:prstGeom prst="rect">
            <a:avLst/>
          </a:prstGeom>
        </p:spPr>
        <p:txBody>
          <a:bodyPr vert="horz" lIns="310283" tIns="155142" rIns="310283" bIns="155142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02834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3563" indent="-1163563" algn="l" defTabSz="3102834" rtl="0" eaLnBrk="1" latinLnBrk="1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1pPr>
      <a:lvl2pPr marL="2521052" indent="-969635" algn="l" defTabSz="3102834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78542" indent="-775708" algn="l" defTabSz="3102834" rtl="0" eaLnBrk="1" latinLnBrk="1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959" indent="-775708" algn="l" defTabSz="3102834" rtl="0" eaLnBrk="1" latinLnBrk="1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81375" indent="-775708" algn="l" defTabSz="3102834" rtl="0" eaLnBrk="1" latinLnBrk="1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532792" indent="-775708" algn="l" defTabSz="3102834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84209" indent="-775708" algn="l" defTabSz="3102834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635626" indent="-775708" algn="l" defTabSz="3102834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87042" indent="-775708" algn="l" defTabSz="3102834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51417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102834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54250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05667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57084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308501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59917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411334" algn="l" defTabSz="3102834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3402925" cy="4328565"/>
          </a:xfrm>
          <a:solidFill>
            <a:srgbClr val="012869"/>
          </a:solidFill>
          <a:ln w="31750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2022</a:t>
            </a:r>
            <a:r>
              <a:rPr lang="ko-KR" altLang="en-US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년 항공우주 및 기계공학부 </a:t>
            </a:r>
            <a:r>
              <a:rPr lang="ko-KR" altLang="en-US" sz="5400" dirty="0" err="1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캡스톤</a:t>
            </a:r>
            <a:r>
              <a:rPr lang="ko-KR" altLang="en-US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디자인 작품 </a:t>
            </a:r>
            <a:r>
              <a:rPr lang="en-US" altLang="ko-KR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지도교수</a:t>
            </a:r>
            <a:r>
              <a:rPr lang="en-US" altLang="ko-KR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이동헌</a:t>
            </a:r>
            <a:r>
              <a:rPr lang="en-US" altLang="ko-KR" sz="5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br>
              <a:rPr lang="en-US" altLang="ko-KR" sz="68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9200" b="1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9200" b="1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축 자세 및 고도 제어</a:t>
            </a:r>
            <a:br>
              <a:rPr lang="en-US" altLang="ko-KR" sz="92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설계조원</a:t>
            </a:r>
            <a:r>
              <a:rPr lang="en-US" altLang="ko-KR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(4</a:t>
            </a:r>
            <a:r>
              <a:rPr lang="ko-KR" altLang="en-US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학년</a:t>
            </a:r>
            <a:r>
              <a:rPr lang="en-US" altLang="ko-KR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): </a:t>
            </a:r>
            <a:r>
              <a:rPr lang="ko-KR" altLang="en-US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강민구</a:t>
            </a:r>
            <a:r>
              <a:rPr lang="en-US" altLang="ko-KR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5400" dirty="0" err="1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박주형</a:t>
            </a:r>
            <a:r>
              <a:rPr lang="en-US" altLang="ko-KR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5400" dirty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허홍석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4571961"/>
            <a:ext cx="23402925" cy="28911589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0283" tIns="155142" rIns="310283" bIns="155142"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656313-54F5-76D8-965D-4721834BA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5" y="8697984"/>
            <a:ext cx="11284052" cy="472482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D6CB8D1-DC34-0250-499A-54D39AA339B6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1701463" y="4571961"/>
            <a:ext cx="0" cy="2891158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39702E-BED6-4D9C-6956-E5D233995E97}"/>
              </a:ext>
            </a:extLst>
          </p:cNvPr>
          <p:cNvSpPr/>
          <p:nvPr/>
        </p:nvSpPr>
        <p:spPr>
          <a:xfrm>
            <a:off x="14138" y="4581548"/>
            <a:ext cx="11705844" cy="578905"/>
          </a:xfrm>
          <a:prstGeom prst="rect">
            <a:avLst/>
          </a:prstGeom>
          <a:solidFill>
            <a:srgbClr val="012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설계 주제 및 목표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7A7C-46ED-1F6C-801F-AFA05F1A9DE0}"/>
              </a:ext>
            </a:extLst>
          </p:cNvPr>
          <p:cNvSpPr/>
          <p:nvPr/>
        </p:nvSpPr>
        <p:spPr>
          <a:xfrm>
            <a:off x="0" y="7854466"/>
            <a:ext cx="11705843" cy="560698"/>
          </a:xfrm>
          <a:prstGeom prst="rect">
            <a:avLst/>
          </a:prstGeom>
          <a:solidFill>
            <a:srgbClr val="012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시뮬레이션 설계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1E9704-2CE6-57A2-91A7-E4201AB982EE}"/>
              </a:ext>
            </a:extLst>
          </p:cNvPr>
          <p:cNvSpPr/>
          <p:nvPr/>
        </p:nvSpPr>
        <p:spPr>
          <a:xfrm>
            <a:off x="-1" y="13919490"/>
            <a:ext cx="11725931" cy="578905"/>
          </a:xfrm>
          <a:prstGeom prst="rect">
            <a:avLst/>
          </a:prstGeom>
          <a:solidFill>
            <a:srgbClr val="012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Actuator Modeling</a:t>
            </a:r>
            <a:endParaRPr lang="ko-KR" altLang="en-US" sz="4000" b="1" dirty="0">
              <a:latin typeface="+mj-ea"/>
              <a:ea typeface="+mj-e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F433B64-14D7-BC2D-D9C4-347850CB201B}"/>
              </a:ext>
            </a:extLst>
          </p:cNvPr>
          <p:cNvGrpSpPr/>
          <p:nvPr/>
        </p:nvGrpSpPr>
        <p:grpSpPr>
          <a:xfrm>
            <a:off x="0" y="18470315"/>
            <a:ext cx="11701463" cy="620069"/>
            <a:chOff x="0" y="17491561"/>
            <a:chExt cx="11701463" cy="62006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8345665-2957-E6FF-9090-FD2D6737B7FE}"/>
                </a:ext>
              </a:extLst>
            </p:cNvPr>
            <p:cNvSpPr/>
            <p:nvPr/>
          </p:nvSpPr>
          <p:spPr>
            <a:xfrm>
              <a:off x="0" y="17491561"/>
              <a:ext cx="5234881" cy="620069"/>
            </a:xfrm>
            <a:prstGeom prst="rect">
              <a:avLst/>
            </a:prstGeom>
            <a:solidFill>
              <a:srgbClr val="012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latin typeface="+mj-ea"/>
                  <a:ea typeface="+mj-ea"/>
                </a:rPr>
                <a:t>Dynamics Equation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A89B95-B6AE-046C-074B-5940B2BCD72A}"/>
                </a:ext>
              </a:extLst>
            </p:cNvPr>
            <p:cNvSpPr/>
            <p:nvPr/>
          </p:nvSpPr>
          <p:spPr>
            <a:xfrm>
              <a:off x="5280544" y="17491561"/>
              <a:ext cx="6420919" cy="620069"/>
            </a:xfrm>
            <a:prstGeom prst="rect">
              <a:avLst/>
            </a:prstGeom>
            <a:solidFill>
              <a:srgbClr val="012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latin typeface="+mj-ea"/>
                  <a:ea typeface="+mj-ea"/>
                </a:rPr>
                <a:t>Actuator </a:t>
              </a:r>
              <a:r>
                <a:rPr lang="ko-KR" altLang="en-US" sz="4000" b="1" dirty="0">
                  <a:latin typeface="+mj-ea"/>
                  <a:ea typeface="+mj-ea"/>
                </a:rPr>
                <a:t>관계식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6B6C5D1-B049-1D6C-31CB-3E734C1D140B}"/>
              </a:ext>
            </a:extLst>
          </p:cNvPr>
          <p:cNvGrpSpPr/>
          <p:nvPr/>
        </p:nvGrpSpPr>
        <p:grpSpPr>
          <a:xfrm>
            <a:off x="14137" y="25963967"/>
            <a:ext cx="11725930" cy="3190543"/>
            <a:chOff x="14137" y="23246349"/>
            <a:chExt cx="11725930" cy="3190543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011DC882-7774-FA09-F17A-5B8EEC94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75" y="23948905"/>
              <a:ext cx="5578264" cy="2434374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9420FD0-F797-BDBE-46EB-9843E819D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501" y="24002518"/>
              <a:ext cx="5488971" cy="2434374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D691147C-7CB6-8B75-7643-50D48840EFA0}"/>
                </a:ext>
              </a:extLst>
            </p:cNvPr>
            <p:cNvSpPr/>
            <p:nvPr/>
          </p:nvSpPr>
          <p:spPr>
            <a:xfrm>
              <a:off x="14137" y="23252319"/>
              <a:ext cx="5220744" cy="596880"/>
            </a:xfrm>
            <a:prstGeom prst="rect">
              <a:avLst/>
            </a:prstGeom>
            <a:solidFill>
              <a:srgbClr val="012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atin typeface="+mj-ea"/>
                  <a:ea typeface="+mj-ea"/>
                </a:rPr>
                <a:t>자세 제어기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F652997-55DA-B0F3-F792-9A8E6C72285E}"/>
                </a:ext>
              </a:extLst>
            </p:cNvPr>
            <p:cNvSpPr/>
            <p:nvPr/>
          </p:nvSpPr>
          <p:spPr>
            <a:xfrm>
              <a:off x="5280544" y="23246349"/>
              <a:ext cx="6459523" cy="596879"/>
            </a:xfrm>
            <a:prstGeom prst="rect">
              <a:avLst/>
            </a:prstGeom>
            <a:solidFill>
              <a:srgbClr val="012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atin typeface="+mj-ea"/>
                  <a:ea typeface="+mj-ea"/>
                </a:rPr>
                <a:t>고도 제어기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AF02861-5199-7D51-46CF-1FD09EC85CDA}"/>
              </a:ext>
            </a:extLst>
          </p:cNvPr>
          <p:cNvGrpSpPr/>
          <p:nvPr/>
        </p:nvGrpSpPr>
        <p:grpSpPr>
          <a:xfrm>
            <a:off x="194814" y="14597511"/>
            <a:ext cx="11129358" cy="3165182"/>
            <a:chOff x="194814" y="14167089"/>
            <a:chExt cx="11129358" cy="31651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922072-4B63-63D7-DBC4-1BBAB98C08E2}"/>
                </a:ext>
              </a:extLst>
            </p:cNvPr>
            <p:cNvGrpSpPr/>
            <p:nvPr/>
          </p:nvGrpSpPr>
          <p:grpSpPr>
            <a:xfrm>
              <a:off x="194814" y="14173050"/>
              <a:ext cx="6682107" cy="3159221"/>
              <a:chOff x="4480022" y="14060092"/>
              <a:chExt cx="7079395" cy="3416376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42E1E147-BFC1-07EC-5CC8-92DE24638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0022" y="14060092"/>
                <a:ext cx="3637158" cy="341637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0189039-3FDB-8933-5C25-882CCCBEC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2259" y="14060092"/>
                <a:ext cx="3637158" cy="3416376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1" name="Picture 1">
              <a:extLst>
                <a:ext uri="{FF2B5EF4-FFF2-40B4-BE49-F238E27FC236}">
                  <a16:creationId xmlns:a16="http://schemas.microsoft.com/office/drawing/2014/main" id="{584EEEE3-414D-24E1-848B-94564ADC6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6175" y="14167089"/>
              <a:ext cx="4707997" cy="3159221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416606-DBF3-28E0-FB28-AF90B0002D57}"/>
              </a:ext>
            </a:extLst>
          </p:cNvPr>
          <p:cNvGrpSpPr/>
          <p:nvPr/>
        </p:nvGrpSpPr>
        <p:grpSpPr>
          <a:xfrm>
            <a:off x="674068" y="19107965"/>
            <a:ext cx="10063574" cy="3211112"/>
            <a:chOff x="674068" y="18129211"/>
            <a:chExt cx="10063574" cy="3211112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BA10C95A-A175-FE54-EC3B-05990358C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91345" y="18129211"/>
              <a:ext cx="4446297" cy="2223149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558F5F97-95CB-22B3-93ED-F45840EBA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4068" y="19141877"/>
              <a:ext cx="4342877" cy="134981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466FC1D-DEED-948D-5ED2-8CB0553D6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2359"/>
            <a:stretch/>
          </p:blipFill>
          <p:spPr>
            <a:xfrm>
              <a:off x="6656117" y="20352359"/>
              <a:ext cx="3828106" cy="987964"/>
            </a:xfrm>
            <a:prstGeom prst="rect">
              <a:avLst/>
            </a:prstGeom>
          </p:spPr>
        </p:pic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52AEDBB-55CE-2C87-1211-D1B04E232398}"/>
              </a:ext>
            </a:extLst>
          </p:cNvPr>
          <p:cNvGrpSpPr/>
          <p:nvPr/>
        </p:nvGrpSpPr>
        <p:grpSpPr>
          <a:xfrm>
            <a:off x="11670670" y="19014257"/>
            <a:ext cx="11705844" cy="4215606"/>
            <a:chOff x="11669907" y="15247785"/>
            <a:chExt cx="11705844" cy="4215606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23AF97B-05A9-060B-E496-5ED4BA9193C2}"/>
                </a:ext>
              </a:extLst>
            </p:cNvPr>
            <p:cNvGrpSpPr/>
            <p:nvPr/>
          </p:nvGrpSpPr>
          <p:grpSpPr>
            <a:xfrm>
              <a:off x="12103436" y="15921375"/>
              <a:ext cx="10606228" cy="3542016"/>
              <a:chOff x="12103436" y="15921375"/>
              <a:chExt cx="10606228" cy="3542016"/>
            </a:xfrm>
          </p:grpSpPr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2A0A1AEA-8B94-2531-6BA9-55E5D45A16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19231" y="15921375"/>
                <a:ext cx="4590433" cy="3442825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4B67AB4-66D9-DA7F-DE1C-DDBC89ED71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52443"/>
              <a:stretch/>
            </p:blipFill>
            <p:spPr>
              <a:xfrm>
                <a:off x="12103436" y="15969603"/>
                <a:ext cx="4886091" cy="3493788"/>
              </a:xfrm>
              <a:prstGeom prst="rect">
                <a:avLst/>
              </a:prstGeom>
            </p:spPr>
          </p:pic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A92C0B5-AB25-70D8-925F-BFC82DCBF988}"/>
                </a:ext>
              </a:extLst>
            </p:cNvPr>
            <p:cNvSpPr/>
            <p:nvPr/>
          </p:nvSpPr>
          <p:spPr>
            <a:xfrm>
              <a:off x="11669907" y="15247785"/>
              <a:ext cx="11705844" cy="567271"/>
            </a:xfrm>
            <a:prstGeom prst="rect">
              <a:avLst/>
            </a:prstGeom>
            <a:solidFill>
              <a:srgbClr val="012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atin typeface="+mj-ea"/>
                  <a:ea typeface="+mj-ea"/>
                </a:rPr>
                <a:t>각도 </a:t>
              </a:r>
              <a:r>
                <a:rPr lang="ko-KR" altLang="en-US" sz="4000" b="1" dirty="0" err="1">
                  <a:latin typeface="+mj-ea"/>
                  <a:ea typeface="+mj-ea"/>
                </a:rPr>
                <a:t>센서값</a:t>
              </a:r>
              <a:r>
                <a:rPr lang="ko-KR" altLang="en-US" sz="4000" b="1" dirty="0">
                  <a:latin typeface="+mj-ea"/>
                  <a:ea typeface="+mj-ea"/>
                </a:rPr>
                <a:t> 검증 </a:t>
              </a:r>
              <a:r>
                <a:rPr lang="en-US" altLang="ko-KR" sz="4000" b="1" dirty="0">
                  <a:latin typeface="+mj-ea"/>
                  <a:ea typeface="+mj-ea"/>
                </a:rPr>
                <a:t>- OpenCV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01223143-8EA7-250C-3824-AFD4DBCD8F1C}"/>
              </a:ext>
            </a:extLst>
          </p:cNvPr>
          <p:cNvGrpSpPr/>
          <p:nvPr/>
        </p:nvGrpSpPr>
        <p:grpSpPr>
          <a:xfrm>
            <a:off x="11414808" y="23674108"/>
            <a:ext cx="12416342" cy="8150553"/>
            <a:chOff x="11414045" y="21602689"/>
            <a:chExt cx="12416342" cy="8150553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C073DFD8-769C-FEA4-30B3-8BFF20E5E926}"/>
                </a:ext>
              </a:extLst>
            </p:cNvPr>
            <p:cNvGrpSpPr/>
            <p:nvPr/>
          </p:nvGrpSpPr>
          <p:grpSpPr>
            <a:xfrm>
              <a:off x="11459197" y="26149303"/>
              <a:ext cx="12371190" cy="3603939"/>
              <a:chOff x="11352372" y="28484788"/>
              <a:chExt cx="12371190" cy="3603939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4233AF11-2F73-7A3D-443B-F1033D12C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52372" y="28484789"/>
                <a:ext cx="6319566" cy="3603938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07B493B-CE6F-6CAD-5D3C-A2CDF378F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124221" y="28484788"/>
                <a:ext cx="6599341" cy="3603939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815F6A5-E03D-34C9-A20B-EE26D8AABAE3}"/>
                </a:ext>
              </a:extLst>
            </p:cNvPr>
            <p:cNvGrpSpPr/>
            <p:nvPr/>
          </p:nvGrpSpPr>
          <p:grpSpPr>
            <a:xfrm>
              <a:off x="11414045" y="22274845"/>
              <a:ext cx="12389697" cy="3714418"/>
              <a:chOff x="11307220" y="24610330"/>
              <a:chExt cx="12389697" cy="3714418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2191AF56-F09F-8EB3-B19D-F30E9912F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07220" y="24610332"/>
                <a:ext cx="6364718" cy="371441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25D87D71-0D9E-3724-98EB-4E0587CCAC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061917" y="24610330"/>
                <a:ext cx="6635000" cy="3714417"/>
              </a:xfrm>
              <a:prstGeom prst="rect">
                <a:avLst/>
              </a:prstGeom>
            </p:spPr>
          </p:pic>
        </p:grp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7A521E5-B260-A681-70FD-427812127AA8}"/>
                </a:ext>
              </a:extLst>
            </p:cNvPr>
            <p:cNvSpPr/>
            <p:nvPr/>
          </p:nvSpPr>
          <p:spPr>
            <a:xfrm>
              <a:off x="11705843" y="21602689"/>
              <a:ext cx="11705844" cy="567271"/>
            </a:xfrm>
            <a:prstGeom prst="rect">
              <a:avLst/>
            </a:prstGeom>
            <a:solidFill>
              <a:srgbClr val="012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atin typeface="+mj-ea"/>
                  <a:ea typeface="+mj-ea"/>
                </a:rPr>
                <a:t>시험 결과 검증 및 분석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3D2B6B0-ED14-A88C-5331-2423745E1406}"/>
              </a:ext>
            </a:extLst>
          </p:cNvPr>
          <p:cNvSpPr txBox="1"/>
          <p:nvPr/>
        </p:nvSpPr>
        <p:spPr>
          <a:xfrm>
            <a:off x="3784618" y="13468321"/>
            <a:ext cx="415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1 ]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Simulink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E07A57-A873-B3B9-4925-8F569EEF4214}"/>
                  </a:ext>
                </a:extLst>
              </p:cNvPr>
              <p:cNvSpPr txBox="1"/>
              <p:nvPr/>
            </p:nvSpPr>
            <p:spPr>
              <a:xfrm>
                <a:off x="-167010" y="17963802"/>
                <a:ext cx="4156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 Fig. 2 ] </a:t>
                </a:r>
                <a:r>
                  <a:rPr lang="en-US" altLang="ko-KR" sz="20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pwm</a:t>
                </a:r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ω</m:t>
                    </m:r>
                  </m:oMath>
                </a14:m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관계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7E07A57-A873-B3B9-4925-8F569EEF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010" y="17963802"/>
                <a:ext cx="4156692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EF16629-C0DF-6FFE-B2EA-81A7405D73B9}"/>
                  </a:ext>
                </a:extLst>
              </p:cNvPr>
              <p:cNvSpPr txBox="1"/>
              <p:nvPr/>
            </p:nvSpPr>
            <p:spPr>
              <a:xfrm>
                <a:off x="3082052" y="17962782"/>
                <a:ext cx="41566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 Fig. 3 ] Thrust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ω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관계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EF16629-C0DF-6FFE-B2EA-81A7405D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52" y="17962782"/>
                <a:ext cx="4156692" cy="400110"/>
              </a:xfrm>
              <a:prstGeom prst="rect">
                <a:avLst/>
              </a:prstGeom>
              <a:blipFill>
                <a:blip r:embed="rId1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65C431CD-56FF-0AAA-18CF-072EC4E34BB1}"/>
              </a:ext>
            </a:extLst>
          </p:cNvPr>
          <p:cNvSpPr txBox="1"/>
          <p:nvPr/>
        </p:nvSpPr>
        <p:spPr>
          <a:xfrm>
            <a:off x="6709063" y="17960531"/>
            <a:ext cx="4522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4 ] Actuator Delay curve fitting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71EDD260-0584-0D66-DB8C-3C71FD34295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2829" y="22208740"/>
            <a:ext cx="5534025" cy="195262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A9020A90-86BE-DD9B-B8BA-19D11C3FDEBE}"/>
              </a:ext>
            </a:extLst>
          </p:cNvPr>
          <p:cNvSpPr txBox="1"/>
          <p:nvPr/>
        </p:nvSpPr>
        <p:spPr>
          <a:xfrm>
            <a:off x="790393" y="24176765"/>
            <a:ext cx="415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5 ] Dynamics Parameter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DCEF4FF-4779-E3A3-4303-F531C5B76F7F}"/>
              </a:ext>
            </a:extLst>
          </p:cNvPr>
          <p:cNvSpPr txBox="1"/>
          <p:nvPr/>
        </p:nvSpPr>
        <p:spPr>
          <a:xfrm>
            <a:off x="6186079" y="24176765"/>
            <a:ext cx="415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6 ] Actuator Parameter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500844B6-7BAB-0570-3E7F-71FAE650083D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2956"/>
          <a:stretch/>
        </p:blipFill>
        <p:spPr>
          <a:xfrm>
            <a:off x="5636092" y="22169960"/>
            <a:ext cx="5908488" cy="19193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96D66EB-F26E-50A5-E163-13E96EC5E3DA}"/>
              </a:ext>
            </a:extLst>
          </p:cNvPr>
          <p:cNvSpPr txBox="1"/>
          <p:nvPr/>
        </p:nvSpPr>
        <p:spPr>
          <a:xfrm>
            <a:off x="102829" y="5181674"/>
            <a:ext cx="11441751" cy="259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연구의 주제는 </a:t>
            </a:r>
            <a:r>
              <a:rPr lang="en-US" altLang="ko-KR" sz="2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Bicopter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형상의 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축 자세제어 및 고도제어기 설계이고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목표는 시스템 모델링부터 제어기 설계까지 해석적으로 접근하여 시뮬레이션과 실제 시험과의 동일성 검증 및 우수한 명령 추종 성능을 확보하는 것이다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A586E50-D694-5929-7A73-D67E4E9CCB77}"/>
              </a:ext>
            </a:extLst>
          </p:cNvPr>
          <p:cNvSpPr txBox="1"/>
          <p:nvPr/>
        </p:nvSpPr>
        <p:spPr>
          <a:xfrm>
            <a:off x="136925" y="24597376"/>
            <a:ext cx="1140765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[Fig. 5] </a:t>
            </a:r>
            <a:r>
              <a:rPr lang="ko-KR" altLang="en-US" sz="2000" dirty="0"/>
              <a:t>에서는 질량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팔길이</a:t>
            </a:r>
            <a:r>
              <a:rPr lang="en-US" altLang="ko-KR" sz="2000" dirty="0"/>
              <a:t>, </a:t>
            </a:r>
            <a:r>
              <a:rPr lang="ko-KR" altLang="en-US" sz="2000" dirty="0"/>
              <a:t>감쇠계수</a:t>
            </a:r>
            <a:r>
              <a:rPr lang="en-US" altLang="ko-KR" sz="2000" dirty="0"/>
              <a:t>, </a:t>
            </a:r>
            <a:r>
              <a:rPr lang="ko-KR" altLang="en-US" sz="2000" dirty="0"/>
              <a:t>관성모멘트 등을 나타냈고</a:t>
            </a:r>
            <a:r>
              <a:rPr lang="en-US" altLang="ko-KR" sz="2000" dirty="0"/>
              <a:t>, </a:t>
            </a:r>
            <a:r>
              <a:rPr lang="ko-KR" altLang="en-US" sz="2000" dirty="0"/>
              <a:t>여기서 </a:t>
            </a:r>
            <a:r>
              <a:rPr lang="en-US" altLang="ko-KR" sz="2000" dirty="0"/>
              <a:t>d</a:t>
            </a:r>
            <a:r>
              <a:rPr lang="ko-KR" altLang="en-US" sz="2000" dirty="0"/>
              <a:t>는 편심 질량으로 인한 편향 거리이다</a:t>
            </a:r>
            <a:r>
              <a:rPr lang="en-US" altLang="ko-KR" sz="2000" dirty="0"/>
              <a:t>. [Fig. 6] </a:t>
            </a:r>
            <a:r>
              <a:rPr lang="ko-KR" altLang="en-US" sz="2000" dirty="0"/>
              <a:t>에서는 위의 </a:t>
            </a:r>
            <a:r>
              <a:rPr lang="en-US" altLang="ko-KR" sz="2000" dirty="0"/>
              <a:t>[Fig. 2] ~ [Fig. 4] </a:t>
            </a:r>
            <a:r>
              <a:rPr lang="ko-KR" altLang="en-US" sz="2000" dirty="0"/>
              <a:t>의 테스트에서 얻은 파라미터를 </a:t>
            </a:r>
            <a:r>
              <a:rPr lang="ko-KR" altLang="en-US" sz="2000" dirty="0" err="1"/>
              <a:t>나타내었다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8212A14-6E54-DB38-69AC-4481FCB34379}"/>
              </a:ext>
            </a:extLst>
          </p:cNvPr>
          <p:cNvSpPr txBox="1"/>
          <p:nvPr/>
        </p:nvSpPr>
        <p:spPr>
          <a:xfrm>
            <a:off x="767160" y="29100897"/>
            <a:ext cx="415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7 ]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자세 제어기 구조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41FE44-CCFB-84F9-D0FD-DF1A2046246B}"/>
              </a:ext>
            </a:extLst>
          </p:cNvPr>
          <p:cNvSpPr txBox="1"/>
          <p:nvPr/>
        </p:nvSpPr>
        <p:spPr>
          <a:xfrm>
            <a:off x="6589705" y="29096645"/>
            <a:ext cx="415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8 ]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고도 제어기 구조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E7226DC-4773-B00D-4803-30691E6ACF3C}"/>
              </a:ext>
            </a:extLst>
          </p:cNvPr>
          <p:cNvSpPr txBox="1"/>
          <p:nvPr/>
        </p:nvSpPr>
        <p:spPr>
          <a:xfrm>
            <a:off x="102829" y="29539133"/>
            <a:ext cx="11504053" cy="364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/>
              <a:t>[Fig. 7]</a:t>
            </a:r>
            <a:r>
              <a:rPr lang="ko-KR" altLang="en-US" sz="2000" dirty="0"/>
              <a:t> 은 자세 제어기 구조로</a:t>
            </a:r>
            <a:r>
              <a:rPr lang="en-US" altLang="ko-KR" sz="2000" dirty="0"/>
              <a:t>, PPID </a:t>
            </a:r>
            <a:r>
              <a:rPr lang="ko-KR" altLang="en-US" sz="2000" dirty="0"/>
              <a:t>제어기 구조를 사용했다</a:t>
            </a:r>
            <a:r>
              <a:rPr lang="en-US" altLang="ko-KR" sz="2000" dirty="0"/>
              <a:t>. MPU9250</a:t>
            </a:r>
            <a:r>
              <a:rPr lang="ko-KR" altLang="en-US" sz="2000" dirty="0"/>
              <a:t>에서 받은 </a:t>
            </a:r>
            <a:r>
              <a:rPr lang="en-US" altLang="ko-KR" sz="2000" dirty="0"/>
              <a:t>Accelerometer</a:t>
            </a:r>
            <a:r>
              <a:rPr lang="ko-KR" altLang="en-US" sz="2000" dirty="0"/>
              <a:t> 각도 값과 </a:t>
            </a:r>
            <a:r>
              <a:rPr lang="en-US" altLang="ko-KR" sz="2000" dirty="0"/>
              <a:t>Gyro </a:t>
            </a:r>
            <a:r>
              <a:rPr lang="ko-KR" altLang="en-US" sz="2000" dirty="0"/>
              <a:t>각속도를 적분한 값을 상보필터 처리하여 보정된 각도 값을 사용하였다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시험기가 작동할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프로펠러에 의해서 고주파의 진동이 발생한다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이에</a:t>
            </a:r>
            <a:r>
              <a:rPr lang="en-US" altLang="ko-KR" sz="2000" dirty="0"/>
              <a:t>, D </a:t>
            </a:r>
            <a:r>
              <a:rPr lang="ko-KR" altLang="en-US" sz="2000" dirty="0"/>
              <a:t>제어기에서 미분을 수행하기 전에</a:t>
            </a:r>
            <a:r>
              <a:rPr lang="en-US" altLang="ko-KR" sz="2000" dirty="0"/>
              <a:t>, </a:t>
            </a:r>
            <a:r>
              <a:rPr lang="ko-KR" altLang="en-US" sz="2000" dirty="0"/>
              <a:t>저주파통과필터</a:t>
            </a:r>
            <a:r>
              <a:rPr lang="en-US" altLang="ko-KR" sz="2000" dirty="0"/>
              <a:t>(LPF)</a:t>
            </a:r>
            <a:r>
              <a:rPr lang="ko-KR" altLang="en-US" sz="2000" dirty="0"/>
              <a:t>를 처리하여 불필요한 진동 노이즈를 제거하였다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</a:t>
            </a:r>
            <a:r>
              <a:rPr lang="en-US" altLang="ko-KR" sz="2000" dirty="0"/>
              <a:t>, LPF</a:t>
            </a:r>
            <a:r>
              <a:rPr lang="ko-KR" altLang="en-US" sz="2000" dirty="0"/>
              <a:t>의 </a:t>
            </a:r>
            <a:r>
              <a:rPr lang="en-US" altLang="ko-KR" sz="2000" dirty="0"/>
              <a:t>Cut-off Frequency</a:t>
            </a:r>
            <a:r>
              <a:rPr lang="ko-KR" altLang="en-US" sz="2000" dirty="0"/>
              <a:t>는 </a:t>
            </a:r>
            <a:r>
              <a:rPr lang="en-US" altLang="ko-KR" sz="2000" dirty="0"/>
              <a:t>Gyro</a:t>
            </a:r>
            <a:r>
              <a:rPr lang="ko-KR" altLang="en-US" sz="2000" dirty="0"/>
              <a:t> 데이터에</a:t>
            </a:r>
            <a:r>
              <a:rPr lang="en-US" altLang="ko-KR" sz="2000" dirty="0"/>
              <a:t> FFT</a:t>
            </a:r>
            <a:r>
              <a:rPr lang="ko-KR" altLang="en-US" sz="2000" dirty="0"/>
              <a:t>를 수행하여 최적의 </a:t>
            </a:r>
            <a:r>
              <a:rPr lang="en-US" altLang="ko-KR" sz="2000" dirty="0"/>
              <a:t>Cut-off Frequency</a:t>
            </a:r>
            <a:r>
              <a:rPr lang="ko-KR" altLang="en-US" sz="2000" dirty="0"/>
              <a:t>를 찾았다</a:t>
            </a:r>
            <a:r>
              <a:rPr lang="en-US" altLang="ko-KR" sz="2000" dirty="0"/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2000" dirty="0"/>
              <a:t>[Fig. 8] </a:t>
            </a:r>
            <a:r>
              <a:rPr lang="ko-KR" altLang="en-US" sz="2000" dirty="0"/>
              <a:t>은 고도 제어기 구조로</a:t>
            </a:r>
            <a:r>
              <a:rPr lang="en-US" altLang="ko-KR" sz="2000" dirty="0"/>
              <a:t>, </a:t>
            </a:r>
            <a:r>
              <a:rPr lang="ko-KR" altLang="en-US" sz="2000" dirty="0"/>
              <a:t>마찬가지로 </a:t>
            </a:r>
            <a:r>
              <a:rPr lang="en-US" altLang="ko-KR" sz="2000" dirty="0"/>
              <a:t>PPID </a:t>
            </a:r>
            <a:r>
              <a:rPr lang="ko-KR" altLang="en-US" sz="2000" dirty="0"/>
              <a:t>제어기 구조를 사용했다</a:t>
            </a:r>
            <a:r>
              <a:rPr lang="en-US" altLang="ko-KR" sz="2000" dirty="0"/>
              <a:t>. </a:t>
            </a:r>
            <a:r>
              <a:rPr lang="ko-KR" altLang="en-US" sz="2000" dirty="0"/>
              <a:t>고도 센서인 </a:t>
            </a:r>
            <a:r>
              <a:rPr lang="en-US" altLang="ko-KR" sz="2000" dirty="0"/>
              <a:t>Lidar</a:t>
            </a:r>
            <a:r>
              <a:rPr lang="ko-KR" altLang="en-US" sz="2000" dirty="0"/>
              <a:t>에서 받은 측정값의 분해능이 </a:t>
            </a:r>
            <a:r>
              <a:rPr lang="en-US" altLang="ko-KR" sz="2000" dirty="0"/>
              <a:t>1cm</a:t>
            </a:r>
            <a:r>
              <a:rPr lang="ko-KR" altLang="en-US" sz="2000" dirty="0"/>
              <a:t>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매우 짧은 시간 간격으로  미분을 하게 되면 </a:t>
            </a:r>
            <a:r>
              <a:rPr lang="en-US" altLang="ko-KR" sz="2000" dirty="0"/>
              <a:t>D </a:t>
            </a:r>
            <a:r>
              <a:rPr lang="ko-KR" altLang="en-US" sz="2000" dirty="0"/>
              <a:t>제어기 값이 엄청 크게 진동하게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막기 위해</a:t>
            </a:r>
            <a:r>
              <a:rPr lang="en-US" altLang="ko-KR" sz="2000" dirty="0"/>
              <a:t>, Accelerometer</a:t>
            </a:r>
            <a:r>
              <a:rPr lang="ko-KR" altLang="en-US" sz="2000" dirty="0"/>
              <a:t>의 고도방향 가속도 값을 적분한 값과</a:t>
            </a:r>
            <a:r>
              <a:rPr lang="en-US" altLang="ko-KR" sz="2000" dirty="0"/>
              <a:t>, Lidar</a:t>
            </a:r>
            <a:r>
              <a:rPr lang="ko-KR" altLang="en-US" sz="2000" dirty="0"/>
              <a:t>를 미분한 값을 상보필터를 거쳐서 내보낸다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1FD3B36-63F5-6FC5-C82E-B3D79290C1D4}"/>
              </a:ext>
            </a:extLst>
          </p:cNvPr>
          <p:cNvGrpSpPr/>
          <p:nvPr/>
        </p:nvGrpSpPr>
        <p:grpSpPr>
          <a:xfrm>
            <a:off x="11468330" y="14826174"/>
            <a:ext cx="12102368" cy="4158982"/>
            <a:chOff x="11467567" y="10062142"/>
            <a:chExt cx="12102368" cy="415898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158E66E-6479-CBA8-8EE6-3CFB2CA467C7}"/>
                </a:ext>
              </a:extLst>
            </p:cNvPr>
            <p:cNvGrpSpPr/>
            <p:nvPr/>
          </p:nvGrpSpPr>
          <p:grpSpPr>
            <a:xfrm>
              <a:off x="11697084" y="10062142"/>
              <a:ext cx="11691706" cy="2923756"/>
              <a:chOff x="11711219" y="14053568"/>
              <a:chExt cx="11691706" cy="2923756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B19EAAE3-E8C0-56A8-E4FF-9EB424F43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61161" y="14773676"/>
                <a:ext cx="3692249" cy="2203648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E6F63E48-AD4C-2612-22BC-F9D8D880E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l="-1" t="32273" r="-1867" b="26611"/>
              <a:stretch/>
            </p:blipFill>
            <p:spPr>
              <a:xfrm>
                <a:off x="11768061" y="14769594"/>
                <a:ext cx="3239299" cy="2207730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4EBCBE45-2D3C-4D8F-752A-1727D634B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950525" y="14825624"/>
                <a:ext cx="4735684" cy="2104130"/>
              </a:xfrm>
              <a:prstGeom prst="rect">
                <a:avLst/>
              </a:prstGeom>
            </p:spPr>
          </p:pic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96E42F24-A5DF-D41B-89F6-177B402FF943}"/>
                  </a:ext>
                </a:extLst>
              </p:cNvPr>
              <p:cNvSpPr/>
              <p:nvPr/>
            </p:nvSpPr>
            <p:spPr>
              <a:xfrm>
                <a:off x="11711219" y="14059824"/>
                <a:ext cx="3239305" cy="596880"/>
              </a:xfrm>
              <a:prstGeom prst="rect">
                <a:avLst/>
              </a:prstGeom>
              <a:solidFill>
                <a:srgbClr val="012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b="1" dirty="0">
                    <a:latin typeface="+mj-ea"/>
                    <a:ea typeface="+mj-ea"/>
                  </a:rPr>
                  <a:t>시험기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B0063F3-6E3D-6E52-F6ED-3C368E165B27}"/>
                  </a:ext>
                </a:extLst>
              </p:cNvPr>
              <p:cNvSpPr/>
              <p:nvPr/>
            </p:nvSpPr>
            <p:spPr>
              <a:xfrm>
                <a:off x="14974991" y="14053568"/>
                <a:ext cx="4800077" cy="596880"/>
              </a:xfrm>
              <a:prstGeom prst="rect">
                <a:avLst/>
              </a:prstGeom>
              <a:solidFill>
                <a:srgbClr val="012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b="1" dirty="0">
                    <a:latin typeface="+mj-ea"/>
                    <a:ea typeface="+mj-ea"/>
                  </a:rPr>
                  <a:t>시험기 구성도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78AFA688-C8D3-4214-0486-FE8E3F0A9932}"/>
                  </a:ext>
                </a:extLst>
              </p:cNvPr>
              <p:cNvSpPr/>
              <p:nvPr/>
            </p:nvSpPr>
            <p:spPr>
              <a:xfrm>
                <a:off x="19799534" y="14056197"/>
                <a:ext cx="3603391" cy="596880"/>
              </a:xfrm>
              <a:prstGeom prst="rect">
                <a:avLst/>
              </a:prstGeom>
              <a:solidFill>
                <a:srgbClr val="0128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b="1" dirty="0">
                    <a:latin typeface="+mj-ea"/>
                    <a:ea typeface="+mj-ea"/>
                  </a:rPr>
                  <a:t>회로도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EA0DC26-2E37-E66C-638D-D0570192145A}"/>
                </a:ext>
              </a:extLst>
            </p:cNvPr>
            <p:cNvSpPr txBox="1"/>
            <p:nvPr/>
          </p:nvSpPr>
          <p:spPr>
            <a:xfrm>
              <a:off x="11762266" y="13513238"/>
              <a:ext cx="115853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라즈베리파이</a:t>
              </a:r>
              <a:r>
                <a:rPr lang="ko-KR" altLang="en-US" sz="2000" dirty="0"/>
                <a:t> 보드에 </a:t>
              </a:r>
              <a:r>
                <a:rPr lang="ko-KR" altLang="en-US" sz="2000" dirty="0" err="1"/>
                <a:t>라즈비안을</a:t>
              </a:r>
              <a:r>
                <a:rPr lang="ko-KR" altLang="en-US" sz="2000" dirty="0"/>
                <a:t> 설치하여 </a:t>
              </a:r>
              <a:r>
                <a:rPr lang="en-US" altLang="ko-KR" sz="2000" dirty="0"/>
                <a:t>SSH</a:t>
              </a:r>
              <a:r>
                <a:rPr lang="ko-KR" altLang="en-US" sz="2000" dirty="0"/>
                <a:t>를 통해 파이썬 코드를 직접 실행하였다</a:t>
              </a:r>
              <a:r>
                <a:rPr lang="en-US" altLang="ko-KR" sz="2000" dirty="0"/>
                <a:t>. IMU</a:t>
              </a:r>
              <a:r>
                <a:rPr lang="ko-KR" altLang="en-US" sz="2000" dirty="0"/>
                <a:t>센서와 </a:t>
              </a:r>
              <a:r>
                <a:rPr lang="ko-KR" altLang="en-US" sz="2000" dirty="0" err="1"/>
                <a:t>라즈베리파이가</a:t>
              </a:r>
              <a:r>
                <a:rPr lang="ko-KR" altLang="en-US" sz="2000" dirty="0"/>
                <a:t> 진동에 취약하므로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기판 바닥면에 진동 감쇠용 </a:t>
              </a:r>
              <a:r>
                <a:rPr lang="en-US" altLang="ko-KR" sz="2000" dirty="0"/>
                <a:t>Damper</a:t>
              </a:r>
              <a:r>
                <a:rPr lang="ko-KR" altLang="en-US" sz="2000" dirty="0"/>
                <a:t>를 설치하였다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8CDECA0-009A-BF0A-F2BD-A945D6C1D2EB}"/>
                </a:ext>
              </a:extLst>
            </p:cNvPr>
            <p:cNvSpPr txBox="1"/>
            <p:nvPr/>
          </p:nvSpPr>
          <p:spPr>
            <a:xfrm>
              <a:off x="11467567" y="13030033"/>
              <a:ext cx="4156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 Fig. 15 ] 1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축 자세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고도 시험기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E16CC10-A631-8927-4D86-6AF3C1F66B8D}"/>
                </a:ext>
              </a:extLst>
            </p:cNvPr>
            <p:cNvSpPr txBox="1"/>
            <p:nvPr/>
          </p:nvSpPr>
          <p:spPr>
            <a:xfrm>
              <a:off x="15283931" y="13008960"/>
              <a:ext cx="4156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 Fig. 16 ] </a:t>
              </a:r>
              <a:r>
                <a:rPr lang="en-US" altLang="ko-KR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Bicopter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개요도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9B6438B-6C7D-38D0-6918-DBB6C0991758}"/>
                </a:ext>
              </a:extLst>
            </p:cNvPr>
            <p:cNvSpPr txBox="1"/>
            <p:nvPr/>
          </p:nvSpPr>
          <p:spPr>
            <a:xfrm>
              <a:off x="19413243" y="13030033"/>
              <a:ext cx="4156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 Fig. 17 ]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하드웨어 회로도</a:t>
              </a: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6013B05-4F31-F8C8-9030-387D6811BFC5}"/>
              </a:ext>
            </a:extLst>
          </p:cNvPr>
          <p:cNvGrpSpPr/>
          <p:nvPr/>
        </p:nvGrpSpPr>
        <p:grpSpPr>
          <a:xfrm>
            <a:off x="11726605" y="9365187"/>
            <a:ext cx="11705844" cy="5487532"/>
            <a:chOff x="11725842" y="4593182"/>
            <a:chExt cx="11705844" cy="548753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CCA65E4-6909-627C-7375-B7029E4628A7}"/>
                </a:ext>
              </a:extLst>
            </p:cNvPr>
            <p:cNvSpPr/>
            <p:nvPr/>
          </p:nvSpPr>
          <p:spPr>
            <a:xfrm>
              <a:off x="11725842" y="4593182"/>
              <a:ext cx="11705844" cy="567271"/>
            </a:xfrm>
            <a:prstGeom prst="rect">
              <a:avLst/>
            </a:prstGeom>
            <a:solidFill>
              <a:srgbClr val="012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>
                  <a:latin typeface="+mj-ea"/>
                  <a:ea typeface="+mj-ea"/>
                </a:rPr>
                <a:t>상보필터 및 저주파통과필터 구현</a:t>
              </a: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1C17D9B7-FEB0-5B8A-99DD-81949B99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996223" y="7750322"/>
              <a:ext cx="5235591" cy="510789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80BDB6F-7B8D-BA4B-40C1-C827B922CBD2}"/>
                </a:ext>
              </a:extLst>
            </p:cNvPr>
            <p:cNvSpPr txBox="1"/>
            <p:nvPr/>
          </p:nvSpPr>
          <p:spPr>
            <a:xfrm>
              <a:off x="12639467" y="8357165"/>
              <a:ext cx="4156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 Fig. 13 ]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상보필터 개요도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009748-83A5-A2BB-AAC1-892785393145}"/>
                </a:ext>
              </a:extLst>
            </p:cNvPr>
            <p:cNvSpPr txBox="1"/>
            <p:nvPr/>
          </p:nvSpPr>
          <p:spPr>
            <a:xfrm>
              <a:off x="18220924" y="8328281"/>
              <a:ext cx="4387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[ Fig. 14 ] LPF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적용 전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후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FFT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6874290-F7C6-5052-F8EE-B4087A9AE7D6}"/>
                </a:ext>
              </a:extLst>
            </p:cNvPr>
            <p:cNvSpPr txBox="1"/>
            <p:nvPr/>
          </p:nvSpPr>
          <p:spPr>
            <a:xfrm>
              <a:off x="11753927" y="8757275"/>
              <a:ext cx="115853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[Fig. 9]</a:t>
              </a:r>
              <a:r>
                <a:rPr lang="ko-KR" altLang="en-US" sz="2000" dirty="0"/>
                <a:t>에서와 같이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상보필터를 이용한 센서 융합을 통해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 보정되고 개선된 데이터를 측정값으로 사용할 수 있었다</a:t>
              </a:r>
              <a:r>
                <a:rPr lang="en-US" altLang="ko-KR" sz="2000" dirty="0"/>
                <a:t>. [Fig. 10]</a:t>
              </a:r>
              <a:r>
                <a:rPr lang="ko-KR" altLang="en-US" sz="2000" dirty="0"/>
                <a:t>은 시험기 작동 시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프로펠러 진동으로 인한 노이즈를 줄이고자</a:t>
              </a:r>
              <a:r>
                <a:rPr lang="en-US" altLang="ko-KR" sz="2000" dirty="0"/>
                <a:t>, LPF</a:t>
              </a:r>
              <a:r>
                <a:rPr lang="ko-KR" altLang="en-US" sz="2000" dirty="0"/>
                <a:t>를 적용하고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그 결과를 검증하기 위해서 </a:t>
              </a:r>
              <a:r>
                <a:rPr lang="en-US" altLang="ko-KR" sz="2000" dirty="0"/>
                <a:t>FFT</a:t>
              </a:r>
              <a:r>
                <a:rPr lang="ko-KR" altLang="en-US" sz="2000" dirty="0"/>
                <a:t>를 데이터에 적용하여 </a:t>
              </a:r>
              <a:r>
                <a:rPr lang="en-US" altLang="ko-KR" sz="2000" dirty="0"/>
                <a:t>LPF </a:t>
              </a:r>
              <a:r>
                <a:rPr lang="ko-KR" altLang="en-US" sz="2000" dirty="0"/>
                <a:t>적용 전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후 불필요한 노이즈 감소 여부 비교를 수행하였다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3D583769-53B4-A38A-F34E-9851A7AC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2055403" y="5501071"/>
              <a:ext cx="5872269" cy="2304367"/>
            </a:xfrm>
            <a:prstGeom prst="rect">
              <a:avLst/>
            </a:prstGeom>
          </p:spPr>
        </p:pic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7297A7B-4AD2-3CC8-E30D-F305DA7582B4}"/>
              </a:ext>
            </a:extLst>
          </p:cNvPr>
          <p:cNvSpPr/>
          <p:nvPr/>
        </p:nvSpPr>
        <p:spPr>
          <a:xfrm>
            <a:off x="11717791" y="4590943"/>
            <a:ext cx="11705843" cy="560698"/>
          </a:xfrm>
          <a:prstGeom prst="rect">
            <a:avLst/>
          </a:prstGeom>
          <a:solidFill>
            <a:srgbClr val="012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+mj-ea"/>
                <a:ea typeface="+mj-ea"/>
              </a:rPr>
              <a:t>Bode Plot</a:t>
            </a:r>
            <a:r>
              <a:rPr lang="ko-KR" altLang="en-US" sz="4000" b="1" dirty="0">
                <a:latin typeface="+mj-ea"/>
                <a:ea typeface="+mj-ea"/>
              </a:rPr>
              <a:t>을 이용한 제어기 설계</a:t>
            </a: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BA1E6EB9-405B-2D1B-AF1D-2C6D45CF0624}"/>
              </a:ext>
            </a:extLst>
          </p:cNvPr>
          <p:cNvGrpSpPr/>
          <p:nvPr/>
        </p:nvGrpSpPr>
        <p:grpSpPr>
          <a:xfrm>
            <a:off x="12367671" y="5166892"/>
            <a:ext cx="10310315" cy="3880810"/>
            <a:chOff x="11826936" y="5166892"/>
            <a:chExt cx="10310315" cy="3880810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23237FB0-15DE-E262-D948-87C3E2C84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826936" y="5195776"/>
              <a:ext cx="5135901" cy="3851926"/>
            </a:xfrm>
            <a:prstGeom prst="rect">
              <a:avLst/>
            </a:prstGeom>
          </p:spPr>
        </p:pic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FDF76A6F-6CA6-29EC-5DF2-7A80E98BE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6962837" y="5166892"/>
              <a:ext cx="5174414" cy="3880810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6A9F59E-CF12-6573-E0E0-314C0089C9BB}"/>
              </a:ext>
            </a:extLst>
          </p:cNvPr>
          <p:cNvSpPr txBox="1"/>
          <p:nvPr/>
        </p:nvSpPr>
        <p:spPr>
          <a:xfrm>
            <a:off x="12759345" y="9003610"/>
            <a:ext cx="446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11 ]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각도 전달함수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Bode Plot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D914F21-423C-0B9C-5640-60AFF5875724}"/>
              </a:ext>
            </a:extLst>
          </p:cNvPr>
          <p:cNvSpPr txBox="1"/>
          <p:nvPr/>
        </p:nvSpPr>
        <p:spPr>
          <a:xfrm>
            <a:off x="17915866" y="8999901"/>
            <a:ext cx="43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12 ]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고도 전달함수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Bode Plot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E157126-7AD4-8613-5A2A-F51640EC3102}"/>
              </a:ext>
            </a:extLst>
          </p:cNvPr>
          <p:cNvSpPr txBox="1"/>
          <p:nvPr/>
        </p:nvSpPr>
        <p:spPr>
          <a:xfrm>
            <a:off x="11815481" y="23104240"/>
            <a:ext cx="557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18 ] OpenCV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마커 인식을 통한 각도 추출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922B43A-45F6-E39A-100A-EBDB67F6FC43}"/>
              </a:ext>
            </a:extLst>
          </p:cNvPr>
          <p:cNvSpPr txBox="1"/>
          <p:nvPr/>
        </p:nvSpPr>
        <p:spPr>
          <a:xfrm>
            <a:off x="17529367" y="23088306"/>
            <a:ext cx="552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19 ] OpenCV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각도와 상보필터 각도 비교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13E8290-5147-8D6B-78CC-68212F7AF529}"/>
              </a:ext>
            </a:extLst>
          </p:cNvPr>
          <p:cNvSpPr txBox="1"/>
          <p:nvPr/>
        </p:nvSpPr>
        <p:spPr>
          <a:xfrm>
            <a:off x="13712820" y="31760449"/>
            <a:ext cx="756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 Fig. 20 ]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고도 제어 시험 결과 및 시뮬레이션과의 비교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6BA3E194-2738-E745-E73A-92A8937F1F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194485" y="10096025"/>
            <a:ext cx="4440234" cy="3014062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A447E032-C1A6-DC11-91CB-589650C32FBF}"/>
              </a:ext>
            </a:extLst>
          </p:cNvPr>
          <p:cNvSpPr txBox="1"/>
          <p:nvPr/>
        </p:nvSpPr>
        <p:spPr>
          <a:xfrm>
            <a:off x="11725842" y="32158128"/>
            <a:ext cx="11662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실제 </a:t>
            </a:r>
            <a:r>
              <a:rPr lang="ko-KR" altLang="en-US" sz="2000" dirty="0" err="1"/>
              <a:t>명령값</a:t>
            </a:r>
            <a:r>
              <a:rPr lang="ko-KR" altLang="en-US" sz="2000" dirty="0"/>
              <a:t> </a:t>
            </a:r>
            <a:r>
              <a:rPr lang="en-US" altLang="ko-KR" sz="2000" dirty="0"/>
              <a:t>(CMD)</a:t>
            </a:r>
            <a:r>
              <a:rPr lang="ko-KR" altLang="en-US" sz="2000" dirty="0"/>
              <a:t>을 시뮬레이션과 실제 시험기에 동일하게 입력해준 뒤</a:t>
            </a:r>
            <a:r>
              <a:rPr lang="en-US" altLang="ko-KR" sz="2000" dirty="0"/>
              <a:t>, </a:t>
            </a:r>
            <a:r>
              <a:rPr lang="ko-KR" altLang="en-US" sz="2000" dirty="0"/>
              <a:t>두 결과를 비교하였다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실제 시험 결과 </a:t>
            </a:r>
            <a:r>
              <a:rPr lang="en-US" altLang="ko-KR" sz="2000" dirty="0"/>
              <a:t>(real)</a:t>
            </a:r>
            <a:r>
              <a:rPr lang="ko-KR" altLang="en-US" sz="2000" dirty="0"/>
              <a:t>과</a:t>
            </a:r>
            <a:r>
              <a:rPr lang="en-US" altLang="ko-KR" sz="2000" dirty="0"/>
              <a:t>, </a:t>
            </a:r>
            <a:r>
              <a:rPr lang="ko-KR" altLang="en-US" sz="2000" dirty="0"/>
              <a:t>시뮬레이션 결과 </a:t>
            </a:r>
            <a:r>
              <a:rPr lang="en-US" altLang="ko-KR" sz="2000" dirty="0"/>
              <a:t>(sim)</a:t>
            </a:r>
            <a:r>
              <a:rPr lang="ko-KR" altLang="en-US" sz="2000" dirty="0"/>
              <a:t>가 거의 일치하는 경향을 보인다</a:t>
            </a:r>
            <a:r>
              <a:rPr lang="en-US" altLang="ko-KR" sz="2000" dirty="0"/>
              <a:t>. </a:t>
            </a:r>
            <a:r>
              <a:rPr lang="ko-KR" altLang="en-US" sz="2000" dirty="0"/>
              <a:t>이처럼 시뮬레이션을 정교하게 설계하면 실제 시험을 하기 전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거동에 대해 테스트 해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여러 문제점을 미리 찾아서 미연에 방지할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257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604</Words>
  <Application>Microsoft Office PowerPoint</Application>
  <PresentationFormat>사용자 지정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HY견명조</vt:lpstr>
      <vt:lpstr>HY헤드라인M</vt:lpstr>
      <vt:lpstr>나눔스퀘어</vt:lpstr>
      <vt:lpstr>Arial</vt:lpstr>
      <vt:lpstr>Cambria Math</vt:lpstr>
      <vt:lpstr>맑은 고딕</vt:lpstr>
      <vt:lpstr>Office 테마</vt:lpstr>
      <vt:lpstr>2022년 항공우주 및 기계공학부 캡스톤 디자인 작품 (지도교수: 이동헌) 1축 자세 및 고도 제어 설계조원(4학년): 강민구, 박주형, 허홍석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강민구(***6***001)</cp:lastModifiedBy>
  <cp:revision>101</cp:revision>
  <dcterms:created xsi:type="dcterms:W3CDTF">2006-10-05T04:04:58Z</dcterms:created>
  <dcterms:modified xsi:type="dcterms:W3CDTF">2022-12-21T07:13:48Z</dcterms:modified>
</cp:coreProperties>
</file>