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16.jpg" ContentType="image/jpg"/>
  <Override PartName="/ppt/media/image3.jpg" ContentType="image/jpg"/>
  <Override PartName="/ppt/media/image35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7142"/>
  <p:notesSz cx="12192000" cy="10464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E43D3D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750" b="1" i="0">
                <a:solidFill>
                  <a:srgbClr val="E43D3D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104489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1999" cy="1044743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857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2E85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5555" y="205231"/>
            <a:ext cx="4420889" cy="33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2699" y="2002146"/>
            <a:ext cx="9626600" cy="1387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50" b="1" i="0">
                <a:solidFill>
                  <a:srgbClr val="E43D3D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000133" y="6439915"/>
            <a:ext cx="899795" cy="238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Relationship Id="rId11" Type="http://schemas.openxmlformats.org/officeDocument/2006/relationships/image" Target="../media/image25.png"/><Relationship Id="rId12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image" Target="../media/image69.png"/><Relationship Id="rId11" Type="http://schemas.openxmlformats.org/officeDocument/2006/relationships/image" Target="../media/image70.png"/><Relationship Id="rId12" Type="http://schemas.openxmlformats.org/officeDocument/2006/relationships/image" Target="../media/image71.png"/><Relationship Id="rId1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737203"/>
              <a:ext cx="200069" cy="2286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2774" y="1030048"/>
              <a:ext cx="200069" cy="2286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5458392"/>
              <a:ext cx="200069" cy="2286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82374" y="5130196"/>
              <a:ext cx="200069" cy="2286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5365"/>
              </a:lnSpc>
              <a:spcBef>
                <a:spcPts val="95"/>
              </a:spcBef>
            </a:pPr>
            <a:r>
              <a:rPr dirty="0" spc="-570">
                <a:latin typeface="Meiryo"/>
                <a:cs typeface="Meiryo"/>
              </a:rPr>
              <a:t>イチゴ</a:t>
            </a:r>
            <a:r>
              <a:rPr dirty="0" spc="-590"/>
              <a:t>品種別</a:t>
            </a:r>
          </a:p>
          <a:p>
            <a:pPr algn="ctr">
              <a:lnSpc>
                <a:spcPts val="5365"/>
              </a:lnSpc>
            </a:pPr>
            <a:r>
              <a:rPr dirty="0" spc="-570"/>
              <a:t>品質</a:t>
            </a:r>
            <a:r>
              <a:rPr dirty="0" spc="2520">
                <a:latin typeface="Meiryo"/>
                <a:cs typeface="Meiryo"/>
              </a:rPr>
              <a:t>‧</a:t>
            </a:r>
            <a:r>
              <a:rPr dirty="0" spc="-570"/>
              <a:t>収量向上</a:t>
            </a:r>
            <a:r>
              <a:rPr dirty="0" spc="-570">
                <a:latin typeface="Meiryo"/>
                <a:cs typeface="Meiryo"/>
              </a:rPr>
              <a:t>のための</a:t>
            </a:r>
            <a:r>
              <a:rPr dirty="0" spc="-570"/>
              <a:t>栽培技術</a:t>
            </a:r>
            <a:r>
              <a:rPr dirty="0" spc="-590">
                <a:latin typeface="Meiryo"/>
                <a:cs typeface="Meiryo"/>
              </a:rPr>
              <a:t>ガイド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016101" y="3494142"/>
            <a:ext cx="6160135" cy="3873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350" spc="-220" b="1">
                <a:solidFill>
                  <a:srgbClr val="4A5467"/>
                </a:solidFill>
                <a:latin typeface="BIZ UDPGothic"/>
                <a:cs typeface="BIZ UDPGothic"/>
              </a:rPr>
              <a:t>〜品質と収量を最大化する品種別栽培のポイント〜</a:t>
            </a:r>
            <a:endParaRPr sz="2350">
              <a:latin typeface="BIZ UDPGothic"/>
              <a:cs typeface="BIZ UDPGothic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2647949" y="4198738"/>
            <a:ext cx="1219200" cy="590550"/>
          </a:xfrm>
          <a:custGeom>
            <a:avLst/>
            <a:gdLst/>
            <a:ahLst/>
            <a:cxnLst/>
            <a:rect l="l" t="t" r="r" b="b"/>
            <a:pathLst>
              <a:path w="1219200" h="590550">
                <a:moveTo>
                  <a:pt x="1130204" y="590549"/>
                </a:moveTo>
                <a:lnTo>
                  <a:pt x="88995" y="590549"/>
                </a:lnTo>
                <a:lnTo>
                  <a:pt x="82801" y="589939"/>
                </a:lnTo>
                <a:lnTo>
                  <a:pt x="37131" y="571022"/>
                </a:lnTo>
                <a:lnTo>
                  <a:pt x="9643" y="537528"/>
                </a:lnTo>
                <a:lnTo>
                  <a:pt x="0" y="501553"/>
                </a:lnTo>
                <a:lnTo>
                  <a:pt x="0" y="495299"/>
                </a:lnTo>
                <a:lnTo>
                  <a:pt x="0" y="88995"/>
                </a:lnTo>
                <a:lnTo>
                  <a:pt x="12577" y="47531"/>
                </a:lnTo>
                <a:lnTo>
                  <a:pt x="47532" y="12577"/>
                </a:lnTo>
                <a:lnTo>
                  <a:pt x="88995" y="0"/>
                </a:lnTo>
                <a:lnTo>
                  <a:pt x="1130204" y="0"/>
                </a:lnTo>
                <a:lnTo>
                  <a:pt x="1171667" y="12577"/>
                </a:lnTo>
                <a:lnTo>
                  <a:pt x="1206621" y="47531"/>
                </a:lnTo>
                <a:lnTo>
                  <a:pt x="1219200" y="88995"/>
                </a:lnTo>
                <a:lnTo>
                  <a:pt x="1219200" y="501553"/>
                </a:lnTo>
                <a:lnTo>
                  <a:pt x="1206621" y="543017"/>
                </a:lnTo>
                <a:lnTo>
                  <a:pt x="1171667" y="577971"/>
                </a:lnTo>
                <a:lnTo>
                  <a:pt x="1136397" y="589939"/>
                </a:lnTo>
                <a:lnTo>
                  <a:pt x="1130204" y="59054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866677" y="4342248"/>
            <a:ext cx="787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95" b="1">
                <a:solidFill>
                  <a:srgbClr val="B91B1B"/>
                </a:solidFill>
                <a:latin typeface="BIZ UDPGothic"/>
                <a:cs typeface="BIZ UDPGothic"/>
              </a:rPr>
              <a:t>ゆめのか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19549" y="4198738"/>
            <a:ext cx="1219200" cy="590550"/>
          </a:xfrm>
          <a:custGeom>
            <a:avLst/>
            <a:gdLst/>
            <a:ahLst/>
            <a:cxnLst/>
            <a:rect l="l" t="t" r="r" b="b"/>
            <a:pathLst>
              <a:path w="1219200" h="590550">
                <a:moveTo>
                  <a:pt x="1130204" y="590549"/>
                </a:moveTo>
                <a:lnTo>
                  <a:pt x="88995" y="590549"/>
                </a:lnTo>
                <a:lnTo>
                  <a:pt x="82801" y="589939"/>
                </a:lnTo>
                <a:lnTo>
                  <a:pt x="37131" y="571022"/>
                </a:lnTo>
                <a:lnTo>
                  <a:pt x="9643" y="537528"/>
                </a:lnTo>
                <a:lnTo>
                  <a:pt x="0" y="501553"/>
                </a:lnTo>
                <a:lnTo>
                  <a:pt x="0" y="495299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130204" y="0"/>
                </a:lnTo>
                <a:lnTo>
                  <a:pt x="1171667" y="12577"/>
                </a:lnTo>
                <a:lnTo>
                  <a:pt x="1206621" y="47531"/>
                </a:lnTo>
                <a:lnTo>
                  <a:pt x="1219199" y="88995"/>
                </a:lnTo>
                <a:lnTo>
                  <a:pt x="1219199" y="501553"/>
                </a:lnTo>
                <a:lnTo>
                  <a:pt x="1206621" y="543017"/>
                </a:lnTo>
                <a:lnTo>
                  <a:pt x="1171667" y="577971"/>
                </a:lnTo>
                <a:lnTo>
                  <a:pt x="1136398" y="589939"/>
                </a:lnTo>
                <a:lnTo>
                  <a:pt x="1130204" y="590549"/>
                </a:lnTo>
                <a:close/>
              </a:path>
            </a:pathLst>
          </a:custGeom>
          <a:solidFill>
            <a:srgbClr val="FBE7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4238277" y="4342248"/>
            <a:ext cx="787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40" b="1">
                <a:solidFill>
                  <a:srgbClr val="BE175C"/>
                </a:solidFill>
                <a:latin typeface="BIZ UDPGothic"/>
                <a:cs typeface="BIZ UDPGothic"/>
              </a:rPr>
              <a:t>かおりん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391149" y="4198738"/>
            <a:ext cx="1219200" cy="590550"/>
          </a:xfrm>
          <a:custGeom>
            <a:avLst/>
            <a:gdLst/>
            <a:ahLst/>
            <a:cxnLst/>
            <a:rect l="l" t="t" r="r" b="b"/>
            <a:pathLst>
              <a:path w="1219200" h="590550">
                <a:moveTo>
                  <a:pt x="1130203" y="590549"/>
                </a:moveTo>
                <a:lnTo>
                  <a:pt x="88995" y="590549"/>
                </a:lnTo>
                <a:lnTo>
                  <a:pt x="82801" y="589939"/>
                </a:lnTo>
                <a:lnTo>
                  <a:pt x="37131" y="571022"/>
                </a:lnTo>
                <a:lnTo>
                  <a:pt x="9643" y="537528"/>
                </a:lnTo>
                <a:lnTo>
                  <a:pt x="0" y="501553"/>
                </a:lnTo>
                <a:lnTo>
                  <a:pt x="0" y="495299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130203" y="0"/>
                </a:lnTo>
                <a:lnTo>
                  <a:pt x="1171667" y="12577"/>
                </a:lnTo>
                <a:lnTo>
                  <a:pt x="1206621" y="47531"/>
                </a:lnTo>
                <a:lnTo>
                  <a:pt x="1219200" y="88995"/>
                </a:lnTo>
                <a:lnTo>
                  <a:pt x="1219200" y="501553"/>
                </a:lnTo>
                <a:lnTo>
                  <a:pt x="1206621" y="543017"/>
                </a:lnTo>
                <a:lnTo>
                  <a:pt x="1171667" y="577971"/>
                </a:lnTo>
                <a:lnTo>
                  <a:pt x="1136397" y="589939"/>
                </a:lnTo>
                <a:lnTo>
                  <a:pt x="1130203" y="590549"/>
                </a:lnTo>
                <a:close/>
              </a:path>
            </a:pathLst>
          </a:custGeom>
          <a:solidFill>
            <a:srgbClr val="FEF2C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609877" y="4342248"/>
            <a:ext cx="787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20" b="1">
                <a:solidFill>
                  <a:srgbClr val="B45309"/>
                </a:solidFill>
                <a:latin typeface="BIZ UDPGothic"/>
                <a:cs typeface="BIZ UDPGothic"/>
              </a:rPr>
              <a:t>あまりん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762749" y="4198738"/>
            <a:ext cx="1409700" cy="590550"/>
          </a:xfrm>
          <a:custGeom>
            <a:avLst/>
            <a:gdLst/>
            <a:ahLst/>
            <a:cxnLst/>
            <a:rect l="l" t="t" r="r" b="b"/>
            <a:pathLst>
              <a:path w="1409700" h="590550">
                <a:moveTo>
                  <a:pt x="1320703" y="590549"/>
                </a:moveTo>
                <a:lnTo>
                  <a:pt x="88995" y="590549"/>
                </a:lnTo>
                <a:lnTo>
                  <a:pt x="82801" y="589939"/>
                </a:lnTo>
                <a:lnTo>
                  <a:pt x="37130" y="571022"/>
                </a:lnTo>
                <a:lnTo>
                  <a:pt x="9643" y="537528"/>
                </a:lnTo>
                <a:lnTo>
                  <a:pt x="0" y="501553"/>
                </a:lnTo>
                <a:lnTo>
                  <a:pt x="0" y="495299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320703" y="0"/>
                </a:lnTo>
                <a:lnTo>
                  <a:pt x="1362166" y="12577"/>
                </a:lnTo>
                <a:lnTo>
                  <a:pt x="1397121" y="47531"/>
                </a:lnTo>
                <a:lnTo>
                  <a:pt x="1409699" y="88995"/>
                </a:lnTo>
                <a:lnTo>
                  <a:pt x="1409699" y="501553"/>
                </a:lnTo>
                <a:lnTo>
                  <a:pt x="1397121" y="543017"/>
                </a:lnTo>
                <a:lnTo>
                  <a:pt x="1362166" y="577971"/>
                </a:lnTo>
                <a:lnTo>
                  <a:pt x="1326897" y="589939"/>
                </a:lnTo>
                <a:lnTo>
                  <a:pt x="1320703" y="59054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981477" y="4342248"/>
            <a:ext cx="977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29" b="1">
                <a:solidFill>
                  <a:srgbClr val="047857"/>
                </a:solidFill>
                <a:latin typeface="BIZ UDPGothic"/>
                <a:cs typeface="BIZ UDPGothic"/>
              </a:rPr>
              <a:t>とち おとめ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324848" y="4198738"/>
            <a:ext cx="1219200" cy="590550"/>
          </a:xfrm>
          <a:custGeom>
            <a:avLst/>
            <a:gdLst/>
            <a:ahLst/>
            <a:cxnLst/>
            <a:rect l="l" t="t" r="r" b="b"/>
            <a:pathLst>
              <a:path w="1219200" h="590550">
                <a:moveTo>
                  <a:pt x="1130204" y="590549"/>
                </a:moveTo>
                <a:lnTo>
                  <a:pt x="88995" y="590549"/>
                </a:lnTo>
                <a:lnTo>
                  <a:pt x="82801" y="589939"/>
                </a:lnTo>
                <a:lnTo>
                  <a:pt x="37131" y="571022"/>
                </a:lnTo>
                <a:lnTo>
                  <a:pt x="9643" y="537528"/>
                </a:lnTo>
                <a:lnTo>
                  <a:pt x="0" y="501553"/>
                </a:lnTo>
                <a:lnTo>
                  <a:pt x="0" y="495299"/>
                </a:lnTo>
                <a:lnTo>
                  <a:pt x="0" y="88995"/>
                </a:lnTo>
                <a:lnTo>
                  <a:pt x="12577" y="47531"/>
                </a:lnTo>
                <a:lnTo>
                  <a:pt x="47531" y="12577"/>
                </a:lnTo>
                <a:lnTo>
                  <a:pt x="88995" y="0"/>
                </a:lnTo>
                <a:lnTo>
                  <a:pt x="1130204" y="0"/>
                </a:lnTo>
                <a:lnTo>
                  <a:pt x="1171667" y="12577"/>
                </a:lnTo>
                <a:lnTo>
                  <a:pt x="1206620" y="47531"/>
                </a:lnTo>
                <a:lnTo>
                  <a:pt x="1219199" y="88995"/>
                </a:lnTo>
                <a:lnTo>
                  <a:pt x="1219199" y="501553"/>
                </a:lnTo>
                <a:lnTo>
                  <a:pt x="1206620" y="543017"/>
                </a:lnTo>
                <a:lnTo>
                  <a:pt x="1171666" y="577971"/>
                </a:lnTo>
                <a:lnTo>
                  <a:pt x="1136397" y="589939"/>
                </a:lnTo>
                <a:lnTo>
                  <a:pt x="1130204" y="59054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543577" y="4342248"/>
            <a:ext cx="78168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90" b="1">
                <a:solidFill>
                  <a:srgbClr val="6D28D9"/>
                </a:solidFill>
                <a:latin typeface="BIZ UDPGothic"/>
                <a:cs typeface="BIZ UDPGothic"/>
              </a:rPr>
              <a:t>べにたま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562876" y="6258559"/>
            <a:ext cx="133731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0">
                <a:solidFill>
                  <a:srgbClr val="4A5467"/>
                </a:solidFill>
                <a:latin typeface="Arial"/>
                <a:cs typeface="Arial"/>
              </a:rPr>
              <a:t>2025</a:t>
            </a:r>
            <a:r>
              <a:rPr dirty="0" sz="1700" spc="-210">
                <a:solidFill>
                  <a:srgbClr val="4A5467"/>
                </a:solidFill>
                <a:latin typeface="SimSun"/>
                <a:cs typeface="SimSun"/>
              </a:rPr>
              <a:t>年</a:t>
            </a:r>
            <a:r>
              <a:rPr dirty="0" sz="1650" spc="-100">
                <a:solidFill>
                  <a:srgbClr val="4A5467"/>
                </a:solidFill>
                <a:latin typeface="Arial"/>
                <a:cs typeface="Arial"/>
              </a:rPr>
              <a:t>5</a:t>
            </a:r>
            <a:r>
              <a:rPr dirty="0" sz="1700" spc="-210">
                <a:solidFill>
                  <a:srgbClr val="4A5467"/>
                </a:solidFill>
                <a:latin typeface="SimSun"/>
                <a:cs typeface="SimSun"/>
              </a:rPr>
              <a:t>月</a:t>
            </a:r>
            <a:r>
              <a:rPr dirty="0" sz="1650" spc="-100">
                <a:solidFill>
                  <a:srgbClr val="4A5467"/>
                </a:solidFill>
                <a:latin typeface="Arial"/>
                <a:cs typeface="Arial"/>
              </a:rPr>
              <a:t>29</a:t>
            </a:r>
            <a:r>
              <a:rPr dirty="0" sz="1700" spc="-70">
                <a:solidFill>
                  <a:srgbClr val="4A5467"/>
                </a:solidFill>
                <a:latin typeface="SimSun"/>
                <a:cs typeface="SimSun"/>
              </a:rPr>
              <a:t>日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23" name="object 23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190740"/>
            <a:chOff x="0" y="0"/>
            <a:chExt cx="12192000" cy="71907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190332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619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C42F2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15">
                <a:latin typeface="Meiryo"/>
                <a:cs typeface="Meiryo"/>
              </a:rPr>
              <a:t>ゆめのか </a:t>
            </a:r>
            <a:r>
              <a:rPr dirty="0" spc="-200"/>
              <a:t>品質</a:t>
            </a:r>
            <a:r>
              <a:rPr dirty="0" spc="1110">
                <a:latin typeface="Meiryo"/>
                <a:cs typeface="Meiryo"/>
              </a:rPr>
              <a:t>‧</a:t>
            </a:r>
            <a:r>
              <a:rPr dirty="0" spc="-200"/>
              <a:t>収量向上</a:t>
            </a:r>
            <a:r>
              <a:rPr dirty="0" spc="-200">
                <a:latin typeface="Meiryo"/>
                <a:cs typeface="Meiryo"/>
              </a:rPr>
              <a:t>のための</a:t>
            </a:r>
            <a:r>
              <a:rPr dirty="0" spc="-195"/>
              <a:t>栽培技術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28599" y="876299"/>
            <a:ext cx="2933700" cy="6238875"/>
            <a:chOff x="228599" y="876299"/>
            <a:chExt cx="2933700" cy="6238875"/>
          </a:xfrm>
        </p:grpSpPr>
        <p:sp>
          <p:nvSpPr>
            <p:cNvPr id="7" name="object 7" descr=""/>
            <p:cNvSpPr/>
            <p:nvPr/>
          </p:nvSpPr>
          <p:spPr>
            <a:xfrm>
              <a:off x="233362" y="881062"/>
              <a:ext cx="2924175" cy="6229350"/>
            </a:xfrm>
            <a:custGeom>
              <a:avLst/>
              <a:gdLst/>
              <a:ahLst/>
              <a:cxnLst/>
              <a:rect l="l" t="t" r="r" b="b"/>
              <a:pathLst>
                <a:path w="2924175" h="6229350">
                  <a:moveTo>
                    <a:pt x="2839628" y="6229349"/>
                  </a:moveTo>
                  <a:lnTo>
                    <a:pt x="84546" y="6229349"/>
                  </a:lnTo>
                  <a:lnTo>
                    <a:pt x="78661" y="6228769"/>
                  </a:lnTo>
                  <a:lnTo>
                    <a:pt x="35275" y="6210797"/>
                  </a:lnTo>
                  <a:lnTo>
                    <a:pt x="9161" y="6178978"/>
                  </a:lnTo>
                  <a:lnTo>
                    <a:pt x="0" y="6144803"/>
                  </a:lnTo>
                  <a:lnTo>
                    <a:pt x="0" y="613886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2839628" y="0"/>
                  </a:lnTo>
                  <a:lnTo>
                    <a:pt x="2879018" y="11948"/>
                  </a:lnTo>
                  <a:lnTo>
                    <a:pt x="2912225" y="45155"/>
                  </a:lnTo>
                  <a:lnTo>
                    <a:pt x="2924174" y="84545"/>
                  </a:lnTo>
                  <a:lnTo>
                    <a:pt x="2924174" y="6144803"/>
                  </a:lnTo>
                  <a:lnTo>
                    <a:pt x="2912225" y="6184193"/>
                  </a:lnTo>
                  <a:lnTo>
                    <a:pt x="2879018" y="6217399"/>
                  </a:lnTo>
                  <a:lnTo>
                    <a:pt x="2845513" y="6228769"/>
                  </a:lnTo>
                  <a:lnTo>
                    <a:pt x="2839628" y="6229349"/>
                  </a:lnTo>
                  <a:close/>
                </a:path>
              </a:pathLst>
            </a:custGeom>
            <a:solidFill>
              <a:srgbClr val="FED6D6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3362" y="881062"/>
              <a:ext cx="2924175" cy="6229350"/>
            </a:xfrm>
            <a:custGeom>
              <a:avLst/>
              <a:gdLst/>
              <a:ahLst/>
              <a:cxnLst/>
              <a:rect l="l" t="t" r="r" b="b"/>
              <a:pathLst>
                <a:path w="2924175" h="6229350">
                  <a:moveTo>
                    <a:pt x="0" y="613886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2833687" y="0"/>
                  </a:lnTo>
                  <a:lnTo>
                    <a:pt x="2839628" y="0"/>
                  </a:lnTo>
                  <a:lnTo>
                    <a:pt x="2845513" y="579"/>
                  </a:lnTo>
                  <a:lnTo>
                    <a:pt x="2851340" y="1738"/>
                  </a:lnTo>
                  <a:lnTo>
                    <a:pt x="2857167" y="2897"/>
                  </a:lnTo>
                  <a:lnTo>
                    <a:pt x="2883958" y="15249"/>
                  </a:lnTo>
                  <a:lnTo>
                    <a:pt x="2888899" y="18550"/>
                  </a:lnTo>
                  <a:lnTo>
                    <a:pt x="2915012" y="50370"/>
                  </a:lnTo>
                  <a:lnTo>
                    <a:pt x="2922435" y="72834"/>
                  </a:lnTo>
                  <a:lnTo>
                    <a:pt x="2923595" y="78661"/>
                  </a:lnTo>
                  <a:lnTo>
                    <a:pt x="2924174" y="84545"/>
                  </a:lnTo>
                  <a:lnTo>
                    <a:pt x="2924174" y="90487"/>
                  </a:lnTo>
                  <a:lnTo>
                    <a:pt x="2924174" y="6138862"/>
                  </a:lnTo>
                  <a:lnTo>
                    <a:pt x="2924174" y="6144803"/>
                  </a:lnTo>
                  <a:lnTo>
                    <a:pt x="2923595" y="6150688"/>
                  </a:lnTo>
                  <a:lnTo>
                    <a:pt x="2922435" y="6156514"/>
                  </a:lnTo>
                  <a:lnTo>
                    <a:pt x="2921276" y="6162341"/>
                  </a:lnTo>
                  <a:lnTo>
                    <a:pt x="2901872" y="6198644"/>
                  </a:lnTo>
                  <a:lnTo>
                    <a:pt x="2868315" y="6222460"/>
                  </a:lnTo>
                  <a:lnTo>
                    <a:pt x="2851340" y="6227610"/>
                  </a:lnTo>
                  <a:lnTo>
                    <a:pt x="2845513" y="6228769"/>
                  </a:lnTo>
                  <a:lnTo>
                    <a:pt x="2839628" y="6229349"/>
                  </a:lnTo>
                  <a:lnTo>
                    <a:pt x="2833687" y="6229349"/>
                  </a:lnTo>
                  <a:lnTo>
                    <a:pt x="90487" y="6229349"/>
                  </a:lnTo>
                  <a:lnTo>
                    <a:pt x="84546" y="6229349"/>
                  </a:lnTo>
                  <a:lnTo>
                    <a:pt x="78661" y="6228769"/>
                  </a:lnTo>
                  <a:lnTo>
                    <a:pt x="72834" y="6227610"/>
                  </a:lnTo>
                  <a:lnTo>
                    <a:pt x="67006" y="6226451"/>
                  </a:lnTo>
                  <a:lnTo>
                    <a:pt x="61348" y="6224734"/>
                  </a:lnTo>
                  <a:lnTo>
                    <a:pt x="55859" y="6222460"/>
                  </a:lnTo>
                  <a:lnTo>
                    <a:pt x="50370" y="6220187"/>
                  </a:lnTo>
                  <a:lnTo>
                    <a:pt x="18550" y="6194073"/>
                  </a:lnTo>
                  <a:lnTo>
                    <a:pt x="1738" y="6156514"/>
                  </a:lnTo>
                  <a:lnTo>
                    <a:pt x="579" y="6150687"/>
                  </a:lnTo>
                  <a:lnTo>
                    <a:pt x="0" y="6144803"/>
                  </a:lnTo>
                  <a:lnTo>
                    <a:pt x="0" y="6138862"/>
                  </a:lnTo>
                  <a:close/>
                </a:path>
              </a:pathLst>
            </a:custGeom>
            <a:ln w="9524">
              <a:solidFill>
                <a:srgbClr val="FE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7824" y="1041336"/>
            <a:ext cx="8826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B91B1B"/>
                </a:solidFill>
                <a:latin typeface="BIZ UDPGothic"/>
                <a:cs typeface="BIZ UDPGothic"/>
              </a:rPr>
              <a:t>品種の特徴</a:t>
            </a:r>
            <a:endParaRPr sz="1500">
              <a:latin typeface="BIZ UDPGothic"/>
              <a:cs typeface="BIZ UDP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9099" y="876299"/>
            <a:ext cx="7143750" cy="2657475"/>
            <a:chOff x="419099" y="876299"/>
            <a:chExt cx="7143750" cy="2657475"/>
          </a:xfrm>
        </p:grpSpPr>
        <p:sp>
          <p:nvSpPr>
            <p:cNvPr id="11" name="object 11" descr=""/>
            <p:cNvSpPr/>
            <p:nvPr/>
          </p:nvSpPr>
          <p:spPr>
            <a:xfrm>
              <a:off x="419087" y="1504949"/>
              <a:ext cx="47625" cy="2028825"/>
            </a:xfrm>
            <a:custGeom>
              <a:avLst/>
              <a:gdLst/>
              <a:ahLst/>
              <a:cxnLst/>
              <a:rect l="l" t="t" r="r" b="b"/>
              <a:pathLst>
                <a:path w="47625" h="2028825">
                  <a:moveTo>
                    <a:pt x="47625" y="2001862"/>
                  </a:moveTo>
                  <a:lnTo>
                    <a:pt x="26974" y="1981200"/>
                  </a:lnTo>
                  <a:lnTo>
                    <a:pt x="20662" y="1981200"/>
                  </a:lnTo>
                  <a:lnTo>
                    <a:pt x="0" y="2001862"/>
                  </a:lnTo>
                  <a:lnTo>
                    <a:pt x="0" y="2008174"/>
                  </a:lnTo>
                  <a:lnTo>
                    <a:pt x="20662" y="2028825"/>
                  </a:lnTo>
                  <a:lnTo>
                    <a:pt x="26974" y="2028825"/>
                  </a:lnTo>
                  <a:lnTo>
                    <a:pt x="47625" y="2008174"/>
                  </a:lnTo>
                  <a:lnTo>
                    <a:pt x="47625" y="2005012"/>
                  </a:lnTo>
                  <a:lnTo>
                    <a:pt x="47625" y="2001862"/>
                  </a:lnTo>
                  <a:close/>
                </a:path>
                <a:path w="47625" h="2028825">
                  <a:moveTo>
                    <a:pt x="47625" y="1735162"/>
                  </a:moveTo>
                  <a:lnTo>
                    <a:pt x="26974" y="1714500"/>
                  </a:lnTo>
                  <a:lnTo>
                    <a:pt x="20662" y="1714500"/>
                  </a:lnTo>
                  <a:lnTo>
                    <a:pt x="0" y="1735162"/>
                  </a:lnTo>
                  <a:lnTo>
                    <a:pt x="0" y="1741474"/>
                  </a:lnTo>
                  <a:lnTo>
                    <a:pt x="20662" y="1762125"/>
                  </a:lnTo>
                  <a:lnTo>
                    <a:pt x="26974" y="1762125"/>
                  </a:lnTo>
                  <a:lnTo>
                    <a:pt x="47625" y="1741474"/>
                  </a:lnTo>
                  <a:lnTo>
                    <a:pt x="47625" y="1738312"/>
                  </a:lnTo>
                  <a:lnTo>
                    <a:pt x="47625" y="1735162"/>
                  </a:lnTo>
                  <a:close/>
                </a:path>
                <a:path w="47625" h="2028825">
                  <a:moveTo>
                    <a:pt x="47625" y="1468462"/>
                  </a:moveTo>
                  <a:lnTo>
                    <a:pt x="26974" y="1447800"/>
                  </a:lnTo>
                  <a:lnTo>
                    <a:pt x="20662" y="1447800"/>
                  </a:lnTo>
                  <a:lnTo>
                    <a:pt x="0" y="1468462"/>
                  </a:lnTo>
                  <a:lnTo>
                    <a:pt x="0" y="1474774"/>
                  </a:lnTo>
                  <a:lnTo>
                    <a:pt x="20662" y="1495425"/>
                  </a:lnTo>
                  <a:lnTo>
                    <a:pt x="26974" y="1495425"/>
                  </a:lnTo>
                  <a:lnTo>
                    <a:pt x="47625" y="1474774"/>
                  </a:lnTo>
                  <a:lnTo>
                    <a:pt x="47625" y="1471612"/>
                  </a:lnTo>
                  <a:lnTo>
                    <a:pt x="47625" y="1468462"/>
                  </a:lnTo>
                  <a:close/>
                </a:path>
                <a:path w="47625" h="2028825">
                  <a:moveTo>
                    <a:pt x="47625" y="1201762"/>
                  </a:moveTo>
                  <a:lnTo>
                    <a:pt x="26974" y="1181100"/>
                  </a:lnTo>
                  <a:lnTo>
                    <a:pt x="20662" y="1181100"/>
                  </a:lnTo>
                  <a:lnTo>
                    <a:pt x="0" y="1201762"/>
                  </a:lnTo>
                  <a:lnTo>
                    <a:pt x="0" y="1208074"/>
                  </a:lnTo>
                  <a:lnTo>
                    <a:pt x="20662" y="1228725"/>
                  </a:lnTo>
                  <a:lnTo>
                    <a:pt x="26974" y="1228725"/>
                  </a:lnTo>
                  <a:lnTo>
                    <a:pt x="47625" y="1208074"/>
                  </a:lnTo>
                  <a:lnTo>
                    <a:pt x="47625" y="1204912"/>
                  </a:lnTo>
                  <a:lnTo>
                    <a:pt x="47625" y="1201762"/>
                  </a:lnTo>
                  <a:close/>
                </a:path>
                <a:path w="47625" h="2028825">
                  <a:moveTo>
                    <a:pt x="47625" y="744562"/>
                  </a:moveTo>
                  <a:lnTo>
                    <a:pt x="26974" y="723900"/>
                  </a:lnTo>
                  <a:lnTo>
                    <a:pt x="20662" y="723900"/>
                  </a:lnTo>
                  <a:lnTo>
                    <a:pt x="0" y="744562"/>
                  </a:lnTo>
                  <a:lnTo>
                    <a:pt x="0" y="750874"/>
                  </a:lnTo>
                  <a:lnTo>
                    <a:pt x="20662" y="771525"/>
                  </a:lnTo>
                  <a:lnTo>
                    <a:pt x="26974" y="771525"/>
                  </a:lnTo>
                  <a:lnTo>
                    <a:pt x="47625" y="750874"/>
                  </a:lnTo>
                  <a:lnTo>
                    <a:pt x="47625" y="747712"/>
                  </a:lnTo>
                  <a:lnTo>
                    <a:pt x="47625" y="744562"/>
                  </a:lnTo>
                  <a:close/>
                </a:path>
                <a:path w="47625" h="20288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2028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38512" y="876299"/>
              <a:ext cx="4224655" cy="2228850"/>
            </a:xfrm>
            <a:custGeom>
              <a:avLst/>
              <a:gdLst/>
              <a:ahLst/>
              <a:cxnLst/>
              <a:rect l="l" t="t" r="r" b="b"/>
              <a:pathLst>
                <a:path w="4224655" h="2228850">
                  <a:moveTo>
                    <a:pt x="4135340" y="2228849"/>
                  </a:moveTo>
                  <a:lnTo>
                    <a:pt x="66746" y="2228849"/>
                  </a:lnTo>
                  <a:lnTo>
                    <a:pt x="62101" y="2228239"/>
                  </a:lnTo>
                  <a:lnTo>
                    <a:pt x="27848" y="2209322"/>
                  </a:lnTo>
                  <a:lnTo>
                    <a:pt x="7232" y="2175827"/>
                  </a:lnTo>
                  <a:lnTo>
                    <a:pt x="0" y="2139853"/>
                  </a:lnTo>
                  <a:lnTo>
                    <a:pt x="0" y="2133599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2"/>
                  </a:lnTo>
                  <a:lnTo>
                    <a:pt x="4224336" y="88995"/>
                  </a:lnTo>
                  <a:lnTo>
                    <a:pt x="4224336" y="2139853"/>
                  </a:lnTo>
                  <a:lnTo>
                    <a:pt x="4211758" y="2181316"/>
                  </a:lnTo>
                  <a:lnTo>
                    <a:pt x="4176803" y="2216271"/>
                  </a:lnTo>
                  <a:lnTo>
                    <a:pt x="4141535" y="2228239"/>
                  </a:lnTo>
                  <a:lnTo>
                    <a:pt x="4135340" y="2228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14699" y="876647"/>
              <a:ext cx="88265" cy="2228215"/>
            </a:xfrm>
            <a:custGeom>
              <a:avLst/>
              <a:gdLst/>
              <a:ahLst/>
              <a:cxnLst/>
              <a:rect l="l" t="t" r="r" b="b"/>
              <a:pathLst>
                <a:path w="88264" h="2228215">
                  <a:moveTo>
                    <a:pt x="88062" y="2228155"/>
                  </a:moveTo>
                  <a:lnTo>
                    <a:pt x="50303" y="2217242"/>
                  </a:lnTo>
                  <a:lnTo>
                    <a:pt x="16037" y="2186180"/>
                  </a:lnTo>
                  <a:lnTo>
                    <a:pt x="453" y="2142635"/>
                  </a:lnTo>
                  <a:lnTo>
                    <a:pt x="0" y="213325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2133252"/>
                  </a:lnTo>
                  <a:lnTo>
                    <a:pt x="53254" y="2178198"/>
                  </a:lnTo>
                  <a:lnTo>
                    <a:pt x="72776" y="2217242"/>
                  </a:lnTo>
                  <a:lnTo>
                    <a:pt x="82859" y="2226085"/>
                  </a:lnTo>
                  <a:lnTo>
                    <a:pt x="88062" y="2228155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624" y="1028699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68325" y="140823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5">
                <a:latin typeface="SimSun"/>
                <a:cs typeface="SimSun"/>
              </a:rPr>
              <a:t>愛知県育成品種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8325" y="1665262"/>
            <a:ext cx="24257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甘味と酸味をあわせもち、さわやかな食</a:t>
            </a:r>
            <a:r>
              <a:rPr dirty="0" sz="1150" spc="-50">
                <a:latin typeface="SimSun"/>
                <a:cs typeface="SimSun"/>
              </a:rPr>
              <a:t>味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8325" y="2122462"/>
            <a:ext cx="240601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latin typeface="SimSun"/>
                <a:cs typeface="SimSun"/>
              </a:rPr>
              <a:t>ジューシーで果皮がほどよく 硬く 完熟収</a:t>
            </a:r>
            <a:r>
              <a:rPr dirty="0" sz="1150" spc="-90">
                <a:latin typeface="SimSun"/>
                <a:cs typeface="SimSun"/>
              </a:rPr>
              <a:t>穫可能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325" y="2589339"/>
            <a:ext cx="14922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5">
                <a:latin typeface="SimSun"/>
                <a:cs typeface="SimSun"/>
              </a:rPr>
              <a:t>うどんこ病に比較的強い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8325" y="2856039"/>
            <a:ext cx="21590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ランナーの発生が旺盛で育苗が容易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325" y="3122739"/>
            <a:ext cx="21577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80">
                <a:latin typeface="SimSun"/>
                <a:cs typeface="SimSun"/>
              </a:rPr>
              <a:t>連続出ら い性で栽培しやすく 高収量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8325" y="33894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円錐形の果形で鮮やかな紅色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16325" y="986663"/>
            <a:ext cx="482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E43D3D"/>
                </a:solidFill>
                <a:latin typeface="BIZ UDPGothic"/>
                <a:cs typeface="BIZ UDPGothic"/>
              </a:rPr>
              <a:t>育苗期</a:t>
            </a:r>
            <a:endParaRPr sz="1350">
              <a:latin typeface="BIZ UDPGothic"/>
              <a:cs typeface="BIZ UDPGothic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495674" y="876299"/>
            <a:ext cx="8467725" cy="2228850"/>
            <a:chOff x="3495674" y="876299"/>
            <a:chExt cx="8467725" cy="2228850"/>
          </a:xfrm>
        </p:grpSpPr>
        <p:sp>
          <p:nvSpPr>
            <p:cNvPr id="24" name="object 24" descr=""/>
            <p:cNvSpPr/>
            <p:nvPr/>
          </p:nvSpPr>
          <p:spPr>
            <a:xfrm>
              <a:off x="3495662" y="1362074"/>
              <a:ext cx="57150" cy="1104900"/>
            </a:xfrm>
            <a:custGeom>
              <a:avLst/>
              <a:gdLst/>
              <a:ahLst/>
              <a:cxnLst/>
              <a:rect l="l" t="t" r="r" b="b"/>
              <a:pathLst>
                <a:path w="57150" h="1104900">
                  <a:moveTo>
                    <a:pt x="57150" y="1072540"/>
                  </a:moveTo>
                  <a:lnTo>
                    <a:pt x="32372" y="1047750"/>
                  </a:lnTo>
                  <a:lnTo>
                    <a:pt x="24790" y="1047750"/>
                  </a:lnTo>
                  <a:lnTo>
                    <a:pt x="0" y="1072540"/>
                  </a:lnTo>
                  <a:lnTo>
                    <a:pt x="0" y="1080122"/>
                  </a:lnTo>
                  <a:lnTo>
                    <a:pt x="24790" y="1104900"/>
                  </a:lnTo>
                  <a:lnTo>
                    <a:pt x="32372" y="1104900"/>
                  </a:lnTo>
                  <a:lnTo>
                    <a:pt x="57150" y="1080122"/>
                  </a:lnTo>
                  <a:lnTo>
                    <a:pt x="57150" y="1076325"/>
                  </a:lnTo>
                  <a:lnTo>
                    <a:pt x="57150" y="1072540"/>
                  </a:lnTo>
                  <a:close/>
                </a:path>
                <a:path w="57150" h="1104900">
                  <a:moveTo>
                    <a:pt x="57150" y="853465"/>
                  </a:moveTo>
                  <a:lnTo>
                    <a:pt x="32372" y="828675"/>
                  </a:lnTo>
                  <a:lnTo>
                    <a:pt x="24790" y="828675"/>
                  </a:lnTo>
                  <a:lnTo>
                    <a:pt x="0" y="853465"/>
                  </a:lnTo>
                  <a:lnTo>
                    <a:pt x="0" y="861047"/>
                  </a:lnTo>
                  <a:lnTo>
                    <a:pt x="24790" y="885825"/>
                  </a:lnTo>
                  <a:lnTo>
                    <a:pt x="32372" y="885825"/>
                  </a:lnTo>
                  <a:lnTo>
                    <a:pt x="57150" y="861047"/>
                  </a:lnTo>
                  <a:lnTo>
                    <a:pt x="57150" y="857250"/>
                  </a:lnTo>
                  <a:lnTo>
                    <a:pt x="57150" y="853465"/>
                  </a:lnTo>
                  <a:close/>
                </a:path>
                <a:path w="57150" h="1104900">
                  <a:moveTo>
                    <a:pt x="57150" y="634390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90"/>
                  </a:lnTo>
                  <a:lnTo>
                    <a:pt x="0" y="641972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72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110490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1049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39061" y="876299"/>
              <a:ext cx="4224655" cy="2228850"/>
            </a:xfrm>
            <a:custGeom>
              <a:avLst/>
              <a:gdLst/>
              <a:ahLst/>
              <a:cxnLst/>
              <a:rect l="l" t="t" r="r" b="b"/>
              <a:pathLst>
                <a:path w="4224655" h="2228850">
                  <a:moveTo>
                    <a:pt x="4135342" y="2228849"/>
                  </a:moveTo>
                  <a:lnTo>
                    <a:pt x="66747" y="2228849"/>
                  </a:lnTo>
                  <a:lnTo>
                    <a:pt x="62101" y="2228239"/>
                  </a:lnTo>
                  <a:lnTo>
                    <a:pt x="27848" y="2209322"/>
                  </a:lnTo>
                  <a:lnTo>
                    <a:pt x="7232" y="2175827"/>
                  </a:lnTo>
                  <a:lnTo>
                    <a:pt x="0" y="2139853"/>
                  </a:lnTo>
                  <a:lnTo>
                    <a:pt x="0" y="2133599"/>
                  </a:lnTo>
                  <a:lnTo>
                    <a:pt x="0" y="88995"/>
                  </a:lnTo>
                  <a:lnTo>
                    <a:pt x="9432" y="47532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2"/>
                  </a:lnTo>
                  <a:lnTo>
                    <a:pt x="4224336" y="88995"/>
                  </a:lnTo>
                  <a:lnTo>
                    <a:pt x="4224336" y="2139853"/>
                  </a:lnTo>
                  <a:lnTo>
                    <a:pt x="4211757" y="2181316"/>
                  </a:lnTo>
                  <a:lnTo>
                    <a:pt x="4176803" y="2216271"/>
                  </a:lnTo>
                  <a:lnTo>
                    <a:pt x="4141534" y="2228239"/>
                  </a:lnTo>
                  <a:lnTo>
                    <a:pt x="4135342" y="2228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715249" y="876647"/>
              <a:ext cx="88265" cy="2228215"/>
            </a:xfrm>
            <a:custGeom>
              <a:avLst/>
              <a:gdLst/>
              <a:ahLst/>
              <a:cxnLst/>
              <a:rect l="l" t="t" r="r" b="b"/>
              <a:pathLst>
                <a:path w="88265" h="2228215">
                  <a:moveTo>
                    <a:pt x="88062" y="2228155"/>
                  </a:moveTo>
                  <a:lnTo>
                    <a:pt x="50304" y="2217242"/>
                  </a:lnTo>
                  <a:lnTo>
                    <a:pt x="16036" y="2186180"/>
                  </a:lnTo>
                  <a:lnTo>
                    <a:pt x="453" y="2142635"/>
                  </a:lnTo>
                  <a:lnTo>
                    <a:pt x="0" y="213325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2133252"/>
                  </a:lnTo>
                  <a:lnTo>
                    <a:pt x="53254" y="2178198"/>
                  </a:lnTo>
                  <a:lnTo>
                    <a:pt x="72776" y="2217242"/>
                  </a:lnTo>
                  <a:lnTo>
                    <a:pt x="82859" y="2226085"/>
                  </a:lnTo>
                  <a:lnTo>
                    <a:pt x="88062" y="2228155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7175" y="1037659"/>
              <a:ext cx="152399" cy="13391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3654425" y="1239495"/>
            <a:ext cx="3796029" cy="1292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300" spc="-140">
                <a:latin typeface="Microsoft Sans Serif"/>
                <a:cs typeface="Microsoft Sans Serif"/>
              </a:rPr>
              <a:t>5</a:t>
            </a:r>
            <a:r>
              <a:rPr dirty="0" sz="1200" spc="-135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低温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十分</a:t>
            </a:r>
            <a:r>
              <a:rPr dirty="0" sz="1200" spc="-135">
                <a:latin typeface="PMingLiU"/>
                <a:cs typeface="PMingLiU"/>
              </a:rPr>
              <a:t>あてる</a:t>
            </a:r>
            <a:r>
              <a:rPr dirty="0" sz="1200" spc="-125">
                <a:latin typeface="SimSun"/>
                <a:cs typeface="SimSun"/>
              </a:rPr>
              <a:t>（</a:t>
            </a:r>
            <a:r>
              <a:rPr dirty="0" sz="1200" spc="-125">
                <a:latin typeface="PMingLiU"/>
                <a:cs typeface="PMingLiU"/>
              </a:rPr>
              <a:t>ランナー</a:t>
            </a:r>
            <a:r>
              <a:rPr dirty="0" sz="1200" spc="-125">
                <a:latin typeface="SimSun"/>
                <a:cs typeface="SimSun"/>
              </a:rPr>
              <a:t>発生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揃</a:t>
            </a:r>
            <a:r>
              <a:rPr dirty="0" sz="1200" spc="-140">
                <a:latin typeface="PMingLiU"/>
                <a:cs typeface="PMingLiU"/>
              </a:rPr>
              <a:t>える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12700" marR="281305">
              <a:lnSpc>
                <a:spcPts val="1350"/>
              </a:lnSpc>
              <a:spcBef>
                <a:spcPts val="385"/>
              </a:spcBef>
            </a:pPr>
            <a:r>
              <a:rPr dirty="0" sz="1200" spc="-125">
                <a:latin typeface="SimSun"/>
                <a:cs typeface="SimSun"/>
              </a:rPr>
              <a:t>育苗期間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14">
                <a:latin typeface="Microsoft Sans Serif"/>
                <a:cs typeface="Microsoft Sans Serif"/>
              </a:rPr>
              <a:t>7.5cm</a:t>
            </a:r>
            <a:r>
              <a:rPr dirty="0" sz="1200" spc="-125">
                <a:latin typeface="SimSun"/>
                <a:cs typeface="SimSun"/>
              </a:rPr>
              <a:t>鉢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300" spc="-145">
                <a:latin typeface="Microsoft Sans Serif"/>
                <a:cs typeface="Microsoft Sans Serif"/>
              </a:rPr>
              <a:t>60</a:t>
            </a:r>
            <a:r>
              <a:rPr dirty="0" sz="1200" spc="-125">
                <a:latin typeface="SimSun"/>
                <a:cs typeface="SimSun"/>
              </a:rPr>
              <a:t>日程度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300" spc="-14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葉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整理</a:t>
            </a:r>
            <a:r>
              <a:rPr dirty="0" sz="1200" spc="-125">
                <a:latin typeface="PMingLiU"/>
                <a:cs typeface="PMingLiU"/>
              </a:rPr>
              <a:t>、クラウン</a:t>
            </a:r>
            <a:r>
              <a:rPr dirty="0" sz="1200" spc="-50">
                <a:latin typeface="SimSun"/>
                <a:cs typeface="SimSun"/>
              </a:rPr>
              <a:t>径 </a:t>
            </a:r>
            <a:r>
              <a:rPr dirty="0" sz="1300" spc="-114">
                <a:latin typeface="Microsoft Sans Serif"/>
                <a:cs typeface="Microsoft Sans Serif"/>
              </a:rPr>
              <a:t>8mm</a:t>
            </a:r>
            <a:r>
              <a:rPr dirty="0" sz="1200" spc="-90">
                <a:latin typeface="SimSun"/>
                <a:cs typeface="SimSun"/>
              </a:rPr>
              <a:t>目標</a:t>
            </a:r>
            <a:endParaRPr sz="1200">
              <a:latin typeface="SimSun"/>
              <a:cs typeface="SimSun"/>
            </a:endParaRPr>
          </a:p>
          <a:p>
            <a:pPr marL="12700" marR="622300">
              <a:lnSpc>
                <a:spcPts val="1730"/>
              </a:lnSpc>
              <a:spcBef>
                <a:spcPts val="70"/>
              </a:spcBef>
            </a:pPr>
            <a:r>
              <a:rPr dirty="0" sz="1200" spc="-125">
                <a:latin typeface="SimSun"/>
                <a:cs typeface="SimSun"/>
              </a:rPr>
              <a:t>育苗前半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窒素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控</a:t>
            </a:r>
            <a:r>
              <a:rPr dirty="0" sz="1200" spc="-125">
                <a:latin typeface="PMingLiU"/>
                <a:cs typeface="PMingLiU"/>
              </a:rPr>
              <a:t>え、</a:t>
            </a:r>
            <a:r>
              <a:rPr dirty="0" sz="1200" spc="-125">
                <a:latin typeface="SimSun"/>
                <a:cs typeface="SimSun"/>
              </a:rPr>
              <a:t>後半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少量</a:t>
            </a:r>
            <a:r>
              <a:rPr dirty="0" sz="1200" spc="-125">
                <a:latin typeface="PMingLiU"/>
                <a:cs typeface="PMingLiU"/>
              </a:rPr>
              <a:t>施</a:t>
            </a:r>
            <a:r>
              <a:rPr dirty="0" sz="1200" spc="-125">
                <a:latin typeface="SimSun"/>
                <a:cs typeface="SimSun"/>
              </a:rPr>
              <a:t>肥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4">
                <a:latin typeface="SimSun"/>
                <a:cs typeface="SimSun"/>
              </a:rPr>
              <a:t>生育促進</a:t>
            </a:r>
            <a:r>
              <a:rPr dirty="0" sz="1200" spc="-125">
                <a:latin typeface="PMingLiU"/>
                <a:cs typeface="PMingLiU"/>
              </a:rPr>
              <a:t>こまめなかん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と</a:t>
            </a:r>
            <a:r>
              <a:rPr dirty="0" sz="1200" spc="-125">
                <a:latin typeface="SimSun"/>
                <a:cs typeface="SimSun"/>
              </a:rPr>
              <a:t>風通</a:t>
            </a:r>
            <a:r>
              <a:rPr dirty="0" sz="1200" spc="-125">
                <a:latin typeface="PMingLiU"/>
                <a:cs typeface="PMingLiU"/>
              </a:rPr>
              <a:t>しの</a:t>
            </a:r>
            <a:r>
              <a:rPr dirty="0" sz="1200" spc="-90">
                <a:latin typeface="SimSun"/>
                <a:cs typeface="SimSun"/>
              </a:rPr>
              <a:t>確保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短日</a:t>
            </a:r>
            <a:r>
              <a:rPr dirty="0" sz="1200" spc="-125">
                <a:latin typeface="PMingLiU"/>
                <a:cs typeface="PMingLiU"/>
              </a:rPr>
              <a:t>夜</a:t>
            </a:r>
            <a:r>
              <a:rPr dirty="0" sz="1200" spc="-125">
                <a:latin typeface="SimSun"/>
                <a:cs typeface="SimSun"/>
              </a:rPr>
              <a:t>冷処理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40">
                <a:latin typeface="Microsoft Sans Serif"/>
                <a:cs typeface="Microsoft Sans Serif"/>
              </a:rPr>
              <a:t>15</a:t>
            </a:r>
            <a:r>
              <a:rPr dirty="0" sz="1200" spc="-135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300" spc="-145">
                <a:latin typeface="Microsoft Sans Serif"/>
                <a:cs typeface="Microsoft Sans Serif"/>
              </a:rPr>
              <a:t>35</a:t>
            </a:r>
            <a:r>
              <a:rPr dirty="0" sz="1200" spc="-125">
                <a:latin typeface="SimSun"/>
                <a:cs typeface="SimSun"/>
              </a:rPr>
              <a:t>日程度</a:t>
            </a:r>
            <a:r>
              <a:rPr dirty="0" sz="1200" spc="-140">
                <a:latin typeface="SimSun"/>
                <a:cs typeface="SimSun"/>
              </a:rPr>
              <a:t>（</a:t>
            </a:r>
            <a:r>
              <a:rPr dirty="0" sz="1300" spc="-140">
                <a:latin typeface="Microsoft Sans Serif"/>
                <a:cs typeface="Microsoft Sans Serif"/>
              </a:rPr>
              <a:t>8</a:t>
            </a:r>
            <a:r>
              <a:rPr dirty="0" sz="1200" spc="-125">
                <a:latin typeface="SimSun"/>
                <a:cs typeface="SimSun"/>
              </a:rPr>
              <a:t>月上旬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016875" y="986663"/>
            <a:ext cx="1397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0" b="1">
                <a:solidFill>
                  <a:srgbClr val="E43D3D"/>
                </a:solidFill>
                <a:latin typeface="BIZ UDPGothic"/>
                <a:cs typeface="BIZ UDPGothic"/>
              </a:rPr>
              <a:t>定植〜頂果房肥大期</a:t>
            </a:r>
            <a:endParaRPr sz="1350">
              <a:latin typeface="BIZ UDPGothic"/>
              <a:cs typeface="BIZ UDPGothic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314699" y="1362074"/>
            <a:ext cx="4638675" cy="3943350"/>
            <a:chOff x="3314699" y="1362074"/>
            <a:chExt cx="4638675" cy="3943350"/>
          </a:xfrm>
        </p:grpSpPr>
        <p:sp>
          <p:nvSpPr>
            <p:cNvPr id="31" name="object 31" descr=""/>
            <p:cNvSpPr/>
            <p:nvPr/>
          </p:nvSpPr>
          <p:spPr>
            <a:xfrm>
              <a:off x="7896212" y="1362074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320190"/>
                  </a:moveTo>
                  <a:lnTo>
                    <a:pt x="32372" y="1295400"/>
                  </a:lnTo>
                  <a:lnTo>
                    <a:pt x="24790" y="1295400"/>
                  </a:lnTo>
                  <a:lnTo>
                    <a:pt x="0" y="1320190"/>
                  </a:lnTo>
                  <a:lnTo>
                    <a:pt x="0" y="1327772"/>
                  </a:lnTo>
                  <a:lnTo>
                    <a:pt x="24790" y="1352550"/>
                  </a:lnTo>
                  <a:lnTo>
                    <a:pt x="32372" y="1352550"/>
                  </a:lnTo>
                  <a:lnTo>
                    <a:pt x="57150" y="1327772"/>
                  </a:lnTo>
                  <a:lnTo>
                    <a:pt x="57150" y="1323975"/>
                  </a:lnTo>
                  <a:lnTo>
                    <a:pt x="57150" y="1320190"/>
                  </a:lnTo>
                  <a:close/>
                </a:path>
                <a:path w="57150" h="1352550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35255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5255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5255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35255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352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38512" y="325754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0" y="2047874"/>
                  </a:moveTo>
                  <a:lnTo>
                    <a:pt x="66746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2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8" y="2000342"/>
                  </a:lnTo>
                  <a:lnTo>
                    <a:pt x="4176803" y="2035295"/>
                  </a:lnTo>
                  <a:lnTo>
                    <a:pt x="4141535" y="2047264"/>
                  </a:lnTo>
                  <a:lnTo>
                    <a:pt x="4135340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14699" y="325789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4" h="2047239">
                  <a:moveTo>
                    <a:pt x="88062" y="2047180"/>
                  </a:moveTo>
                  <a:lnTo>
                    <a:pt x="50303" y="2036267"/>
                  </a:lnTo>
                  <a:lnTo>
                    <a:pt x="16037" y="2005204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5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2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1387" y="3409949"/>
              <a:ext cx="85725" cy="15239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3495662" y="3743324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320190"/>
                  </a:moveTo>
                  <a:lnTo>
                    <a:pt x="32372" y="1295400"/>
                  </a:lnTo>
                  <a:lnTo>
                    <a:pt x="24790" y="1295400"/>
                  </a:lnTo>
                  <a:lnTo>
                    <a:pt x="0" y="1320190"/>
                  </a:lnTo>
                  <a:lnTo>
                    <a:pt x="0" y="1327772"/>
                  </a:lnTo>
                  <a:lnTo>
                    <a:pt x="24790" y="1352550"/>
                  </a:lnTo>
                  <a:lnTo>
                    <a:pt x="32372" y="1352550"/>
                  </a:lnTo>
                  <a:lnTo>
                    <a:pt x="57150" y="1327772"/>
                  </a:lnTo>
                  <a:lnTo>
                    <a:pt x="57150" y="1323975"/>
                  </a:lnTo>
                  <a:lnTo>
                    <a:pt x="57150" y="1320190"/>
                  </a:lnTo>
                  <a:close/>
                </a:path>
                <a:path w="57150" h="1352550">
                  <a:moveTo>
                    <a:pt x="57150" y="1101115"/>
                  </a:moveTo>
                  <a:lnTo>
                    <a:pt x="32372" y="1076325"/>
                  </a:lnTo>
                  <a:lnTo>
                    <a:pt x="24790" y="1076325"/>
                  </a:lnTo>
                  <a:lnTo>
                    <a:pt x="0" y="1101115"/>
                  </a:lnTo>
                  <a:lnTo>
                    <a:pt x="0" y="1108697"/>
                  </a:lnTo>
                  <a:lnTo>
                    <a:pt x="24790" y="1133475"/>
                  </a:lnTo>
                  <a:lnTo>
                    <a:pt x="32372" y="1133475"/>
                  </a:lnTo>
                  <a:lnTo>
                    <a:pt x="57150" y="1108697"/>
                  </a:lnTo>
                  <a:lnTo>
                    <a:pt x="57150" y="1104900"/>
                  </a:lnTo>
                  <a:lnTo>
                    <a:pt x="57150" y="1101115"/>
                  </a:lnTo>
                  <a:close/>
                </a:path>
                <a:path w="57150" h="135255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5255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5255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352550">
                  <a:moveTo>
                    <a:pt x="57150" y="234340"/>
                  </a:moveTo>
                  <a:lnTo>
                    <a:pt x="32372" y="209550"/>
                  </a:lnTo>
                  <a:lnTo>
                    <a:pt x="24790" y="209550"/>
                  </a:lnTo>
                  <a:lnTo>
                    <a:pt x="0" y="234340"/>
                  </a:lnTo>
                  <a:lnTo>
                    <a:pt x="0" y="241922"/>
                  </a:lnTo>
                  <a:lnTo>
                    <a:pt x="24790" y="266700"/>
                  </a:lnTo>
                  <a:lnTo>
                    <a:pt x="32372" y="266700"/>
                  </a:lnTo>
                  <a:lnTo>
                    <a:pt x="57150" y="241922"/>
                  </a:lnTo>
                  <a:lnTo>
                    <a:pt x="57150" y="238125"/>
                  </a:lnTo>
                  <a:lnTo>
                    <a:pt x="57150" y="234340"/>
                  </a:lnTo>
                  <a:close/>
                </a:path>
                <a:path w="57150" h="1352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054975" y="1239495"/>
            <a:ext cx="3756660" cy="171894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200" spc="-125">
                <a:latin typeface="SimSun"/>
                <a:cs typeface="SimSun"/>
              </a:rPr>
              <a:t>株間</a:t>
            </a:r>
            <a:r>
              <a:rPr dirty="0" sz="1300" spc="-125">
                <a:latin typeface="Microsoft Sans Serif"/>
                <a:cs typeface="Microsoft Sans Serif"/>
              </a:rPr>
              <a:t>20cm</a:t>
            </a:r>
            <a:r>
              <a:rPr dirty="0" sz="1200" spc="-125">
                <a:latin typeface="SimSun"/>
                <a:cs typeface="SimSun"/>
              </a:rPr>
              <a:t>以上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畝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高</a:t>
            </a:r>
            <a:r>
              <a:rPr dirty="0" sz="1200" spc="-125">
                <a:latin typeface="PMingLiU"/>
                <a:cs typeface="PMingLiU"/>
              </a:rPr>
              <a:t>めに</a:t>
            </a:r>
            <a:r>
              <a:rPr dirty="0" sz="1200" spc="-90">
                <a:latin typeface="SimSun"/>
                <a:cs typeface="SimSun"/>
              </a:rPr>
              <a:t>設定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1200" spc="-125">
                <a:latin typeface="SimSun"/>
                <a:cs typeface="SimSun"/>
              </a:rPr>
              <a:t>基肥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窒素</a:t>
            </a:r>
            <a:r>
              <a:rPr dirty="0" sz="1300" spc="-145">
                <a:latin typeface="Microsoft Sans Serif"/>
                <a:cs typeface="Microsoft Sans Serif"/>
              </a:rPr>
              <a:t>15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05">
                <a:latin typeface="Microsoft Sans Serif"/>
                <a:cs typeface="Microsoft Sans Serif"/>
              </a:rPr>
              <a:t>20kg/10a</a:t>
            </a:r>
            <a:r>
              <a:rPr dirty="0" sz="1200" spc="-105">
                <a:latin typeface="SimSun"/>
                <a:cs typeface="SimSun"/>
              </a:rPr>
              <a:t>（</a:t>
            </a:r>
            <a:r>
              <a:rPr dirty="0" sz="1200" spc="-150">
                <a:latin typeface="PMingLiU"/>
                <a:cs typeface="PMingLiU"/>
              </a:rPr>
              <a:t>とち おとめと</a:t>
            </a:r>
            <a:r>
              <a:rPr dirty="0" sz="1200" spc="-125">
                <a:latin typeface="SimSun"/>
                <a:cs typeface="SimSun"/>
              </a:rPr>
              <a:t>同程度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algn="just" marL="12700" marR="342265">
              <a:lnSpc>
                <a:spcPts val="1730"/>
              </a:lnSpc>
              <a:spcBef>
                <a:spcPts val="5"/>
              </a:spcBef>
            </a:pPr>
            <a:r>
              <a:rPr dirty="0" sz="1200" spc="-125">
                <a:latin typeface="SimSun"/>
                <a:cs typeface="SimSun"/>
              </a:rPr>
              <a:t>土壌水分量</a:t>
            </a:r>
            <a:r>
              <a:rPr dirty="0" sz="1200" spc="-130">
                <a:latin typeface="SimSun"/>
                <a:cs typeface="SimSun"/>
              </a:rPr>
              <a:t>（</a:t>
            </a:r>
            <a:r>
              <a:rPr dirty="0" sz="1300" spc="-130">
                <a:latin typeface="Microsoft Sans Serif"/>
                <a:cs typeface="Microsoft Sans Serif"/>
              </a:rPr>
              <a:t>pF1.9</a:t>
            </a:r>
            <a:r>
              <a:rPr dirty="0" sz="1200" spc="-130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適正維持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停滞</a:t>
            </a:r>
            <a:r>
              <a:rPr dirty="0" sz="1200" spc="-125">
                <a:latin typeface="PMingLiU"/>
                <a:cs typeface="PMingLiU"/>
              </a:rPr>
              <a:t>ない</a:t>
            </a:r>
            <a:r>
              <a:rPr dirty="0" sz="1200" spc="-125">
                <a:latin typeface="SimSun"/>
                <a:cs typeface="SimSun"/>
              </a:rPr>
              <a:t>生育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促進</a:t>
            </a:r>
            <a:r>
              <a:rPr dirty="0" sz="1200" spc="-125">
                <a:latin typeface="SimSun"/>
                <a:cs typeface="SimSun"/>
              </a:rPr>
              <a:t>腋芽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株間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調整（</a:t>
            </a:r>
            <a:r>
              <a:rPr dirty="0" sz="1300" spc="-125">
                <a:latin typeface="Microsoft Sans Serif"/>
                <a:cs typeface="Microsoft Sans Serif"/>
              </a:rPr>
              <a:t>20cm</a:t>
            </a:r>
            <a:r>
              <a:rPr dirty="0" sz="1200" spc="-125">
                <a:latin typeface="PMingLiU"/>
                <a:cs typeface="PMingLiU"/>
              </a:rPr>
              <a:t>では</a:t>
            </a:r>
            <a:r>
              <a:rPr dirty="0" sz="1300" spc="-14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芽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300" spc="-125">
                <a:latin typeface="Microsoft Sans Serif"/>
                <a:cs typeface="Microsoft Sans Serif"/>
              </a:rPr>
              <a:t>25cm</a:t>
            </a:r>
            <a:r>
              <a:rPr dirty="0" sz="1200" spc="-125">
                <a:latin typeface="PMingLiU"/>
                <a:cs typeface="PMingLiU"/>
              </a:rPr>
              <a:t>では</a:t>
            </a:r>
            <a:r>
              <a:rPr dirty="0" sz="1300" spc="-14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芽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頂</a:t>
            </a:r>
            <a:r>
              <a:rPr dirty="0" sz="1200" spc="-125">
                <a:latin typeface="SimSun"/>
                <a:cs typeface="SimSun"/>
              </a:rPr>
              <a:t>果房肥大期</a:t>
            </a:r>
            <a:r>
              <a:rPr dirty="0" sz="1200" spc="-125">
                <a:latin typeface="PMingLiU"/>
                <a:cs typeface="PMingLiU"/>
              </a:rPr>
              <a:t>までの</a:t>
            </a:r>
            <a:r>
              <a:rPr dirty="0" sz="1200" spc="-125">
                <a:latin typeface="SimSun"/>
                <a:cs typeface="SimSun"/>
              </a:rPr>
              <a:t>多肥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腋果房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遅延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招</a:t>
            </a:r>
            <a:r>
              <a:rPr dirty="0" sz="1200" spc="-225">
                <a:latin typeface="PMingLiU"/>
                <a:cs typeface="PMingLiU"/>
              </a:rPr>
              <a:t>く </a:t>
            </a:r>
            <a:r>
              <a:rPr dirty="0" sz="1200" spc="-125">
                <a:latin typeface="SimSun"/>
                <a:cs typeface="SimSun"/>
              </a:rPr>
              <a:t>恐</a:t>
            </a:r>
            <a:r>
              <a:rPr dirty="0" sz="1200" spc="-50">
                <a:latin typeface="PMingLiU"/>
                <a:cs typeface="PMingLiU"/>
              </a:rPr>
              <a:t>れ</a:t>
            </a:r>
            <a:endParaRPr sz="12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spc="-125">
                <a:latin typeface="SimSun"/>
                <a:cs typeface="SimSun"/>
              </a:rPr>
              <a:t>追肥</a:t>
            </a:r>
            <a:r>
              <a:rPr dirty="0" sz="1200" spc="-125">
                <a:latin typeface="PMingLiU"/>
                <a:cs typeface="PMingLiU"/>
              </a:rPr>
              <a:t>は頂</a:t>
            </a:r>
            <a:r>
              <a:rPr dirty="0" sz="1200" spc="-125">
                <a:latin typeface="SimSun"/>
                <a:cs typeface="SimSun"/>
              </a:rPr>
              <a:t>果房肥大期</a:t>
            </a:r>
            <a:r>
              <a:rPr dirty="0" sz="1200" spc="-140">
                <a:latin typeface="SimSun"/>
                <a:cs typeface="SimSun"/>
              </a:rPr>
              <a:t>（</a:t>
            </a:r>
            <a:r>
              <a:rPr dirty="0" sz="1300" spc="-140">
                <a:latin typeface="Microsoft Sans Serif"/>
                <a:cs typeface="Microsoft Sans Serif"/>
              </a:rPr>
              <a:t>11</a:t>
            </a:r>
            <a:r>
              <a:rPr dirty="0" sz="1200" spc="-125">
                <a:latin typeface="SimSun"/>
                <a:cs typeface="SimSun"/>
              </a:rPr>
              <a:t>月頃）</a:t>
            </a:r>
            <a:r>
              <a:rPr dirty="0" sz="1200" spc="-185">
                <a:latin typeface="PMingLiU"/>
                <a:cs typeface="PMingLiU"/>
              </a:rPr>
              <a:t>から </a:t>
            </a:r>
            <a:r>
              <a:rPr dirty="0" sz="1200" spc="-90">
                <a:latin typeface="SimSun"/>
                <a:cs typeface="SimSun"/>
              </a:rPr>
              <a:t>開始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ts val="1430"/>
              </a:lnSpc>
              <a:spcBef>
                <a:spcPts val="245"/>
              </a:spcBef>
            </a:pPr>
            <a:r>
              <a:rPr dirty="0" sz="1200" spc="-125">
                <a:latin typeface="PMingLiU"/>
                <a:cs typeface="PMingLiU"/>
              </a:rPr>
              <a:t>マルチ</a:t>
            </a:r>
            <a:r>
              <a:rPr dirty="0" sz="1300" spc="-145">
                <a:latin typeface="Microsoft Sans Serif"/>
                <a:cs typeface="Microsoft Sans Serif"/>
              </a:rPr>
              <a:t>10</a:t>
            </a:r>
            <a:r>
              <a:rPr dirty="0" sz="1200" spc="-125">
                <a:latin typeface="SimSun"/>
                <a:cs typeface="SimSun"/>
              </a:rPr>
              <a:t>月中旬</a:t>
            </a:r>
            <a:r>
              <a:rPr dirty="0" sz="1200" spc="-125">
                <a:latin typeface="PMingLiU"/>
                <a:cs typeface="PMingLiU"/>
              </a:rPr>
              <a:t>、ハウス</a:t>
            </a:r>
            <a:r>
              <a:rPr dirty="0" sz="1200" spc="-125">
                <a:latin typeface="SimSun"/>
                <a:cs typeface="SimSun"/>
              </a:rPr>
              <a:t>被覆</a:t>
            </a:r>
            <a:r>
              <a:rPr dirty="0" sz="1300" spc="-145">
                <a:latin typeface="Microsoft Sans Serif"/>
                <a:cs typeface="Microsoft Sans Serif"/>
              </a:rPr>
              <a:t>10</a:t>
            </a:r>
            <a:r>
              <a:rPr dirty="0" sz="1200" spc="-125">
                <a:latin typeface="SimSun"/>
                <a:cs typeface="SimSun"/>
              </a:rPr>
              <a:t>月中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125">
                <a:latin typeface="SimSun"/>
                <a:cs typeface="SimSun"/>
              </a:rPr>
              <a:t>下旬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早</a:t>
            </a:r>
            <a:r>
              <a:rPr dirty="0" sz="1200" spc="-125">
                <a:latin typeface="PMingLiU"/>
                <a:cs typeface="PMingLiU"/>
              </a:rPr>
              <a:t>すぎる</a:t>
            </a:r>
            <a:r>
              <a:rPr dirty="0" sz="1200" spc="-100">
                <a:latin typeface="SimSun"/>
                <a:cs typeface="SimSun"/>
              </a:rPr>
              <a:t>被覆注</a:t>
            </a:r>
            <a:r>
              <a:rPr dirty="0" sz="1200" spc="-50">
                <a:latin typeface="SimSun"/>
                <a:cs typeface="SimSun"/>
              </a:rPr>
              <a:t>意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559175" y="3282060"/>
            <a:ext cx="2679700" cy="187706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70" b="1">
                <a:solidFill>
                  <a:srgbClr val="E43D3D"/>
                </a:solidFill>
                <a:latin typeface="BIZ UDPGothic"/>
                <a:cs typeface="BIZ UDPGothic"/>
              </a:rPr>
              <a:t>収穫期</a:t>
            </a:r>
            <a:r>
              <a:rPr dirty="0" sz="1350" spc="515" b="1">
                <a:solidFill>
                  <a:srgbClr val="E43D3D"/>
                </a:solidFill>
                <a:latin typeface="BIZ UDPGothic"/>
                <a:cs typeface="BIZ UDPGothic"/>
              </a:rPr>
              <a:t>（</a:t>
            </a:r>
            <a:r>
              <a:rPr dirty="0" sz="1350" spc="-170" b="1">
                <a:solidFill>
                  <a:srgbClr val="E43D3D"/>
                </a:solidFill>
                <a:latin typeface="BIZ UDPGothic"/>
                <a:cs typeface="BIZ UDPGothic"/>
              </a:rPr>
              <a:t>寒候期</a:t>
            </a:r>
            <a:r>
              <a:rPr dirty="0" sz="1350" spc="465" b="1">
                <a:solidFill>
                  <a:srgbClr val="E43D3D"/>
                </a:solidFill>
                <a:latin typeface="BIZ UDPGothic"/>
                <a:cs typeface="BIZ UDPGothic"/>
              </a:rPr>
              <a:t>）</a:t>
            </a:r>
            <a:endParaRPr sz="1350">
              <a:latin typeface="BIZ UDPGothic"/>
              <a:cs typeface="BIZ UDPGothic"/>
            </a:endParaRPr>
          </a:p>
          <a:p>
            <a:pPr marL="107314" marR="233045">
              <a:lnSpc>
                <a:spcPct val="107600"/>
              </a:lnSpc>
              <a:spcBef>
                <a:spcPts val="520"/>
              </a:spcBef>
            </a:pPr>
            <a:r>
              <a:rPr dirty="0" sz="1200" spc="-125">
                <a:latin typeface="SimSun"/>
                <a:cs typeface="SimSun"/>
              </a:rPr>
              <a:t>黄化葉</a:t>
            </a:r>
            <a:r>
              <a:rPr dirty="0" sz="1200" spc="-125">
                <a:latin typeface="PMingLiU"/>
                <a:cs typeface="PMingLiU"/>
              </a:rPr>
              <a:t>のみ</a:t>
            </a:r>
            <a:r>
              <a:rPr dirty="0" sz="1200" spc="-125">
                <a:latin typeface="SimSun"/>
                <a:cs typeface="SimSun"/>
              </a:rPr>
              <a:t>除去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過度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摘葉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避</a:t>
            </a:r>
            <a:r>
              <a:rPr dirty="0" sz="1200" spc="-105">
                <a:latin typeface="PMingLiU"/>
                <a:cs typeface="PMingLiU"/>
              </a:rPr>
              <a:t>ける</a:t>
            </a:r>
            <a:r>
              <a:rPr dirty="0" sz="1200" spc="-125">
                <a:latin typeface="SimSun"/>
                <a:cs typeface="SimSun"/>
              </a:rPr>
              <a:t>月</a:t>
            </a:r>
            <a:r>
              <a:rPr dirty="0" sz="1300" spc="-14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回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液肥追肥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0">
                <a:latin typeface="SimSun"/>
                <a:cs typeface="SimSun"/>
              </a:rPr>
              <a:t>草勢維持</a:t>
            </a:r>
            <a:endParaRPr sz="1200">
              <a:latin typeface="SimSun"/>
              <a:cs typeface="SimSun"/>
            </a:endParaRPr>
          </a:p>
          <a:p>
            <a:pPr marL="107314" marR="66040">
              <a:lnSpc>
                <a:spcPct val="110600"/>
              </a:lnSpc>
            </a:pPr>
            <a:r>
              <a:rPr dirty="0" sz="1200" spc="-125">
                <a:latin typeface="SimSun"/>
                <a:cs typeface="SimSun"/>
              </a:rPr>
              <a:t>暖房温度：土耕</a:t>
            </a:r>
            <a:r>
              <a:rPr dirty="0" sz="1300" spc="-140">
                <a:latin typeface="Microsoft Sans Serif"/>
                <a:cs typeface="Microsoft Sans Serif"/>
              </a:rPr>
              <a:t>5</a:t>
            </a:r>
            <a:r>
              <a:rPr dirty="0" sz="1200" spc="-135">
                <a:latin typeface="SimSun"/>
                <a:cs typeface="SimSun"/>
              </a:rPr>
              <a:t>℃程度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高設</a:t>
            </a:r>
            <a:r>
              <a:rPr dirty="0" sz="1300" spc="-140">
                <a:latin typeface="Microsoft Sans Serif"/>
                <a:cs typeface="Microsoft Sans Serif"/>
              </a:rPr>
              <a:t>8</a:t>
            </a:r>
            <a:r>
              <a:rPr dirty="0" sz="1200" spc="-110">
                <a:latin typeface="SimSun"/>
                <a:cs typeface="SimSun"/>
              </a:rPr>
              <a:t>℃程度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125">
                <a:latin typeface="PMingLiU"/>
                <a:cs typeface="PMingLiU"/>
              </a:rPr>
              <a:t>換</a:t>
            </a:r>
            <a:r>
              <a:rPr dirty="0" sz="1200" spc="-125">
                <a:latin typeface="SimSun"/>
                <a:cs typeface="SimSun"/>
              </a:rPr>
              <a:t>気温度</a:t>
            </a:r>
            <a:r>
              <a:rPr dirty="0" sz="1300" spc="-145">
                <a:latin typeface="Microsoft Sans Serif"/>
                <a:cs typeface="Microsoft Sans Serif"/>
              </a:rPr>
              <a:t>27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0">
                <a:latin typeface="Microsoft Sans Serif"/>
                <a:cs typeface="Microsoft Sans Serif"/>
              </a:rPr>
              <a:t>28</a:t>
            </a:r>
            <a:r>
              <a:rPr dirty="0" sz="1200" spc="-14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炭酸</a:t>
            </a:r>
            <a:r>
              <a:rPr dirty="0" sz="1200" spc="-125">
                <a:latin typeface="PMingLiU"/>
                <a:cs typeface="PMingLiU"/>
              </a:rPr>
              <a:t>ガス施</a:t>
            </a:r>
            <a:r>
              <a:rPr dirty="0" sz="1200" spc="-110">
                <a:latin typeface="SimSun"/>
                <a:cs typeface="SimSun"/>
              </a:rPr>
              <a:t>用効果大</a:t>
            </a:r>
            <a:endParaRPr sz="1200">
              <a:latin typeface="SimSun"/>
              <a:cs typeface="SimSun"/>
            </a:endParaRPr>
          </a:p>
          <a:p>
            <a:pPr marL="107314" marR="5080">
              <a:lnSpc>
                <a:spcPct val="105800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電照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45">
                <a:latin typeface="Microsoft Sans Serif"/>
                <a:cs typeface="Microsoft Sans Serif"/>
              </a:rPr>
              <a:t>12</a:t>
            </a:r>
            <a:r>
              <a:rPr dirty="0" sz="1200" spc="-125">
                <a:latin typeface="SimSun"/>
                <a:cs typeface="SimSun"/>
              </a:rPr>
              <a:t>月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月下旬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草勢見</a:t>
            </a:r>
            <a:r>
              <a:rPr dirty="0" sz="1200" spc="-175">
                <a:latin typeface="PMingLiU"/>
                <a:cs typeface="PMingLiU"/>
              </a:rPr>
              <a:t>ながら </a:t>
            </a:r>
            <a:r>
              <a:rPr dirty="0" sz="1200" spc="-90">
                <a:latin typeface="SimSun"/>
                <a:cs typeface="SimSun"/>
              </a:rPr>
              <a:t>調整</a:t>
            </a:r>
            <a:r>
              <a:rPr dirty="0" sz="1200" spc="-125">
                <a:latin typeface="PMingLiU"/>
                <a:cs typeface="PMingLiU"/>
              </a:rPr>
              <a:t>頂</a:t>
            </a:r>
            <a:r>
              <a:rPr dirty="0" sz="1200" spc="-125">
                <a:latin typeface="SimSun"/>
                <a:cs typeface="SimSun"/>
              </a:rPr>
              <a:t>果房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着果数</a:t>
            </a:r>
            <a:r>
              <a:rPr dirty="0" sz="1300" spc="-145">
                <a:latin typeface="Microsoft Sans Serif"/>
                <a:cs typeface="Microsoft Sans Serif"/>
              </a:rPr>
              <a:t>20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25</a:t>
            </a:r>
            <a:r>
              <a:rPr dirty="0" sz="1200" spc="-125">
                <a:latin typeface="SimSun"/>
                <a:cs typeface="SimSun"/>
              </a:rPr>
              <a:t>果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制限</a:t>
            </a:r>
            <a:endParaRPr sz="1200">
              <a:latin typeface="SimSun"/>
              <a:cs typeface="SimSun"/>
            </a:endParaRPr>
          </a:p>
          <a:p>
            <a:pPr marL="107314">
              <a:lnSpc>
                <a:spcPct val="100000"/>
              </a:lnSpc>
              <a:spcBef>
                <a:spcPts val="265"/>
              </a:spcBef>
            </a:pPr>
            <a:r>
              <a:rPr dirty="0" sz="1200" spc="-125">
                <a:latin typeface="SimSun"/>
                <a:cs typeface="SimSun"/>
              </a:rPr>
              <a:t>着果過多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草勢低下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収穫中断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招</a:t>
            </a:r>
            <a:r>
              <a:rPr dirty="0" sz="1200" spc="-690">
                <a:latin typeface="PMingLiU"/>
                <a:cs typeface="PMingLiU"/>
              </a:rPr>
              <a:t>く</a:t>
            </a:r>
            <a:endParaRPr sz="1200">
              <a:latin typeface="PMingLiU"/>
              <a:cs typeface="PMingLiU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715249" y="3257549"/>
            <a:ext cx="4248150" cy="2047875"/>
            <a:chOff x="7715249" y="3257549"/>
            <a:chExt cx="4248150" cy="2047875"/>
          </a:xfrm>
        </p:grpSpPr>
        <p:sp>
          <p:nvSpPr>
            <p:cNvPr id="39" name="object 39" descr=""/>
            <p:cNvSpPr/>
            <p:nvPr/>
          </p:nvSpPr>
          <p:spPr>
            <a:xfrm>
              <a:off x="7739061" y="325754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2" y="2047874"/>
                  </a:moveTo>
                  <a:lnTo>
                    <a:pt x="66747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2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2" y="47531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7" y="2000342"/>
                  </a:lnTo>
                  <a:lnTo>
                    <a:pt x="4176803" y="2035295"/>
                  </a:lnTo>
                  <a:lnTo>
                    <a:pt x="4141534" y="2047264"/>
                  </a:lnTo>
                  <a:lnTo>
                    <a:pt x="4135342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715249" y="325789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5" h="2047239">
                  <a:moveTo>
                    <a:pt x="88062" y="2047180"/>
                  </a:moveTo>
                  <a:lnTo>
                    <a:pt x="50304" y="2036267"/>
                  </a:lnTo>
                  <a:lnTo>
                    <a:pt x="16036" y="2005204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2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907" y="3409681"/>
              <a:ext cx="152935" cy="152935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7896212" y="3743324"/>
              <a:ext cx="57150" cy="1352550"/>
            </a:xfrm>
            <a:custGeom>
              <a:avLst/>
              <a:gdLst/>
              <a:ahLst/>
              <a:cxnLst/>
              <a:rect l="l" t="t" r="r" b="b"/>
              <a:pathLst>
                <a:path w="57150" h="1352550">
                  <a:moveTo>
                    <a:pt x="57150" y="1320190"/>
                  </a:moveTo>
                  <a:lnTo>
                    <a:pt x="32372" y="1295400"/>
                  </a:lnTo>
                  <a:lnTo>
                    <a:pt x="24790" y="1295400"/>
                  </a:lnTo>
                  <a:lnTo>
                    <a:pt x="0" y="1320190"/>
                  </a:lnTo>
                  <a:lnTo>
                    <a:pt x="0" y="1327772"/>
                  </a:lnTo>
                  <a:lnTo>
                    <a:pt x="24790" y="1352550"/>
                  </a:lnTo>
                  <a:lnTo>
                    <a:pt x="32372" y="1352550"/>
                  </a:lnTo>
                  <a:lnTo>
                    <a:pt x="57150" y="1327772"/>
                  </a:lnTo>
                  <a:lnTo>
                    <a:pt x="57150" y="1323975"/>
                  </a:lnTo>
                  <a:lnTo>
                    <a:pt x="57150" y="1320190"/>
                  </a:lnTo>
                  <a:close/>
                </a:path>
                <a:path w="57150" h="1352550">
                  <a:moveTo>
                    <a:pt x="57150" y="1101115"/>
                  </a:moveTo>
                  <a:lnTo>
                    <a:pt x="32372" y="1076325"/>
                  </a:lnTo>
                  <a:lnTo>
                    <a:pt x="24790" y="1076325"/>
                  </a:lnTo>
                  <a:lnTo>
                    <a:pt x="0" y="1101115"/>
                  </a:lnTo>
                  <a:lnTo>
                    <a:pt x="0" y="1108697"/>
                  </a:lnTo>
                  <a:lnTo>
                    <a:pt x="24790" y="1133475"/>
                  </a:lnTo>
                  <a:lnTo>
                    <a:pt x="32372" y="1133475"/>
                  </a:lnTo>
                  <a:lnTo>
                    <a:pt x="57150" y="1108697"/>
                  </a:lnTo>
                  <a:lnTo>
                    <a:pt x="57150" y="1104900"/>
                  </a:lnTo>
                  <a:lnTo>
                    <a:pt x="57150" y="1101115"/>
                  </a:lnTo>
                  <a:close/>
                </a:path>
                <a:path w="57150" h="135255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5255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5255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352550">
                  <a:moveTo>
                    <a:pt x="57150" y="234340"/>
                  </a:moveTo>
                  <a:lnTo>
                    <a:pt x="32372" y="209550"/>
                  </a:lnTo>
                  <a:lnTo>
                    <a:pt x="24790" y="209550"/>
                  </a:lnTo>
                  <a:lnTo>
                    <a:pt x="0" y="234340"/>
                  </a:lnTo>
                  <a:lnTo>
                    <a:pt x="0" y="241922"/>
                  </a:lnTo>
                  <a:lnTo>
                    <a:pt x="24790" y="266700"/>
                  </a:lnTo>
                  <a:lnTo>
                    <a:pt x="32372" y="266700"/>
                  </a:lnTo>
                  <a:lnTo>
                    <a:pt x="57150" y="241922"/>
                  </a:lnTo>
                  <a:lnTo>
                    <a:pt x="57150" y="238125"/>
                  </a:lnTo>
                  <a:lnTo>
                    <a:pt x="57150" y="234340"/>
                  </a:lnTo>
                  <a:close/>
                </a:path>
                <a:path w="57150" h="13525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016875" y="3297685"/>
            <a:ext cx="2683510" cy="186308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70" b="1">
                <a:solidFill>
                  <a:srgbClr val="E43D3D"/>
                </a:solidFill>
                <a:latin typeface="BIZ UDPGothic"/>
                <a:cs typeface="BIZ UDPGothic"/>
              </a:rPr>
              <a:t>収穫期</a:t>
            </a:r>
            <a:r>
              <a:rPr dirty="0" sz="1350" spc="515" b="1">
                <a:solidFill>
                  <a:srgbClr val="E43D3D"/>
                </a:solidFill>
                <a:latin typeface="BIZ UDPGothic"/>
                <a:cs typeface="BIZ UDPGothic"/>
              </a:rPr>
              <a:t>（</a:t>
            </a:r>
            <a:r>
              <a:rPr dirty="0" sz="1350" spc="-170" b="1">
                <a:solidFill>
                  <a:srgbClr val="E43D3D"/>
                </a:solidFill>
                <a:latin typeface="BIZ UDPGothic"/>
                <a:cs typeface="BIZ UDPGothic"/>
              </a:rPr>
              <a:t>暖候期</a:t>
            </a:r>
            <a:r>
              <a:rPr dirty="0" sz="1350" spc="465" b="1">
                <a:solidFill>
                  <a:srgbClr val="E43D3D"/>
                </a:solidFill>
                <a:latin typeface="BIZ UDPGothic"/>
                <a:cs typeface="BIZ UDPGothic"/>
              </a:rPr>
              <a:t>）</a:t>
            </a:r>
            <a:endParaRPr sz="1350">
              <a:latin typeface="BIZ UDPGothic"/>
              <a:cs typeface="BIZ UDPGothic"/>
            </a:endParaRPr>
          </a:p>
          <a:p>
            <a:pPr marL="50165" marR="5080">
              <a:lnSpc>
                <a:spcPct val="108200"/>
              </a:lnSpc>
              <a:spcBef>
                <a:spcPts val="405"/>
              </a:spcBef>
            </a:pPr>
            <a:r>
              <a:rPr dirty="0" sz="1200" spc="-125">
                <a:latin typeface="SimSun"/>
                <a:cs typeface="SimSun"/>
              </a:rPr>
              <a:t>果実全体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着色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確認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300" spc="-145">
                <a:latin typeface="Microsoft Sans Serif"/>
                <a:cs typeface="Microsoft Sans Serif"/>
              </a:rPr>
              <a:t>8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9</a:t>
            </a:r>
            <a:r>
              <a:rPr dirty="0" sz="1200" spc="-125">
                <a:latin typeface="SimSun"/>
                <a:cs typeface="SimSun"/>
              </a:rPr>
              <a:t>部着色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95">
                <a:latin typeface="SimSun"/>
                <a:cs typeface="SimSun"/>
              </a:rPr>
              <a:t>収穫</a:t>
            </a:r>
            <a:r>
              <a:rPr dirty="0" sz="1200" spc="-125">
                <a:latin typeface="SimSun"/>
                <a:cs typeface="SimSun"/>
              </a:rPr>
              <a:t>春以降</a:t>
            </a:r>
            <a:r>
              <a:rPr dirty="0" sz="1200" spc="-140">
                <a:latin typeface="SimSun"/>
                <a:cs typeface="SimSun"/>
              </a:rPr>
              <a:t>（</a:t>
            </a:r>
            <a:r>
              <a:rPr dirty="0" sz="1300" spc="-140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月以降）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45">
                <a:latin typeface="Microsoft Sans Serif"/>
                <a:cs typeface="Microsoft Sans Serif"/>
              </a:rPr>
              <a:t>7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300" spc="-145">
                <a:latin typeface="Microsoft Sans Serif"/>
                <a:cs typeface="Microsoft Sans Serif"/>
              </a:rPr>
              <a:t>8</a:t>
            </a:r>
            <a:r>
              <a:rPr dirty="0" sz="1200" spc="-125">
                <a:latin typeface="SimSun"/>
                <a:cs typeface="SimSun"/>
              </a:rPr>
              <a:t>部着色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90">
                <a:latin typeface="SimSun"/>
                <a:cs typeface="SimSun"/>
              </a:rPr>
              <a:t>収穫</a:t>
            </a:r>
            <a:r>
              <a:rPr dirty="0" sz="1200" spc="500">
                <a:latin typeface="SimSun"/>
                <a:cs typeface="SimSun"/>
              </a:rPr>
              <a:t> </a:t>
            </a:r>
            <a:r>
              <a:rPr dirty="0" sz="1200" spc="-125">
                <a:latin typeface="SimSun"/>
                <a:cs typeface="SimSun"/>
              </a:rPr>
              <a:t>収穫間隔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空</a:t>
            </a:r>
            <a:r>
              <a:rPr dirty="0" sz="1200" spc="-125">
                <a:latin typeface="PMingLiU"/>
                <a:cs typeface="PMingLiU"/>
              </a:rPr>
              <a:t>けない</a:t>
            </a:r>
            <a:r>
              <a:rPr dirty="0" sz="1200" spc="-125">
                <a:latin typeface="SimSun"/>
                <a:cs typeface="SimSun"/>
              </a:rPr>
              <a:t>（春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4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SimSun"/>
                <a:cs typeface="SimSun"/>
              </a:rPr>
              <a:t>日以内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50165" marR="294005">
              <a:lnSpc>
                <a:spcPts val="1730"/>
              </a:lnSpc>
              <a:spcBef>
                <a:spcPts val="80"/>
              </a:spcBef>
            </a:pPr>
            <a:r>
              <a:rPr dirty="0" sz="1200" spc="-125">
                <a:latin typeface="SimSun"/>
                <a:cs typeface="SimSun"/>
              </a:rPr>
              <a:t>果梗折</a:t>
            </a:r>
            <a:r>
              <a:rPr dirty="0" sz="1200" spc="-125">
                <a:latin typeface="PMingLiU"/>
                <a:cs typeface="PMingLiU"/>
              </a:rPr>
              <a:t>れ</a:t>
            </a:r>
            <a:r>
              <a:rPr dirty="0" sz="1200" spc="-125">
                <a:latin typeface="SimSun"/>
                <a:cs typeface="SimSun"/>
              </a:rPr>
              <a:t>対策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必須（特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高設栽培</a:t>
            </a:r>
            <a:r>
              <a:rPr dirty="0" sz="1200" spc="-80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急</a:t>
            </a:r>
            <a:r>
              <a:rPr dirty="0" sz="1200" spc="-125">
                <a:latin typeface="SimSun"/>
                <a:cs typeface="SimSun"/>
              </a:rPr>
              <a:t>激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25">
                <a:latin typeface="SimSun"/>
                <a:cs typeface="SimSun"/>
              </a:rPr>
              <a:t>草勢強化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先青発生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原因</a:t>
            </a:r>
            <a:r>
              <a:rPr dirty="0" sz="1200" spc="-50">
                <a:latin typeface="PMingLiU"/>
                <a:cs typeface="PMingLiU"/>
              </a:rPr>
              <a:t>に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latin typeface="SimSun"/>
                <a:cs typeface="SimSun"/>
              </a:rPr>
              <a:t>摘果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果房除去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次果房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出</a:t>
            </a:r>
            <a:r>
              <a:rPr dirty="0" sz="1200" spc="-195">
                <a:latin typeface="PMingLiU"/>
                <a:cs typeface="PMingLiU"/>
              </a:rPr>
              <a:t>ら い</a:t>
            </a:r>
            <a:r>
              <a:rPr dirty="0" sz="1200" spc="-100">
                <a:latin typeface="SimSun"/>
                <a:cs typeface="SimSun"/>
              </a:rPr>
              <a:t>確認後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dirty="0" sz="1200" spc="-125">
                <a:latin typeface="SimSun"/>
                <a:cs typeface="SimSun"/>
              </a:rPr>
              <a:t>草高</a:t>
            </a:r>
            <a:r>
              <a:rPr dirty="0" sz="1300" spc="-125">
                <a:latin typeface="Microsoft Sans Serif"/>
                <a:cs typeface="Microsoft Sans Serif"/>
              </a:rPr>
              <a:t>25cm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維持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目標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管理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314699" y="5534024"/>
            <a:ext cx="8648700" cy="1581150"/>
            <a:chOff x="3314699" y="5534024"/>
            <a:chExt cx="8648700" cy="1581150"/>
          </a:xfrm>
        </p:grpSpPr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224" y="5543549"/>
              <a:ext cx="8629649" cy="1562099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319462" y="5538787"/>
              <a:ext cx="8639175" cy="1571625"/>
            </a:xfrm>
            <a:custGeom>
              <a:avLst/>
              <a:gdLst/>
              <a:ahLst/>
              <a:cxnLst/>
              <a:rect l="l" t="t" r="r" b="b"/>
              <a:pathLst>
                <a:path w="8639175" h="1571625">
                  <a:moveTo>
                    <a:pt x="0" y="1481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8548687" y="0"/>
                  </a:lnTo>
                  <a:lnTo>
                    <a:pt x="8554627" y="0"/>
                  </a:lnTo>
                  <a:lnTo>
                    <a:pt x="8560512" y="579"/>
                  </a:lnTo>
                  <a:lnTo>
                    <a:pt x="8566339" y="1738"/>
                  </a:lnTo>
                  <a:lnTo>
                    <a:pt x="8572165" y="2897"/>
                  </a:lnTo>
                  <a:lnTo>
                    <a:pt x="8577823" y="4613"/>
                  </a:lnTo>
                  <a:lnTo>
                    <a:pt x="8583312" y="6887"/>
                  </a:lnTo>
                  <a:lnTo>
                    <a:pt x="8588803" y="9161"/>
                  </a:lnTo>
                  <a:lnTo>
                    <a:pt x="8612670" y="26503"/>
                  </a:lnTo>
                  <a:lnTo>
                    <a:pt x="8616871" y="30704"/>
                  </a:lnTo>
                  <a:lnTo>
                    <a:pt x="8620622" y="35275"/>
                  </a:lnTo>
                  <a:lnTo>
                    <a:pt x="8623922" y="40215"/>
                  </a:lnTo>
                  <a:lnTo>
                    <a:pt x="8627223" y="45154"/>
                  </a:lnTo>
                  <a:lnTo>
                    <a:pt x="8630011" y="50369"/>
                  </a:lnTo>
                  <a:lnTo>
                    <a:pt x="8632284" y="55858"/>
                  </a:lnTo>
                  <a:lnTo>
                    <a:pt x="8634557" y="61347"/>
                  </a:lnTo>
                  <a:lnTo>
                    <a:pt x="8636274" y="67006"/>
                  </a:lnTo>
                  <a:lnTo>
                    <a:pt x="8637435" y="72833"/>
                  </a:lnTo>
                  <a:lnTo>
                    <a:pt x="8638594" y="78661"/>
                  </a:lnTo>
                  <a:lnTo>
                    <a:pt x="8639174" y="84545"/>
                  </a:lnTo>
                  <a:lnTo>
                    <a:pt x="8639174" y="90487"/>
                  </a:lnTo>
                  <a:lnTo>
                    <a:pt x="8639174" y="1481137"/>
                  </a:lnTo>
                  <a:lnTo>
                    <a:pt x="8639174" y="1487078"/>
                  </a:lnTo>
                  <a:lnTo>
                    <a:pt x="8638594" y="1492963"/>
                  </a:lnTo>
                  <a:lnTo>
                    <a:pt x="8623923" y="1531408"/>
                  </a:lnTo>
                  <a:lnTo>
                    <a:pt x="8594018" y="1559675"/>
                  </a:lnTo>
                  <a:lnTo>
                    <a:pt x="8583312" y="1564736"/>
                  </a:lnTo>
                  <a:lnTo>
                    <a:pt x="8577823" y="1567010"/>
                  </a:lnTo>
                  <a:lnTo>
                    <a:pt x="8572165" y="1568726"/>
                  </a:lnTo>
                  <a:lnTo>
                    <a:pt x="8566339" y="1569885"/>
                  </a:lnTo>
                  <a:lnTo>
                    <a:pt x="8560512" y="1571045"/>
                  </a:lnTo>
                  <a:lnTo>
                    <a:pt x="8554627" y="1571624"/>
                  </a:lnTo>
                  <a:lnTo>
                    <a:pt x="8548687" y="1571624"/>
                  </a:lnTo>
                  <a:lnTo>
                    <a:pt x="90487" y="1571624"/>
                  </a:lnTo>
                  <a:lnTo>
                    <a:pt x="84546" y="1571624"/>
                  </a:lnTo>
                  <a:lnTo>
                    <a:pt x="78661" y="1571045"/>
                  </a:lnTo>
                  <a:lnTo>
                    <a:pt x="72834" y="1569885"/>
                  </a:lnTo>
                  <a:lnTo>
                    <a:pt x="67006" y="1568726"/>
                  </a:lnTo>
                  <a:lnTo>
                    <a:pt x="30704" y="1549322"/>
                  </a:lnTo>
                  <a:lnTo>
                    <a:pt x="6887" y="1515764"/>
                  </a:lnTo>
                  <a:lnTo>
                    <a:pt x="1738" y="1498789"/>
                  </a:lnTo>
                  <a:lnTo>
                    <a:pt x="579" y="1492962"/>
                  </a:lnTo>
                  <a:lnTo>
                    <a:pt x="0" y="148707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FE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6559401" y="5692012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C42F2F"/>
                </a:solidFill>
                <a:latin typeface="BIZ UDPGothic"/>
                <a:cs typeface="BIZ UDPGothic"/>
              </a:rPr>
              <a:t>品質</a:t>
            </a:r>
            <a:r>
              <a:rPr dirty="0" sz="1350" spc="730" b="1">
                <a:solidFill>
                  <a:srgbClr val="C42F2F"/>
                </a:solidFill>
                <a:latin typeface="Meiryo"/>
                <a:cs typeface="Meiryo"/>
              </a:rPr>
              <a:t>‧</a:t>
            </a:r>
            <a:r>
              <a:rPr dirty="0" sz="1350" spc="-170" b="1">
                <a:solidFill>
                  <a:srgbClr val="C42F2F"/>
                </a:solidFill>
                <a:latin typeface="BIZ UDPGothic"/>
                <a:cs typeface="BIZ UDPGothic"/>
              </a:rPr>
              <a:t>収量向上</a:t>
            </a:r>
            <a:r>
              <a:rPr dirty="0" sz="1350" spc="-170" b="1">
                <a:solidFill>
                  <a:srgbClr val="C42F2F"/>
                </a:solidFill>
                <a:latin typeface="Meiryo"/>
                <a:cs typeface="Meiryo"/>
              </a:rPr>
              <a:t>の</a:t>
            </a:r>
            <a:r>
              <a:rPr dirty="0" sz="1350" spc="-170" b="1">
                <a:solidFill>
                  <a:srgbClr val="C42F2F"/>
                </a:solidFill>
                <a:latin typeface="BIZ UDPGothic"/>
                <a:cs typeface="BIZ UDPGothic"/>
              </a:rPr>
              <a:t>重要</a:t>
            </a:r>
            <a:r>
              <a:rPr dirty="0" sz="1350" spc="-140" b="1">
                <a:solidFill>
                  <a:srgbClr val="C42F2F"/>
                </a:solidFill>
                <a:latin typeface="Meiryo"/>
                <a:cs typeface="Meiryo"/>
              </a:rPr>
              <a:t>ポイント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4371215" y="6143624"/>
            <a:ext cx="6515734" cy="228600"/>
            <a:chOff x="4371215" y="6143624"/>
            <a:chExt cx="6515734" cy="228600"/>
          </a:xfrm>
        </p:grpSpPr>
        <p:sp>
          <p:nvSpPr>
            <p:cNvPr id="49" name="object 49" descr=""/>
            <p:cNvSpPr/>
            <p:nvPr/>
          </p:nvSpPr>
          <p:spPr>
            <a:xfrm>
              <a:off x="4371215" y="6143624"/>
              <a:ext cx="287020" cy="228600"/>
            </a:xfrm>
            <a:custGeom>
              <a:avLst/>
              <a:gdLst/>
              <a:ahLst/>
              <a:cxnLst/>
              <a:rect l="l" t="t" r="r" b="b"/>
              <a:pathLst>
                <a:path w="287020" h="228600">
                  <a:moveTo>
                    <a:pt x="172209" y="14287"/>
                  </a:moveTo>
                  <a:lnTo>
                    <a:pt x="115059" y="14287"/>
                  </a:lnTo>
                  <a:lnTo>
                    <a:pt x="120628" y="8400"/>
                  </a:lnTo>
                  <a:lnTo>
                    <a:pt x="127404" y="3895"/>
                  </a:lnTo>
                  <a:lnTo>
                    <a:pt x="135150" y="1014"/>
                  </a:lnTo>
                  <a:lnTo>
                    <a:pt x="143634" y="0"/>
                  </a:lnTo>
                  <a:lnTo>
                    <a:pt x="152117" y="1014"/>
                  </a:lnTo>
                  <a:lnTo>
                    <a:pt x="159863" y="3895"/>
                  </a:lnTo>
                  <a:lnTo>
                    <a:pt x="166639" y="8400"/>
                  </a:lnTo>
                  <a:lnTo>
                    <a:pt x="172209" y="14287"/>
                  </a:lnTo>
                  <a:close/>
                </a:path>
                <a:path w="287020" h="228600">
                  <a:moveTo>
                    <a:pt x="237261" y="42862"/>
                  </a:moveTo>
                  <a:lnTo>
                    <a:pt x="50006" y="42862"/>
                  </a:lnTo>
                  <a:lnTo>
                    <a:pt x="43621" y="36477"/>
                  </a:lnTo>
                  <a:lnTo>
                    <a:pt x="43621" y="20672"/>
                  </a:lnTo>
                  <a:lnTo>
                    <a:pt x="50006" y="14287"/>
                  </a:lnTo>
                  <a:lnTo>
                    <a:pt x="237261" y="14287"/>
                  </a:lnTo>
                  <a:lnTo>
                    <a:pt x="243646" y="20672"/>
                  </a:lnTo>
                  <a:lnTo>
                    <a:pt x="243646" y="36477"/>
                  </a:lnTo>
                  <a:lnTo>
                    <a:pt x="237261" y="42862"/>
                  </a:lnTo>
                  <a:close/>
                </a:path>
                <a:path w="287020" h="228600">
                  <a:moveTo>
                    <a:pt x="157921" y="200025"/>
                  </a:moveTo>
                  <a:lnTo>
                    <a:pt x="129346" y="200025"/>
                  </a:lnTo>
                  <a:lnTo>
                    <a:pt x="129346" y="68446"/>
                  </a:lnTo>
                  <a:lnTo>
                    <a:pt x="122009" y="64122"/>
                  </a:lnTo>
                  <a:lnTo>
                    <a:pt x="115924" y="58232"/>
                  </a:lnTo>
                  <a:lnTo>
                    <a:pt x="111370" y="51054"/>
                  </a:lnTo>
                  <a:lnTo>
                    <a:pt x="108629" y="42862"/>
                  </a:lnTo>
                  <a:lnTo>
                    <a:pt x="178638" y="42862"/>
                  </a:lnTo>
                  <a:lnTo>
                    <a:pt x="175905" y="51054"/>
                  </a:lnTo>
                  <a:lnTo>
                    <a:pt x="171365" y="58232"/>
                  </a:lnTo>
                  <a:lnTo>
                    <a:pt x="165284" y="64122"/>
                  </a:lnTo>
                  <a:lnTo>
                    <a:pt x="157921" y="68446"/>
                  </a:lnTo>
                  <a:lnTo>
                    <a:pt x="157921" y="200025"/>
                  </a:lnTo>
                  <a:close/>
                </a:path>
                <a:path w="287020" h="228600">
                  <a:moveTo>
                    <a:pt x="57373" y="185737"/>
                  </a:moveTo>
                  <a:lnTo>
                    <a:pt x="20543" y="175641"/>
                  </a:lnTo>
                  <a:lnTo>
                    <a:pt x="0" y="145598"/>
                  </a:lnTo>
                  <a:lnTo>
                    <a:pt x="1607" y="140553"/>
                  </a:lnTo>
                  <a:lnTo>
                    <a:pt x="48890" y="59471"/>
                  </a:lnTo>
                  <a:lnTo>
                    <a:pt x="52997" y="57150"/>
                  </a:lnTo>
                  <a:lnTo>
                    <a:pt x="61838" y="57150"/>
                  </a:lnTo>
                  <a:lnTo>
                    <a:pt x="65868" y="59471"/>
                  </a:lnTo>
                  <a:lnTo>
                    <a:pt x="68178" y="63311"/>
                  </a:lnTo>
                  <a:lnTo>
                    <a:pt x="82240" y="87421"/>
                  </a:lnTo>
                  <a:lnTo>
                    <a:pt x="57373" y="87421"/>
                  </a:lnTo>
                  <a:lnTo>
                    <a:pt x="25047" y="142875"/>
                  </a:lnTo>
                  <a:lnTo>
                    <a:pt x="113968" y="142875"/>
                  </a:lnTo>
                  <a:lnTo>
                    <a:pt x="114835" y="145598"/>
                  </a:lnTo>
                  <a:lnTo>
                    <a:pt x="113674" y="150509"/>
                  </a:lnTo>
                  <a:lnTo>
                    <a:pt x="106773" y="164471"/>
                  </a:lnTo>
                  <a:lnTo>
                    <a:pt x="94230" y="175641"/>
                  </a:lnTo>
                  <a:lnTo>
                    <a:pt x="77333" y="183052"/>
                  </a:lnTo>
                  <a:lnTo>
                    <a:pt x="57373" y="185737"/>
                  </a:lnTo>
                  <a:close/>
                </a:path>
                <a:path w="287020" h="228600">
                  <a:moveTo>
                    <a:pt x="229359" y="185737"/>
                  </a:moveTo>
                  <a:lnTo>
                    <a:pt x="192507" y="175641"/>
                  </a:lnTo>
                  <a:lnTo>
                    <a:pt x="171941" y="145598"/>
                  </a:lnTo>
                  <a:lnTo>
                    <a:pt x="173548" y="140553"/>
                  </a:lnTo>
                  <a:lnTo>
                    <a:pt x="220831" y="59471"/>
                  </a:lnTo>
                  <a:lnTo>
                    <a:pt x="224938" y="57150"/>
                  </a:lnTo>
                  <a:lnTo>
                    <a:pt x="233779" y="57150"/>
                  </a:lnTo>
                  <a:lnTo>
                    <a:pt x="237809" y="59471"/>
                  </a:lnTo>
                  <a:lnTo>
                    <a:pt x="240119" y="63311"/>
                  </a:lnTo>
                  <a:lnTo>
                    <a:pt x="254181" y="87421"/>
                  </a:lnTo>
                  <a:lnTo>
                    <a:pt x="229359" y="87421"/>
                  </a:lnTo>
                  <a:lnTo>
                    <a:pt x="197033" y="142875"/>
                  </a:lnTo>
                  <a:lnTo>
                    <a:pt x="285909" y="142875"/>
                  </a:lnTo>
                  <a:lnTo>
                    <a:pt x="286776" y="145598"/>
                  </a:lnTo>
                  <a:lnTo>
                    <a:pt x="285616" y="150509"/>
                  </a:lnTo>
                  <a:lnTo>
                    <a:pt x="278740" y="164471"/>
                  </a:lnTo>
                  <a:lnTo>
                    <a:pt x="266210" y="175641"/>
                  </a:lnTo>
                  <a:lnTo>
                    <a:pt x="249318" y="183052"/>
                  </a:lnTo>
                  <a:lnTo>
                    <a:pt x="229359" y="185737"/>
                  </a:lnTo>
                  <a:close/>
                </a:path>
                <a:path w="287020" h="228600">
                  <a:moveTo>
                    <a:pt x="113968" y="142875"/>
                  </a:moveTo>
                  <a:lnTo>
                    <a:pt x="89743" y="142875"/>
                  </a:lnTo>
                  <a:lnTo>
                    <a:pt x="57373" y="87421"/>
                  </a:lnTo>
                  <a:lnTo>
                    <a:pt x="82240" y="87421"/>
                  </a:lnTo>
                  <a:lnTo>
                    <a:pt x="113228" y="140553"/>
                  </a:lnTo>
                  <a:lnTo>
                    <a:pt x="113968" y="142875"/>
                  </a:lnTo>
                  <a:close/>
                </a:path>
                <a:path w="287020" h="228600">
                  <a:moveTo>
                    <a:pt x="285909" y="142875"/>
                  </a:moveTo>
                  <a:lnTo>
                    <a:pt x="261684" y="142875"/>
                  </a:lnTo>
                  <a:lnTo>
                    <a:pt x="229359" y="87421"/>
                  </a:lnTo>
                  <a:lnTo>
                    <a:pt x="254181" y="87421"/>
                  </a:lnTo>
                  <a:lnTo>
                    <a:pt x="285169" y="140553"/>
                  </a:lnTo>
                  <a:lnTo>
                    <a:pt x="285909" y="142875"/>
                  </a:lnTo>
                  <a:close/>
                </a:path>
                <a:path w="287020" h="228600">
                  <a:moveTo>
                    <a:pt x="237261" y="228600"/>
                  </a:moveTo>
                  <a:lnTo>
                    <a:pt x="50006" y="228600"/>
                  </a:lnTo>
                  <a:lnTo>
                    <a:pt x="43621" y="222215"/>
                  </a:lnTo>
                  <a:lnTo>
                    <a:pt x="43621" y="206409"/>
                  </a:lnTo>
                  <a:lnTo>
                    <a:pt x="50006" y="200025"/>
                  </a:lnTo>
                  <a:lnTo>
                    <a:pt x="237261" y="200025"/>
                  </a:lnTo>
                  <a:lnTo>
                    <a:pt x="243646" y="206409"/>
                  </a:lnTo>
                  <a:lnTo>
                    <a:pt x="243646" y="222215"/>
                  </a:lnTo>
                  <a:lnTo>
                    <a:pt x="237261" y="228600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6524" y="6143624"/>
              <a:ext cx="228600" cy="228600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91549" y="6143624"/>
              <a:ext cx="171450" cy="22860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44187" y="6143641"/>
              <a:ext cx="242664" cy="228583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3971131" y="6475386"/>
            <a:ext cx="10922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675">
              <a:lnSpc>
                <a:spcPct val="108700"/>
              </a:lnSpc>
              <a:spcBef>
                <a:spcPts val="90"/>
              </a:spcBef>
            </a:pPr>
            <a:r>
              <a:rPr dirty="0" sz="1150" spc="-105">
                <a:latin typeface="SimSun"/>
                <a:cs typeface="SimSun"/>
              </a:rPr>
              <a:t>適正な着果数と</a:t>
            </a:r>
            <a:r>
              <a:rPr dirty="0" sz="1150" spc="-114">
                <a:latin typeface="SimSun"/>
                <a:cs typeface="SimSun"/>
              </a:rPr>
              <a:t>果房間葉数の確保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120953" y="6475386"/>
            <a:ext cx="95504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3510" marR="5080" indent="-131445">
              <a:lnSpc>
                <a:spcPct val="108700"/>
              </a:lnSpc>
              <a:spcBef>
                <a:spcPts val="90"/>
              </a:spcBef>
            </a:pPr>
            <a:r>
              <a:rPr dirty="0" sz="1150" spc="-120">
                <a:latin typeface="SimSun"/>
                <a:cs typeface="SimSun"/>
              </a:rPr>
              <a:t>肥培管理による</a:t>
            </a:r>
            <a:r>
              <a:rPr dirty="0" sz="1150" spc="-100">
                <a:latin typeface="SimSun"/>
                <a:cs typeface="SimSun"/>
              </a:rPr>
              <a:t>草勢の維持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200231" y="6475386"/>
            <a:ext cx="9588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4">
                <a:latin typeface="SimSun"/>
                <a:cs typeface="SimSun"/>
              </a:rPr>
              <a:t>適度な水分供給生育停滞の防止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9814717" y="6475386"/>
            <a:ext cx="1892300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150" spc="-105">
                <a:latin typeface="SimSun"/>
                <a:cs typeface="SimSun"/>
              </a:rPr>
              <a:t>果実全体の着色確認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latin typeface="SimSun"/>
                <a:cs typeface="SimSun"/>
              </a:rPr>
              <a:t>（裏面の着色不足は糖度低下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10706099" y="6686550"/>
            <a:ext cx="1295400" cy="323850"/>
            <a:chOff x="10706099" y="6686550"/>
            <a:chExt cx="1295400" cy="323850"/>
          </a:xfrm>
        </p:grpSpPr>
        <p:sp>
          <p:nvSpPr>
            <p:cNvPr id="58" name="object 58" descr=""/>
            <p:cNvSpPr/>
            <p:nvPr/>
          </p:nvSpPr>
          <p:spPr>
            <a:xfrm>
              <a:off x="10706099" y="668655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0399" y="6781799"/>
              <a:ext cx="133349" cy="133349"/>
            </a:xfrm>
            <a:prstGeom prst="rect">
              <a:avLst/>
            </a:prstGeom>
          </p:spPr>
        </p:pic>
      </p:grpSp>
      <p:sp>
        <p:nvSpPr>
          <p:cNvPr id="60" name="object 60" descr=""/>
          <p:cNvSpPr txBox="1"/>
          <p:nvPr/>
        </p:nvSpPr>
        <p:spPr>
          <a:xfrm>
            <a:off x="11000133" y="6782815"/>
            <a:ext cx="89979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8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7619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6A45C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15">
                <a:latin typeface="Meiryo"/>
                <a:cs typeface="Meiryo"/>
              </a:rPr>
              <a:t>かおりん </a:t>
            </a:r>
            <a:r>
              <a:rPr dirty="0" spc="-200"/>
              <a:t>品質</a:t>
            </a:r>
            <a:r>
              <a:rPr dirty="0" spc="1110">
                <a:latin typeface="Meiryo"/>
                <a:cs typeface="Meiryo"/>
              </a:rPr>
              <a:t>‧</a:t>
            </a:r>
            <a:r>
              <a:rPr dirty="0" spc="-200"/>
              <a:t>収量向上</a:t>
            </a:r>
            <a:r>
              <a:rPr dirty="0" spc="-200">
                <a:latin typeface="Meiryo"/>
                <a:cs typeface="Meiryo"/>
              </a:rPr>
              <a:t>のための</a:t>
            </a:r>
            <a:r>
              <a:rPr dirty="0" spc="-195"/>
              <a:t>栽培技術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28599" y="876299"/>
            <a:ext cx="2933700" cy="5838825"/>
            <a:chOff x="228599" y="876299"/>
            <a:chExt cx="2933700" cy="5838825"/>
          </a:xfrm>
        </p:grpSpPr>
        <p:sp>
          <p:nvSpPr>
            <p:cNvPr id="8" name="object 8" descr=""/>
            <p:cNvSpPr/>
            <p:nvPr/>
          </p:nvSpPr>
          <p:spPr>
            <a:xfrm>
              <a:off x="233362" y="881062"/>
              <a:ext cx="2924175" cy="5829300"/>
            </a:xfrm>
            <a:custGeom>
              <a:avLst/>
              <a:gdLst/>
              <a:ahLst/>
              <a:cxnLst/>
              <a:rect l="l" t="t" r="r" b="b"/>
              <a:pathLst>
                <a:path w="2924175" h="5829300">
                  <a:moveTo>
                    <a:pt x="2839628" y="5829298"/>
                  </a:moveTo>
                  <a:lnTo>
                    <a:pt x="84546" y="5829298"/>
                  </a:lnTo>
                  <a:lnTo>
                    <a:pt x="78661" y="5828719"/>
                  </a:lnTo>
                  <a:lnTo>
                    <a:pt x="35275" y="5810747"/>
                  </a:lnTo>
                  <a:lnTo>
                    <a:pt x="9161" y="5778928"/>
                  </a:lnTo>
                  <a:lnTo>
                    <a:pt x="0" y="5744752"/>
                  </a:lnTo>
                  <a:lnTo>
                    <a:pt x="0" y="573881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2839628" y="0"/>
                  </a:lnTo>
                  <a:lnTo>
                    <a:pt x="2879018" y="11948"/>
                  </a:lnTo>
                  <a:lnTo>
                    <a:pt x="2912225" y="45155"/>
                  </a:lnTo>
                  <a:lnTo>
                    <a:pt x="2924174" y="84545"/>
                  </a:lnTo>
                  <a:lnTo>
                    <a:pt x="2924174" y="5744752"/>
                  </a:lnTo>
                  <a:lnTo>
                    <a:pt x="2912225" y="5784143"/>
                  </a:lnTo>
                  <a:lnTo>
                    <a:pt x="2879018" y="5817349"/>
                  </a:lnTo>
                  <a:lnTo>
                    <a:pt x="2845513" y="5828719"/>
                  </a:lnTo>
                  <a:lnTo>
                    <a:pt x="2839628" y="5829298"/>
                  </a:lnTo>
                  <a:close/>
                </a:path>
              </a:pathLst>
            </a:custGeom>
            <a:solidFill>
              <a:srgbClr val="E8D8FD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3362" y="881062"/>
              <a:ext cx="2924175" cy="5829300"/>
            </a:xfrm>
            <a:custGeom>
              <a:avLst/>
              <a:gdLst/>
              <a:ahLst/>
              <a:cxnLst/>
              <a:rect l="l" t="t" r="r" b="b"/>
              <a:pathLst>
                <a:path w="2924175" h="5829300">
                  <a:moveTo>
                    <a:pt x="0" y="57388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2833687" y="0"/>
                  </a:lnTo>
                  <a:lnTo>
                    <a:pt x="2839628" y="0"/>
                  </a:lnTo>
                  <a:lnTo>
                    <a:pt x="2845513" y="579"/>
                  </a:lnTo>
                  <a:lnTo>
                    <a:pt x="2851340" y="1738"/>
                  </a:lnTo>
                  <a:lnTo>
                    <a:pt x="2857167" y="2897"/>
                  </a:lnTo>
                  <a:lnTo>
                    <a:pt x="2883958" y="15249"/>
                  </a:lnTo>
                  <a:lnTo>
                    <a:pt x="2888899" y="18550"/>
                  </a:lnTo>
                  <a:lnTo>
                    <a:pt x="2915012" y="50370"/>
                  </a:lnTo>
                  <a:lnTo>
                    <a:pt x="2922435" y="72834"/>
                  </a:lnTo>
                  <a:lnTo>
                    <a:pt x="2923595" y="78661"/>
                  </a:lnTo>
                  <a:lnTo>
                    <a:pt x="2924174" y="84545"/>
                  </a:lnTo>
                  <a:lnTo>
                    <a:pt x="2924174" y="90487"/>
                  </a:lnTo>
                  <a:lnTo>
                    <a:pt x="2924174" y="5738812"/>
                  </a:lnTo>
                  <a:lnTo>
                    <a:pt x="2924174" y="5744752"/>
                  </a:lnTo>
                  <a:lnTo>
                    <a:pt x="2923595" y="5750636"/>
                  </a:lnTo>
                  <a:lnTo>
                    <a:pt x="2922435" y="5756463"/>
                  </a:lnTo>
                  <a:lnTo>
                    <a:pt x="2921276" y="5762292"/>
                  </a:lnTo>
                  <a:lnTo>
                    <a:pt x="2919560" y="5767950"/>
                  </a:lnTo>
                  <a:lnTo>
                    <a:pt x="2917286" y="5773439"/>
                  </a:lnTo>
                  <a:lnTo>
                    <a:pt x="2915012" y="5778928"/>
                  </a:lnTo>
                  <a:lnTo>
                    <a:pt x="2912225" y="5784143"/>
                  </a:lnTo>
                  <a:lnTo>
                    <a:pt x="2908924" y="5789083"/>
                  </a:lnTo>
                  <a:lnTo>
                    <a:pt x="2905623" y="5794023"/>
                  </a:lnTo>
                  <a:lnTo>
                    <a:pt x="2873804" y="5820136"/>
                  </a:lnTo>
                  <a:lnTo>
                    <a:pt x="2851340" y="5827560"/>
                  </a:lnTo>
                  <a:lnTo>
                    <a:pt x="2845513" y="5828719"/>
                  </a:lnTo>
                  <a:lnTo>
                    <a:pt x="2839628" y="5829298"/>
                  </a:lnTo>
                  <a:lnTo>
                    <a:pt x="2833687" y="5829299"/>
                  </a:lnTo>
                  <a:lnTo>
                    <a:pt x="90487" y="5829299"/>
                  </a:lnTo>
                  <a:lnTo>
                    <a:pt x="84546" y="5829298"/>
                  </a:lnTo>
                  <a:lnTo>
                    <a:pt x="78661" y="5828719"/>
                  </a:lnTo>
                  <a:lnTo>
                    <a:pt x="72834" y="5827560"/>
                  </a:lnTo>
                  <a:lnTo>
                    <a:pt x="67006" y="5826400"/>
                  </a:lnTo>
                  <a:lnTo>
                    <a:pt x="30704" y="5806996"/>
                  </a:lnTo>
                  <a:lnTo>
                    <a:pt x="15249" y="5789083"/>
                  </a:lnTo>
                  <a:lnTo>
                    <a:pt x="11948" y="5784143"/>
                  </a:lnTo>
                  <a:lnTo>
                    <a:pt x="9161" y="5778928"/>
                  </a:lnTo>
                  <a:lnTo>
                    <a:pt x="6887" y="5773439"/>
                  </a:lnTo>
                  <a:lnTo>
                    <a:pt x="4614" y="5767950"/>
                  </a:lnTo>
                  <a:lnTo>
                    <a:pt x="2897" y="5762292"/>
                  </a:lnTo>
                  <a:lnTo>
                    <a:pt x="1738" y="5756464"/>
                  </a:lnTo>
                  <a:lnTo>
                    <a:pt x="579" y="5750637"/>
                  </a:lnTo>
                  <a:lnTo>
                    <a:pt x="0" y="5744752"/>
                  </a:lnTo>
                  <a:lnTo>
                    <a:pt x="0" y="5738812"/>
                  </a:lnTo>
                  <a:close/>
                </a:path>
              </a:pathLst>
            </a:custGeom>
            <a:ln w="9524">
              <a:solidFill>
                <a:srgbClr val="E8D8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7824" y="1041336"/>
            <a:ext cx="8826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6D28D9"/>
                </a:solidFill>
                <a:latin typeface="BIZ UDPGothic"/>
                <a:cs typeface="BIZ UDPGothic"/>
              </a:rPr>
              <a:t>品種の特徴</a:t>
            </a:r>
            <a:endParaRPr sz="1500">
              <a:latin typeface="BIZ UDPGothic"/>
              <a:cs typeface="BIZ UDP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9099" y="876299"/>
            <a:ext cx="7143750" cy="2200275"/>
            <a:chOff x="419099" y="876299"/>
            <a:chExt cx="7143750" cy="2200275"/>
          </a:xfrm>
        </p:grpSpPr>
        <p:sp>
          <p:nvSpPr>
            <p:cNvPr id="12" name="object 12" descr=""/>
            <p:cNvSpPr/>
            <p:nvPr/>
          </p:nvSpPr>
          <p:spPr>
            <a:xfrm>
              <a:off x="419087" y="1504949"/>
              <a:ext cx="47625" cy="1571625"/>
            </a:xfrm>
            <a:custGeom>
              <a:avLst/>
              <a:gdLst/>
              <a:ahLst/>
              <a:cxnLst/>
              <a:rect l="l" t="t" r="r" b="b"/>
              <a:pathLst>
                <a:path w="47625" h="1571625">
                  <a:moveTo>
                    <a:pt x="47625" y="1544662"/>
                  </a:moveTo>
                  <a:lnTo>
                    <a:pt x="26974" y="1524000"/>
                  </a:lnTo>
                  <a:lnTo>
                    <a:pt x="20662" y="1524000"/>
                  </a:lnTo>
                  <a:lnTo>
                    <a:pt x="0" y="1544662"/>
                  </a:lnTo>
                  <a:lnTo>
                    <a:pt x="0" y="1550974"/>
                  </a:lnTo>
                  <a:lnTo>
                    <a:pt x="20662" y="1571625"/>
                  </a:lnTo>
                  <a:lnTo>
                    <a:pt x="26974" y="1571625"/>
                  </a:lnTo>
                  <a:lnTo>
                    <a:pt x="47625" y="1550974"/>
                  </a:lnTo>
                  <a:lnTo>
                    <a:pt x="47625" y="1547812"/>
                  </a:lnTo>
                  <a:lnTo>
                    <a:pt x="47625" y="1544662"/>
                  </a:lnTo>
                  <a:close/>
                </a:path>
                <a:path w="47625" h="1571625">
                  <a:moveTo>
                    <a:pt x="47625" y="1277962"/>
                  </a:moveTo>
                  <a:lnTo>
                    <a:pt x="26974" y="1257300"/>
                  </a:lnTo>
                  <a:lnTo>
                    <a:pt x="20662" y="1257300"/>
                  </a:lnTo>
                  <a:lnTo>
                    <a:pt x="0" y="1277962"/>
                  </a:lnTo>
                  <a:lnTo>
                    <a:pt x="0" y="1284274"/>
                  </a:lnTo>
                  <a:lnTo>
                    <a:pt x="20662" y="1304925"/>
                  </a:lnTo>
                  <a:lnTo>
                    <a:pt x="26974" y="1304925"/>
                  </a:lnTo>
                  <a:lnTo>
                    <a:pt x="47625" y="1284274"/>
                  </a:lnTo>
                  <a:lnTo>
                    <a:pt x="47625" y="1281112"/>
                  </a:lnTo>
                  <a:lnTo>
                    <a:pt x="47625" y="1277962"/>
                  </a:lnTo>
                  <a:close/>
                </a:path>
                <a:path w="47625" h="15716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15716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15716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1571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38512" y="87629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0" y="1828799"/>
                  </a:moveTo>
                  <a:lnTo>
                    <a:pt x="66746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2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8" y="1781267"/>
                  </a:lnTo>
                  <a:lnTo>
                    <a:pt x="4176803" y="1816221"/>
                  </a:lnTo>
                  <a:lnTo>
                    <a:pt x="4141535" y="1828189"/>
                  </a:lnTo>
                  <a:lnTo>
                    <a:pt x="4135340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14699" y="876647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4" h="1828164">
                  <a:moveTo>
                    <a:pt x="88062" y="1828105"/>
                  </a:moveTo>
                  <a:lnTo>
                    <a:pt x="50303" y="1817192"/>
                  </a:lnTo>
                  <a:lnTo>
                    <a:pt x="16037" y="1786130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8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624" y="102869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95662" y="1362074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14300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14300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4300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4300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1430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8325" y="14082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埼玉県育成のオリジナル品種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325" y="1674939"/>
            <a:ext cx="22923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65">
                <a:latin typeface="SimSun"/>
                <a:cs typeface="SimSun"/>
              </a:rPr>
              <a:t>「ふく あや香」</a:t>
            </a:r>
            <a:r>
              <a:rPr dirty="0" sz="1150" spc="204">
                <a:latin typeface="Tahoma"/>
                <a:cs typeface="Tahoma"/>
              </a:rPr>
              <a:t>×</a:t>
            </a:r>
            <a:r>
              <a:rPr dirty="0" sz="1150" spc="-105">
                <a:latin typeface="SimSun"/>
                <a:cs typeface="SimSun"/>
              </a:rPr>
              <a:t>「ゆめのか」の交配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8325" y="1941639"/>
            <a:ext cx="12255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5">
                <a:latin typeface="SimSun"/>
                <a:cs typeface="SimSun"/>
              </a:rPr>
              <a:t>個性的な香りを持つ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325" y="2198662"/>
            <a:ext cx="24257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甘さと酸味がともにきわだつ濃厚な味わ</a:t>
            </a:r>
            <a:r>
              <a:rPr dirty="0" sz="1150" spc="-50">
                <a:latin typeface="SimSun"/>
                <a:cs typeface="SimSun"/>
              </a:rPr>
              <a:t>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8325" y="26655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果皮が丈夫で取り扱いが容易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8325" y="2932239"/>
            <a:ext cx="21590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うどんこ病や灰色かび病に強い特性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16325" y="900811"/>
            <a:ext cx="3103880" cy="166751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30" b="1">
                <a:solidFill>
                  <a:srgbClr val="8059D5"/>
                </a:solidFill>
                <a:latin typeface="BIZ UDPGothic"/>
                <a:cs typeface="BIZ UDPGothic"/>
              </a:rPr>
              <a:t>育苗期</a:t>
            </a:r>
            <a:endParaRPr sz="1350">
              <a:latin typeface="BIZ UDPGothic"/>
              <a:cs typeface="BIZ UDPGothic"/>
            </a:endParaRPr>
          </a:p>
          <a:p>
            <a:pPr marL="50165" marR="633095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冬越</a:t>
            </a:r>
            <a:r>
              <a:rPr dirty="0" sz="1200" spc="-125">
                <a:latin typeface="PMingLiU"/>
                <a:cs typeface="PMingLiU"/>
              </a:rPr>
              <a:t>しは</a:t>
            </a:r>
            <a:r>
              <a:rPr dirty="0" sz="1200" spc="-125">
                <a:latin typeface="SimSun"/>
                <a:cs typeface="SimSun"/>
              </a:rPr>
              <a:t>気温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低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125">
                <a:latin typeface="SimSun"/>
                <a:cs typeface="SimSun"/>
              </a:rPr>
              <a:t>場所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行</a:t>
            </a:r>
            <a:r>
              <a:rPr dirty="0" sz="1200" spc="-50">
                <a:latin typeface="PMingLiU"/>
                <a:cs typeface="PMingLiU"/>
              </a:rPr>
              <a:t>う</a:t>
            </a: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窒素成分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35">
                <a:latin typeface="Microsoft Sans Serif"/>
                <a:cs typeface="Microsoft Sans Serif"/>
              </a:rPr>
              <a:t>540mg/</a:t>
            </a:r>
            <a:r>
              <a:rPr dirty="0" sz="1200" spc="-125">
                <a:latin typeface="SimSun"/>
                <a:cs typeface="SimSun"/>
              </a:rPr>
              <a:t>株程度</a:t>
            </a:r>
            <a:r>
              <a:rPr dirty="0" sz="1200" spc="-125">
                <a:latin typeface="PMingLiU"/>
                <a:cs typeface="PMingLiU"/>
              </a:rPr>
              <a:t>を施</a:t>
            </a:r>
            <a:r>
              <a:rPr dirty="0" sz="1200" spc="-50">
                <a:latin typeface="SimSun"/>
                <a:cs typeface="SimSun"/>
              </a:rPr>
              <a:t>肥</a:t>
            </a:r>
            <a:endParaRPr sz="1200">
              <a:latin typeface="SimSun"/>
              <a:cs typeface="SimSun"/>
            </a:endParaRPr>
          </a:p>
          <a:p>
            <a:pPr marL="50165" marR="121285">
              <a:lnSpc>
                <a:spcPts val="1730"/>
              </a:lnSpc>
              <a:spcBef>
                <a:spcPts val="25"/>
              </a:spcBef>
            </a:pPr>
            <a:r>
              <a:rPr dirty="0" sz="1200" spc="-125">
                <a:latin typeface="SimSun"/>
                <a:cs typeface="SimSun"/>
              </a:rPr>
              <a:t>育苗期間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85">
                <a:latin typeface="Microsoft Sans Serif"/>
                <a:cs typeface="Microsoft Sans Serif"/>
              </a:rPr>
              <a:t>30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85">
                <a:latin typeface="Microsoft Sans Serif"/>
                <a:cs typeface="Microsoft Sans Serif"/>
              </a:rPr>
              <a:t>60</a:t>
            </a:r>
            <a:r>
              <a:rPr dirty="0" sz="1200" spc="-125">
                <a:latin typeface="SimSun"/>
                <a:cs typeface="SimSun"/>
              </a:rPr>
              <a:t>日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理想</a:t>
            </a:r>
            <a:r>
              <a:rPr dirty="0" sz="1200" spc="-100">
                <a:latin typeface="SimSun"/>
                <a:cs typeface="SimSun"/>
              </a:rPr>
              <a:t>（</a:t>
            </a:r>
            <a:r>
              <a:rPr dirty="0" sz="1200" spc="-100">
                <a:latin typeface="Microsoft Sans Serif"/>
                <a:cs typeface="Microsoft Sans Serif"/>
              </a:rPr>
              <a:t>90</a:t>
            </a:r>
            <a:r>
              <a:rPr dirty="0" sz="1200" spc="-125">
                <a:latin typeface="SimSun"/>
                <a:cs typeface="SimSun"/>
              </a:rPr>
              <a:t>日以上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老化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水分要求量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大</a:t>
            </a:r>
            <a:r>
              <a:rPr dirty="0" sz="1200" spc="-165">
                <a:latin typeface="PMingLiU"/>
                <a:cs typeface="PMingLiU"/>
              </a:rPr>
              <a:t>きく 、かん</a:t>
            </a:r>
            <a:r>
              <a:rPr dirty="0" sz="1200" spc="-125">
                <a:latin typeface="SimSun"/>
                <a:cs typeface="SimSun"/>
              </a:rPr>
              <a:t>水管理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適切</a:t>
            </a:r>
            <a:r>
              <a:rPr dirty="0" sz="1200" spc="-50">
                <a:latin typeface="PMingLiU"/>
                <a:cs typeface="PMingLiU"/>
              </a:rPr>
              <a:t>に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175"/>
              </a:spcBef>
            </a:pPr>
            <a:r>
              <a:rPr dirty="0" sz="1200" spc="-125">
                <a:latin typeface="SimSun"/>
                <a:cs typeface="SimSun"/>
              </a:rPr>
              <a:t>窒素</a:t>
            </a:r>
            <a:r>
              <a:rPr dirty="0" sz="1200" spc="-25">
                <a:latin typeface="Microsoft Sans Serif"/>
                <a:cs typeface="Microsoft Sans Serif"/>
              </a:rPr>
              <a:t>75mg/</a:t>
            </a:r>
            <a:r>
              <a:rPr dirty="0" sz="1200" spc="-125">
                <a:latin typeface="SimSun"/>
                <a:cs typeface="SimSun"/>
              </a:rPr>
              <a:t>株程度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育苗可能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過剰</a:t>
            </a:r>
            <a:r>
              <a:rPr dirty="0" sz="1200" spc="-125">
                <a:latin typeface="PMingLiU"/>
                <a:cs typeface="PMingLiU"/>
              </a:rPr>
              <a:t>施</a:t>
            </a:r>
            <a:r>
              <a:rPr dirty="0" sz="1200" spc="-125">
                <a:latin typeface="SimSun"/>
                <a:cs typeface="SimSun"/>
              </a:rPr>
              <a:t>肥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注意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短日</a:t>
            </a:r>
            <a:r>
              <a:rPr dirty="0" sz="1200" spc="-125">
                <a:latin typeface="PMingLiU"/>
                <a:cs typeface="PMingLiU"/>
              </a:rPr>
              <a:t>夜</a:t>
            </a:r>
            <a:r>
              <a:rPr dirty="0" sz="1200" spc="-125">
                <a:latin typeface="SimSun"/>
                <a:cs typeface="SimSun"/>
              </a:rPr>
              <a:t>冷処理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開花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85">
                <a:latin typeface="Microsoft Sans Serif"/>
                <a:cs typeface="Microsoft Sans Serif"/>
              </a:rPr>
              <a:t>50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85">
                <a:latin typeface="Microsoft Sans Serif"/>
                <a:cs typeface="Microsoft Sans Serif"/>
              </a:rPr>
              <a:t>55</a:t>
            </a:r>
            <a:r>
              <a:rPr dirty="0" sz="1200" spc="-125">
                <a:latin typeface="SimSun"/>
                <a:cs typeface="SimSun"/>
              </a:rPr>
              <a:t>日早</a:t>
            </a:r>
            <a:r>
              <a:rPr dirty="0" sz="1200" spc="-140">
                <a:latin typeface="PMingLiU"/>
                <a:cs typeface="PMingLiU"/>
              </a:rPr>
              <a:t>まり、</a:t>
            </a:r>
            <a:r>
              <a:rPr dirty="0" sz="1200" spc="-110">
                <a:latin typeface="SimSun"/>
                <a:cs typeface="SimSun"/>
              </a:rPr>
              <a:t>収量増加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715249" y="876299"/>
            <a:ext cx="4248150" cy="1828800"/>
            <a:chOff x="7715249" y="876299"/>
            <a:chExt cx="4248150" cy="1828800"/>
          </a:xfrm>
        </p:grpSpPr>
        <p:sp>
          <p:nvSpPr>
            <p:cNvPr id="25" name="object 25" descr=""/>
            <p:cNvSpPr/>
            <p:nvPr/>
          </p:nvSpPr>
          <p:spPr>
            <a:xfrm>
              <a:off x="7739061" y="87629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2" y="1828799"/>
                  </a:moveTo>
                  <a:lnTo>
                    <a:pt x="66747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2" y="47532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2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7" y="1781267"/>
                  </a:lnTo>
                  <a:lnTo>
                    <a:pt x="4176803" y="1816221"/>
                  </a:lnTo>
                  <a:lnTo>
                    <a:pt x="4141534" y="1828189"/>
                  </a:lnTo>
                  <a:lnTo>
                    <a:pt x="4135342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715249" y="876647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5" h="1828164">
                  <a:moveTo>
                    <a:pt x="88062" y="1828105"/>
                  </a:moveTo>
                  <a:lnTo>
                    <a:pt x="50304" y="1817192"/>
                  </a:lnTo>
                  <a:lnTo>
                    <a:pt x="16036" y="1786130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8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7174" y="1037659"/>
              <a:ext cx="152399" cy="13391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7896212" y="1362074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14300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14300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4300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4300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1430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016875" y="900811"/>
            <a:ext cx="3764915" cy="166751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60" b="1">
                <a:solidFill>
                  <a:srgbClr val="8059D5"/>
                </a:solidFill>
                <a:latin typeface="BIZ UDPGothic"/>
                <a:cs typeface="BIZ UDPGothic"/>
              </a:rPr>
              <a:t>定植時〜花芽分化期</a:t>
            </a:r>
            <a:endParaRPr sz="1350">
              <a:latin typeface="BIZ UDPGothic"/>
              <a:cs typeface="BIZ UDPGothic"/>
            </a:endParaRPr>
          </a:p>
          <a:p>
            <a:pPr marL="50165" marR="827405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SimSun"/>
                <a:cs typeface="SimSun"/>
              </a:rPr>
              <a:t>土壌</a:t>
            </a:r>
            <a:r>
              <a:rPr dirty="0" sz="1200" spc="-125">
                <a:latin typeface="PMingLiU"/>
                <a:cs typeface="PMingLiU"/>
              </a:rPr>
              <a:t>消</a:t>
            </a:r>
            <a:r>
              <a:rPr dirty="0" sz="1200" spc="-125">
                <a:latin typeface="SimSun"/>
                <a:cs typeface="SimSun"/>
              </a:rPr>
              <a:t>毒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徹底（炭</a:t>
            </a:r>
            <a:r>
              <a:rPr dirty="0" sz="1200" spc="-225">
                <a:latin typeface="PMingLiU"/>
                <a:cs typeface="PMingLiU"/>
              </a:rPr>
              <a:t>そ </a:t>
            </a:r>
            <a:r>
              <a:rPr dirty="0" sz="1200" spc="-125">
                <a:latin typeface="SimSun"/>
                <a:cs typeface="SimSun"/>
              </a:rPr>
              <a:t>病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萎黄病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線虫対策</a:t>
            </a:r>
            <a:r>
              <a:rPr dirty="0" sz="1200" spc="-65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定植間隔：土耕</a:t>
            </a:r>
            <a:r>
              <a:rPr dirty="0" sz="1200" spc="-85">
                <a:latin typeface="Microsoft Sans Serif"/>
                <a:cs typeface="Microsoft Sans Serif"/>
              </a:rPr>
              <a:t>25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60">
                <a:latin typeface="Microsoft Sans Serif"/>
                <a:cs typeface="Microsoft Sans Serif"/>
              </a:rPr>
              <a:t>30cm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高設</a:t>
            </a:r>
            <a:r>
              <a:rPr dirty="0" sz="1200" spc="-85">
                <a:latin typeface="Microsoft Sans Serif"/>
                <a:cs typeface="Microsoft Sans Serif"/>
              </a:rPr>
              <a:t>20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20">
                <a:latin typeface="Microsoft Sans Serif"/>
                <a:cs typeface="Microsoft Sans Serif"/>
              </a:rPr>
              <a:t>23cm</a:t>
            </a:r>
            <a:endParaRPr sz="1200">
              <a:latin typeface="Microsoft Sans Serif"/>
              <a:cs typeface="Microsoft Sans Serif"/>
            </a:endParaRPr>
          </a:p>
          <a:p>
            <a:pPr marL="50165" marR="5080">
              <a:lnSpc>
                <a:spcPts val="1730"/>
              </a:lnSpc>
              <a:spcBef>
                <a:spcPts val="25"/>
              </a:spcBef>
            </a:pPr>
            <a:r>
              <a:rPr dirty="0" sz="1200" spc="-125">
                <a:latin typeface="PMingLiU"/>
                <a:cs typeface="PMingLiU"/>
              </a:rPr>
              <a:t>クラウン</a:t>
            </a:r>
            <a:r>
              <a:rPr dirty="0" sz="1200" spc="-125">
                <a:latin typeface="SimSun"/>
                <a:cs typeface="SimSun"/>
              </a:rPr>
              <a:t>部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地際面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合</a:t>
            </a:r>
            <a:r>
              <a:rPr dirty="0" sz="1200" spc="-125">
                <a:latin typeface="PMingLiU"/>
                <a:cs typeface="PMingLiU"/>
              </a:rPr>
              <a:t>わせて</a:t>
            </a:r>
            <a:r>
              <a:rPr dirty="0" sz="1200" spc="-125">
                <a:latin typeface="SimSun"/>
                <a:cs typeface="SimSun"/>
              </a:rPr>
              <a:t>植付</a:t>
            </a:r>
            <a:r>
              <a:rPr dirty="0" sz="1200" spc="-125">
                <a:latin typeface="PMingLiU"/>
                <a:cs typeface="PMingLiU"/>
              </a:rPr>
              <a:t>け</a:t>
            </a:r>
            <a:r>
              <a:rPr dirty="0" sz="1200" spc="-125">
                <a:latin typeface="SimSun"/>
                <a:cs typeface="SimSun"/>
              </a:rPr>
              <a:t>（高設</a:t>
            </a:r>
            <a:r>
              <a:rPr dirty="0" sz="1200" spc="-125">
                <a:latin typeface="PMingLiU"/>
                <a:cs typeface="PMingLiU"/>
              </a:rPr>
              <a:t>はやや</a:t>
            </a:r>
            <a:r>
              <a:rPr dirty="0" sz="1200" spc="-125">
                <a:latin typeface="SimSun"/>
                <a:cs typeface="SimSun"/>
              </a:rPr>
              <a:t>深植</a:t>
            </a:r>
            <a:r>
              <a:rPr dirty="0" sz="1200" spc="-125">
                <a:latin typeface="PMingLiU"/>
                <a:cs typeface="PMingLiU"/>
              </a:rPr>
              <a:t>え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活着後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細根発生促進</a:t>
            </a:r>
            <a:r>
              <a:rPr dirty="0" sz="1200" spc="-125">
                <a:latin typeface="PMingLiU"/>
                <a:cs typeface="PMingLiU"/>
              </a:rPr>
              <a:t>のため</a:t>
            </a:r>
            <a:r>
              <a:rPr dirty="0" sz="1200" spc="-125">
                <a:latin typeface="SimSun"/>
                <a:cs typeface="SimSun"/>
              </a:rPr>
              <a:t>少量多回</a:t>
            </a:r>
            <a:r>
              <a:rPr dirty="0" sz="1200" spc="-125">
                <a:latin typeface="PMingLiU"/>
                <a:cs typeface="PMingLiU"/>
              </a:rPr>
              <a:t>かん</a:t>
            </a:r>
            <a:r>
              <a:rPr dirty="0" sz="1200" spc="-50">
                <a:latin typeface="SimSun"/>
                <a:cs typeface="SimSun"/>
              </a:rPr>
              <a:t>水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75"/>
              </a:spcBef>
            </a:pPr>
            <a:r>
              <a:rPr dirty="0" sz="1200" spc="-125">
                <a:latin typeface="SimSun"/>
                <a:cs typeface="SimSun"/>
              </a:rPr>
              <a:t>花芽分化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85">
                <a:latin typeface="Microsoft Sans Serif"/>
                <a:cs typeface="Microsoft Sans Serif"/>
              </a:rPr>
              <a:t>9</a:t>
            </a:r>
            <a:r>
              <a:rPr dirty="0" sz="1200" spc="-125">
                <a:latin typeface="SimSun"/>
                <a:cs typeface="SimSun"/>
              </a:rPr>
              <a:t>月下旬頃（</a:t>
            </a:r>
            <a:r>
              <a:rPr dirty="0" sz="1200" spc="-160">
                <a:latin typeface="PMingLiU"/>
                <a:cs typeface="PMingLiU"/>
              </a:rPr>
              <a:t>とち おとめより</a:t>
            </a:r>
            <a:r>
              <a:rPr dirty="0" sz="1200" spc="-8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週間遅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生育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停滞</a:t>
            </a:r>
            <a:r>
              <a:rPr dirty="0" sz="1200" spc="-125">
                <a:latin typeface="PMingLiU"/>
                <a:cs typeface="PMingLiU"/>
              </a:rPr>
              <a:t>させず</a:t>
            </a:r>
            <a:r>
              <a:rPr dirty="0" sz="1200" spc="-125">
                <a:latin typeface="SimSun"/>
                <a:cs typeface="SimSun"/>
              </a:rPr>
              <a:t>草勢維持（分化後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液肥追肥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314699" y="2857499"/>
            <a:ext cx="4248150" cy="2047875"/>
            <a:chOff x="3314699" y="2857499"/>
            <a:chExt cx="4248150" cy="2047875"/>
          </a:xfrm>
        </p:grpSpPr>
        <p:sp>
          <p:nvSpPr>
            <p:cNvPr id="31" name="object 31" descr=""/>
            <p:cNvSpPr/>
            <p:nvPr/>
          </p:nvSpPr>
          <p:spPr>
            <a:xfrm>
              <a:off x="3338512" y="285749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0" y="2047874"/>
                  </a:moveTo>
                  <a:lnTo>
                    <a:pt x="66746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3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8" y="2000342"/>
                  </a:lnTo>
                  <a:lnTo>
                    <a:pt x="4176803" y="2035296"/>
                  </a:lnTo>
                  <a:lnTo>
                    <a:pt x="4141535" y="2047264"/>
                  </a:lnTo>
                  <a:lnTo>
                    <a:pt x="4135340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14699" y="285784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4" h="2047239">
                  <a:moveTo>
                    <a:pt x="88062" y="2047180"/>
                  </a:moveTo>
                  <a:lnTo>
                    <a:pt x="50303" y="2036267"/>
                  </a:lnTo>
                  <a:lnTo>
                    <a:pt x="16037" y="2005205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3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1387" y="3009899"/>
              <a:ext cx="85725" cy="1523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495662" y="3343274"/>
              <a:ext cx="57150" cy="1362075"/>
            </a:xfrm>
            <a:custGeom>
              <a:avLst/>
              <a:gdLst/>
              <a:ahLst/>
              <a:cxnLst/>
              <a:rect l="l" t="t" r="r" b="b"/>
              <a:pathLst>
                <a:path w="57150" h="1362075">
                  <a:moveTo>
                    <a:pt x="57150" y="1329715"/>
                  </a:moveTo>
                  <a:lnTo>
                    <a:pt x="32372" y="1304925"/>
                  </a:lnTo>
                  <a:lnTo>
                    <a:pt x="24790" y="1304925"/>
                  </a:lnTo>
                  <a:lnTo>
                    <a:pt x="0" y="1329715"/>
                  </a:lnTo>
                  <a:lnTo>
                    <a:pt x="0" y="1337297"/>
                  </a:lnTo>
                  <a:lnTo>
                    <a:pt x="24790" y="1362075"/>
                  </a:lnTo>
                  <a:lnTo>
                    <a:pt x="32372" y="1362075"/>
                  </a:lnTo>
                  <a:lnTo>
                    <a:pt x="57150" y="1337297"/>
                  </a:lnTo>
                  <a:lnTo>
                    <a:pt x="57150" y="1333500"/>
                  </a:lnTo>
                  <a:lnTo>
                    <a:pt x="57150" y="1329715"/>
                  </a:lnTo>
                  <a:close/>
                </a:path>
                <a:path w="57150" h="1362075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36207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620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62075">
                  <a:moveTo>
                    <a:pt x="57150" y="462940"/>
                  </a:moveTo>
                  <a:lnTo>
                    <a:pt x="32372" y="438150"/>
                  </a:lnTo>
                  <a:lnTo>
                    <a:pt x="24790" y="438150"/>
                  </a:lnTo>
                  <a:lnTo>
                    <a:pt x="0" y="462940"/>
                  </a:lnTo>
                  <a:lnTo>
                    <a:pt x="0" y="470522"/>
                  </a:lnTo>
                  <a:lnTo>
                    <a:pt x="24790" y="495300"/>
                  </a:lnTo>
                  <a:lnTo>
                    <a:pt x="32372" y="495300"/>
                  </a:lnTo>
                  <a:lnTo>
                    <a:pt x="57150" y="470522"/>
                  </a:lnTo>
                  <a:lnTo>
                    <a:pt x="57150" y="466725"/>
                  </a:lnTo>
                  <a:lnTo>
                    <a:pt x="57150" y="462940"/>
                  </a:lnTo>
                  <a:close/>
                </a:path>
                <a:path w="57150" h="136207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3620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559175" y="2882010"/>
            <a:ext cx="3132455" cy="18865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40" b="1">
                <a:solidFill>
                  <a:srgbClr val="8059D5"/>
                </a:solidFill>
                <a:latin typeface="BIZ UDPGothic"/>
                <a:cs typeface="BIZ UDPGothic"/>
              </a:rPr>
              <a:t>本ぽ管理</a:t>
            </a:r>
            <a:endParaRPr sz="1350">
              <a:latin typeface="BIZ UDPGothic"/>
              <a:cs typeface="BIZ UDPGothic"/>
            </a:endParaRPr>
          </a:p>
          <a:p>
            <a:pPr marL="107314" marR="274955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SimSun"/>
                <a:cs typeface="SimSun"/>
              </a:rPr>
              <a:t>水分要求量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大</a:t>
            </a:r>
            <a:r>
              <a:rPr dirty="0" sz="1200" spc="-125">
                <a:latin typeface="PMingLiU"/>
                <a:cs typeface="PMingLiU"/>
              </a:rPr>
              <a:t>きいので</a:t>
            </a:r>
            <a:r>
              <a:rPr dirty="0" sz="1200" spc="-125">
                <a:latin typeface="SimSun"/>
                <a:cs typeface="SimSun"/>
              </a:rPr>
              <a:t>土壌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乾燥</a:t>
            </a:r>
            <a:r>
              <a:rPr dirty="0" sz="1200" spc="-114">
                <a:latin typeface="PMingLiU"/>
                <a:cs typeface="PMingLiU"/>
              </a:rPr>
              <a:t>させない</a:t>
            </a:r>
            <a:r>
              <a:rPr dirty="0" sz="1200" spc="-70">
                <a:latin typeface="PMingLiU"/>
                <a:cs typeface="PMingLiU"/>
              </a:rPr>
              <a:t> </a:t>
            </a:r>
            <a:r>
              <a:rPr dirty="0" sz="1200" spc="-8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芽</a:t>
            </a:r>
            <a:r>
              <a:rPr dirty="0" sz="1200" spc="-125">
                <a:latin typeface="PMingLiU"/>
                <a:cs typeface="PMingLiU"/>
              </a:rPr>
              <a:t>につき</a:t>
            </a:r>
            <a:r>
              <a:rPr dirty="0" sz="1200" spc="-125">
                <a:latin typeface="SimSun"/>
                <a:cs typeface="SimSun"/>
              </a:rPr>
              <a:t>葉数</a:t>
            </a:r>
            <a:r>
              <a:rPr dirty="0" sz="1200" spc="-85">
                <a:latin typeface="Microsoft Sans Serif"/>
                <a:cs typeface="Microsoft Sans Serif"/>
              </a:rPr>
              <a:t>7</a:t>
            </a:r>
            <a:r>
              <a:rPr dirty="0" sz="1200" spc="-125">
                <a:latin typeface="SimSun"/>
                <a:cs typeface="SimSun"/>
              </a:rPr>
              <a:t>枚以上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維持</a:t>
            </a:r>
            <a:endParaRPr sz="1200">
              <a:latin typeface="SimSun"/>
              <a:cs typeface="SimSun"/>
            </a:endParaRPr>
          </a:p>
          <a:p>
            <a:pPr marL="107314" marR="5080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過剰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25">
                <a:latin typeface="SimSun"/>
                <a:cs typeface="SimSun"/>
              </a:rPr>
              <a:t>葉</a:t>
            </a:r>
            <a:r>
              <a:rPr dirty="0" sz="1200" spc="-125">
                <a:latin typeface="PMingLiU"/>
                <a:cs typeface="PMingLiU"/>
              </a:rPr>
              <a:t>かきは</a:t>
            </a:r>
            <a:r>
              <a:rPr dirty="0" sz="1200" spc="-125">
                <a:latin typeface="SimSun"/>
                <a:cs typeface="SimSun"/>
              </a:rPr>
              <a:t>食味低下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原因</a:t>
            </a:r>
            <a:r>
              <a:rPr dirty="0" sz="1200" spc="-125">
                <a:latin typeface="PMingLiU"/>
                <a:cs typeface="PMingLiU"/>
              </a:rPr>
              <a:t>になるため</a:t>
            </a:r>
            <a:r>
              <a:rPr dirty="0" sz="1200" spc="-125">
                <a:latin typeface="SimSun"/>
                <a:cs typeface="SimSun"/>
              </a:rPr>
              <a:t>控</a:t>
            </a:r>
            <a:r>
              <a:rPr dirty="0" sz="1200" spc="-110">
                <a:latin typeface="PMingLiU"/>
                <a:cs typeface="PMingLiU"/>
              </a:rPr>
              <a:t>える</a:t>
            </a:r>
            <a:r>
              <a:rPr dirty="0" sz="1200" spc="-125">
                <a:latin typeface="SimSun"/>
                <a:cs typeface="SimSun"/>
              </a:rPr>
              <a:t>腋芽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年内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8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芽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整理（小果防止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107314" marR="193040">
              <a:lnSpc>
                <a:spcPct val="119800"/>
              </a:lnSpc>
            </a:pPr>
            <a:r>
              <a:rPr dirty="0" sz="1200" spc="-125">
                <a:latin typeface="SimSun"/>
                <a:cs typeface="SimSun"/>
              </a:rPr>
              <a:t>厳寒期：昼温</a:t>
            </a:r>
            <a:r>
              <a:rPr dirty="0" sz="1200" spc="-85">
                <a:latin typeface="Microsoft Sans Serif"/>
                <a:cs typeface="Microsoft Sans Serif"/>
              </a:rPr>
              <a:t>20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100">
                <a:latin typeface="Microsoft Sans Serif"/>
                <a:cs typeface="Microsoft Sans Serif"/>
              </a:rPr>
              <a:t>25</a:t>
            </a:r>
            <a:r>
              <a:rPr dirty="0" sz="1200" spc="-10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、夜</a:t>
            </a:r>
            <a:r>
              <a:rPr dirty="0" sz="1200" spc="-125">
                <a:latin typeface="SimSun"/>
                <a:cs typeface="SimSun"/>
              </a:rPr>
              <a:t>温</a:t>
            </a:r>
            <a:r>
              <a:rPr dirty="0" sz="1200" spc="-110">
                <a:latin typeface="Microsoft Sans Serif"/>
                <a:cs typeface="Microsoft Sans Serif"/>
              </a:rPr>
              <a:t>6</a:t>
            </a:r>
            <a:r>
              <a:rPr dirty="0" sz="1200" spc="-125">
                <a:latin typeface="SimSun"/>
                <a:cs typeface="SimSun"/>
              </a:rPr>
              <a:t>℃以上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目安</a:t>
            </a:r>
            <a:r>
              <a:rPr dirty="0" sz="1200" spc="-125">
                <a:latin typeface="SimSun"/>
                <a:cs typeface="SimSun"/>
              </a:rPr>
              <a:t>暖候期：遮光率</a:t>
            </a:r>
            <a:r>
              <a:rPr dirty="0" sz="1200" spc="-70">
                <a:latin typeface="Microsoft Sans Serif"/>
                <a:cs typeface="Microsoft Sans Serif"/>
              </a:rPr>
              <a:t>60-</a:t>
            </a:r>
            <a:r>
              <a:rPr dirty="0" sz="1200" spc="-90">
                <a:latin typeface="Microsoft Sans Serif"/>
                <a:cs typeface="Microsoft Sans Serif"/>
              </a:rPr>
              <a:t>70%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昼温</a:t>
            </a:r>
            <a:r>
              <a:rPr dirty="0" sz="1200" spc="-100">
                <a:latin typeface="Microsoft Sans Serif"/>
                <a:cs typeface="Microsoft Sans Serif"/>
              </a:rPr>
              <a:t>28</a:t>
            </a:r>
            <a:r>
              <a:rPr dirty="0" sz="1200" spc="-120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保</a:t>
            </a:r>
            <a:r>
              <a:rPr dirty="0" sz="1200" spc="-50">
                <a:latin typeface="PMingLiU"/>
                <a:cs typeface="PMingLiU"/>
              </a:rPr>
              <a:t>つ</a:t>
            </a:r>
            <a:r>
              <a:rPr dirty="0" sz="1200" spc="-125">
                <a:latin typeface="SimSun"/>
                <a:cs typeface="SimSun"/>
              </a:rPr>
              <a:t>果実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成熟日数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十分確保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10">
                <a:latin typeface="SimSun"/>
                <a:cs typeface="SimSun"/>
              </a:rPr>
              <a:t>糖度向上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715249" y="2857499"/>
            <a:ext cx="4248150" cy="2047875"/>
            <a:chOff x="7715249" y="2857499"/>
            <a:chExt cx="4248150" cy="2047875"/>
          </a:xfrm>
        </p:grpSpPr>
        <p:sp>
          <p:nvSpPr>
            <p:cNvPr id="37" name="object 37" descr=""/>
            <p:cNvSpPr/>
            <p:nvPr/>
          </p:nvSpPr>
          <p:spPr>
            <a:xfrm>
              <a:off x="7739061" y="285749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2" y="2047874"/>
                  </a:moveTo>
                  <a:lnTo>
                    <a:pt x="66747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3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2" y="47531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7" y="2000342"/>
                  </a:lnTo>
                  <a:lnTo>
                    <a:pt x="4176803" y="2035296"/>
                  </a:lnTo>
                  <a:lnTo>
                    <a:pt x="4141534" y="2047264"/>
                  </a:lnTo>
                  <a:lnTo>
                    <a:pt x="4135342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15249" y="285784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5" h="2047239">
                  <a:moveTo>
                    <a:pt x="88062" y="2047180"/>
                  </a:moveTo>
                  <a:lnTo>
                    <a:pt x="50304" y="2036267"/>
                  </a:lnTo>
                  <a:lnTo>
                    <a:pt x="16036" y="2005205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3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6907" y="3009632"/>
              <a:ext cx="152935" cy="152935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896212" y="3343274"/>
              <a:ext cx="57150" cy="1362075"/>
            </a:xfrm>
            <a:custGeom>
              <a:avLst/>
              <a:gdLst/>
              <a:ahLst/>
              <a:cxnLst/>
              <a:rect l="l" t="t" r="r" b="b"/>
              <a:pathLst>
                <a:path w="57150" h="1362075">
                  <a:moveTo>
                    <a:pt x="57150" y="1329715"/>
                  </a:moveTo>
                  <a:lnTo>
                    <a:pt x="32372" y="1304925"/>
                  </a:lnTo>
                  <a:lnTo>
                    <a:pt x="24790" y="1304925"/>
                  </a:lnTo>
                  <a:lnTo>
                    <a:pt x="0" y="1329715"/>
                  </a:lnTo>
                  <a:lnTo>
                    <a:pt x="0" y="1337297"/>
                  </a:lnTo>
                  <a:lnTo>
                    <a:pt x="24790" y="1362075"/>
                  </a:lnTo>
                  <a:lnTo>
                    <a:pt x="32372" y="1362075"/>
                  </a:lnTo>
                  <a:lnTo>
                    <a:pt x="57150" y="1337297"/>
                  </a:lnTo>
                  <a:lnTo>
                    <a:pt x="57150" y="1333500"/>
                  </a:lnTo>
                  <a:lnTo>
                    <a:pt x="57150" y="1329715"/>
                  </a:lnTo>
                  <a:close/>
                </a:path>
                <a:path w="57150" h="1362075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36207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620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62075">
                  <a:moveTo>
                    <a:pt x="57150" y="462940"/>
                  </a:moveTo>
                  <a:lnTo>
                    <a:pt x="32372" y="438150"/>
                  </a:lnTo>
                  <a:lnTo>
                    <a:pt x="24790" y="438150"/>
                  </a:lnTo>
                  <a:lnTo>
                    <a:pt x="0" y="462940"/>
                  </a:lnTo>
                  <a:lnTo>
                    <a:pt x="0" y="470522"/>
                  </a:lnTo>
                  <a:lnTo>
                    <a:pt x="24790" y="495300"/>
                  </a:lnTo>
                  <a:lnTo>
                    <a:pt x="32372" y="495300"/>
                  </a:lnTo>
                  <a:lnTo>
                    <a:pt x="57150" y="470522"/>
                  </a:lnTo>
                  <a:lnTo>
                    <a:pt x="57150" y="466725"/>
                  </a:lnTo>
                  <a:lnTo>
                    <a:pt x="57150" y="462940"/>
                  </a:lnTo>
                  <a:close/>
                </a:path>
                <a:path w="57150" h="136207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3620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016875" y="2882010"/>
            <a:ext cx="3715385" cy="18865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50" b="1">
                <a:solidFill>
                  <a:srgbClr val="8059D5"/>
                </a:solidFill>
                <a:latin typeface="BIZ UDPGothic"/>
                <a:cs typeface="BIZ UDPGothic"/>
              </a:rPr>
              <a:t>収穫期の管理</a:t>
            </a:r>
            <a:endParaRPr sz="1350">
              <a:latin typeface="BIZ UDPGothic"/>
              <a:cs typeface="BIZ UDPGothic"/>
            </a:endParaRPr>
          </a:p>
          <a:p>
            <a:pPr marL="50165" marR="503555">
              <a:lnSpc>
                <a:spcPct val="119800"/>
              </a:lnSpc>
              <a:spcBef>
                <a:spcPts val="345"/>
              </a:spcBef>
            </a:pPr>
            <a:r>
              <a:rPr dirty="0" sz="1200" spc="-135">
                <a:latin typeface="PMingLiU"/>
                <a:cs typeface="PMingLiU"/>
              </a:rPr>
              <a:t>ヘタ</a:t>
            </a:r>
            <a:r>
              <a:rPr dirty="0" sz="1200" spc="-125">
                <a:latin typeface="SimSun"/>
                <a:cs typeface="SimSun"/>
              </a:rPr>
              <a:t>下</a:t>
            </a:r>
            <a:r>
              <a:rPr dirty="0" sz="1200" spc="-125">
                <a:latin typeface="PMingLiU"/>
                <a:cs typeface="PMingLiU"/>
              </a:rPr>
              <a:t>までしっかり</a:t>
            </a:r>
            <a:r>
              <a:rPr dirty="0" sz="1200" spc="-125">
                <a:latin typeface="SimSun"/>
                <a:cs typeface="SimSun"/>
              </a:rPr>
              <a:t>着色</a:t>
            </a:r>
            <a:r>
              <a:rPr dirty="0" sz="1200" spc="-125">
                <a:latin typeface="PMingLiU"/>
                <a:cs typeface="PMingLiU"/>
              </a:rPr>
              <a:t>しツヤが</a:t>
            </a:r>
            <a:r>
              <a:rPr dirty="0" sz="1200" spc="-125">
                <a:latin typeface="SimSun"/>
                <a:cs typeface="SimSun"/>
              </a:rPr>
              <a:t>良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125">
                <a:latin typeface="SimSun"/>
                <a:cs typeface="SimSun"/>
              </a:rPr>
              <a:t>状態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00">
                <a:latin typeface="SimSun"/>
                <a:cs typeface="SimSun"/>
              </a:rPr>
              <a:t>最適熟</a:t>
            </a:r>
            <a:r>
              <a:rPr dirty="0" sz="1200" spc="-125">
                <a:latin typeface="SimSun"/>
                <a:cs typeface="SimSun"/>
              </a:rPr>
              <a:t>若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125">
                <a:latin typeface="SimSun"/>
                <a:cs typeface="SimSun"/>
              </a:rPr>
              <a:t>果実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酸味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強</a:t>
            </a:r>
            <a:r>
              <a:rPr dirty="0" sz="1200" spc="-125">
                <a:latin typeface="PMingLiU"/>
                <a:cs typeface="PMingLiU"/>
              </a:rPr>
              <a:t>いので</a:t>
            </a:r>
            <a:r>
              <a:rPr dirty="0" sz="1200" spc="-125">
                <a:latin typeface="SimSun"/>
                <a:cs typeface="SimSun"/>
              </a:rPr>
              <a:t>完熟果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90">
                <a:latin typeface="SimSun"/>
                <a:cs typeface="SimSun"/>
              </a:rPr>
              <a:t>収穫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暖候期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成熟日数短縮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軟果化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注意</a:t>
            </a:r>
            <a:endParaRPr sz="1200">
              <a:latin typeface="SimSun"/>
              <a:cs typeface="SimSun"/>
            </a:endParaRPr>
          </a:p>
          <a:p>
            <a:pPr marL="50165" marR="5080">
              <a:lnSpc>
                <a:spcPts val="1730"/>
              </a:lnSpc>
              <a:spcBef>
                <a:spcPts val="25"/>
              </a:spcBef>
            </a:pPr>
            <a:r>
              <a:rPr dirty="0" sz="1200" spc="-125">
                <a:latin typeface="SimSun"/>
                <a:cs typeface="SimSun"/>
              </a:rPr>
              <a:t>炭酸</a:t>
            </a:r>
            <a:r>
              <a:rPr dirty="0" sz="1200" spc="-125">
                <a:latin typeface="PMingLiU"/>
                <a:cs typeface="PMingLiU"/>
              </a:rPr>
              <a:t>ガス施</a:t>
            </a:r>
            <a:r>
              <a:rPr dirty="0" sz="1200" spc="-125">
                <a:latin typeface="SimSun"/>
                <a:cs typeface="SimSun"/>
              </a:rPr>
              <a:t>用</a:t>
            </a:r>
            <a:r>
              <a:rPr dirty="0" sz="1200" spc="-95">
                <a:latin typeface="SimSun"/>
                <a:cs typeface="SimSun"/>
              </a:rPr>
              <a:t>（</a:t>
            </a:r>
            <a:r>
              <a:rPr dirty="0" sz="1200" spc="-95">
                <a:latin typeface="Microsoft Sans Serif"/>
                <a:cs typeface="Microsoft Sans Serif"/>
              </a:rPr>
              <a:t>600</a:t>
            </a:r>
            <a:r>
              <a:rPr dirty="0" sz="1200" spc="-125">
                <a:latin typeface="PMingLiU"/>
                <a:cs typeface="PMingLiU"/>
              </a:rPr>
              <a:t>〜</a:t>
            </a:r>
            <a:r>
              <a:rPr dirty="0" sz="1200" spc="-50">
                <a:latin typeface="Microsoft Sans Serif"/>
                <a:cs typeface="Microsoft Sans Serif"/>
              </a:rPr>
              <a:t>800ppm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00">
                <a:latin typeface="Microsoft Sans Serif"/>
                <a:cs typeface="Microsoft Sans Serif"/>
              </a:rPr>
              <a:t>15</a:t>
            </a:r>
            <a:r>
              <a:rPr dirty="0" sz="1200" spc="-120">
                <a:latin typeface="SimSun"/>
                <a:cs typeface="SimSun"/>
              </a:rPr>
              <a:t>℃以上</a:t>
            </a:r>
            <a:r>
              <a:rPr dirty="0" sz="1200" spc="-125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収量</a:t>
            </a:r>
            <a:r>
              <a:rPr dirty="0" sz="1200" spc="-90">
                <a:latin typeface="Microsoft Sans Serif"/>
                <a:cs typeface="Microsoft Sans Serif"/>
              </a:rPr>
              <a:t>45%</a:t>
            </a:r>
            <a:r>
              <a:rPr dirty="0" sz="1200" spc="-90">
                <a:latin typeface="SimSun"/>
                <a:cs typeface="SimSun"/>
              </a:rPr>
              <a:t>向上</a:t>
            </a:r>
            <a:r>
              <a:rPr dirty="0" sz="1200" spc="-125">
                <a:latin typeface="SimSun"/>
                <a:cs typeface="SimSun"/>
              </a:rPr>
              <a:t>糖度低下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軽減</a:t>
            </a:r>
            <a:r>
              <a:rPr dirty="0" sz="1200" spc="-125">
                <a:latin typeface="PMingLiU"/>
                <a:cs typeface="PMingLiU"/>
              </a:rPr>
              <a:t>するため</a:t>
            </a:r>
            <a:r>
              <a:rPr dirty="0" sz="1200" spc="-125">
                <a:latin typeface="SimSun"/>
                <a:cs typeface="SimSun"/>
              </a:rPr>
              <a:t>適切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10">
                <a:latin typeface="SimSun"/>
                <a:cs typeface="SimSun"/>
              </a:rPr>
              <a:t>温度管理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75"/>
              </a:spcBef>
            </a:pPr>
            <a:r>
              <a:rPr dirty="0" sz="1200" spc="-125">
                <a:latin typeface="SimSun"/>
                <a:cs typeface="SimSun"/>
              </a:rPr>
              <a:t>葉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下垂</a:t>
            </a:r>
            <a:r>
              <a:rPr dirty="0" sz="1200" spc="-170">
                <a:latin typeface="PMingLiU"/>
                <a:cs typeface="PMingLiU"/>
              </a:rPr>
              <a:t>しやすく </a:t>
            </a:r>
            <a:r>
              <a:rPr dirty="0" sz="1200" spc="-125">
                <a:latin typeface="SimSun"/>
                <a:cs typeface="SimSun"/>
              </a:rPr>
              <a:t>薬剤散布時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葉裏</a:t>
            </a:r>
            <a:r>
              <a:rPr dirty="0" sz="1200" spc="-125">
                <a:latin typeface="PMingLiU"/>
                <a:cs typeface="PMingLiU"/>
              </a:rPr>
              <a:t>まで</a:t>
            </a:r>
            <a:r>
              <a:rPr dirty="0" sz="1200" spc="-125">
                <a:latin typeface="SimSun"/>
                <a:cs typeface="SimSun"/>
              </a:rPr>
              <a:t>丁寧</a:t>
            </a:r>
            <a:r>
              <a:rPr dirty="0" sz="1200" spc="-50">
                <a:latin typeface="PMingLiU"/>
                <a:cs typeface="PMingLiU"/>
              </a:rPr>
              <a:t>に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散布後</a:t>
            </a:r>
            <a:r>
              <a:rPr dirty="0" sz="1200" spc="-125">
                <a:latin typeface="PMingLiU"/>
                <a:cs typeface="PMingLiU"/>
              </a:rPr>
              <a:t>は速やかに換</a:t>
            </a:r>
            <a:r>
              <a:rPr dirty="0" sz="1200" spc="-125">
                <a:latin typeface="SimSun"/>
                <a:cs typeface="SimSun"/>
              </a:rPr>
              <a:t>気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乾燥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促進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314699" y="5133974"/>
            <a:ext cx="8648700" cy="1581150"/>
            <a:chOff x="3314699" y="5133974"/>
            <a:chExt cx="8648700" cy="1581150"/>
          </a:xfrm>
        </p:grpSpPr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4224" y="5143499"/>
              <a:ext cx="8629649" cy="156209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319462" y="5138737"/>
              <a:ext cx="8639175" cy="1571625"/>
            </a:xfrm>
            <a:custGeom>
              <a:avLst/>
              <a:gdLst/>
              <a:ahLst/>
              <a:cxnLst/>
              <a:rect l="l" t="t" r="r" b="b"/>
              <a:pathLst>
                <a:path w="8639175" h="1571625">
                  <a:moveTo>
                    <a:pt x="0" y="1481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8548687" y="0"/>
                  </a:lnTo>
                  <a:lnTo>
                    <a:pt x="8554627" y="0"/>
                  </a:lnTo>
                  <a:lnTo>
                    <a:pt x="8560512" y="579"/>
                  </a:lnTo>
                  <a:lnTo>
                    <a:pt x="8566339" y="1738"/>
                  </a:lnTo>
                  <a:lnTo>
                    <a:pt x="8572165" y="2897"/>
                  </a:lnTo>
                  <a:lnTo>
                    <a:pt x="8577823" y="4613"/>
                  </a:lnTo>
                  <a:lnTo>
                    <a:pt x="8583312" y="6887"/>
                  </a:lnTo>
                  <a:lnTo>
                    <a:pt x="8588803" y="9161"/>
                  </a:lnTo>
                  <a:lnTo>
                    <a:pt x="8594018" y="11948"/>
                  </a:lnTo>
                  <a:lnTo>
                    <a:pt x="8598958" y="15249"/>
                  </a:lnTo>
                  <a:lnTo>
                    <a:pt x="8603898" y="18550"/>
                  </a:lnTo>
                  <a:lnTo>
                    <a:pt x="8608469" y="22301"/>
                  </a:lnTo>
                  <a:lnTo>
                    <a:pt x="8612670" y="26503"/>
                  </a:lnTo>
                  <a:lnTo>
                    <a:pt x="8616871" y="30703"/>
                  </a:lnTo>
                  <a:lnTo>
                    <a:pt x="8620622" y="35274"/>
                  </a:lnTo>
                  <a:lnTo>
                    <a:pt x="8623922" y="40214"/>
                  </a:lnTo>
                  <a:lnTo>
                    <a:pt x="8627223" y="45154"/>
                  </a:lnTo>
                  <a:lnTo>
                    <a:pt x="8630011" y="50369"/>
                  </a:lnTo>
                  <a:lnTo>
                    <a:pt x="8632284" y="55858"/>
                  </a:lnTo>
                  <a:lnTo>
                    <a:pt x="8634557" y="61347"/>
                  </a:lnTo>
                  <a:lnTo>
                    <a:pt x="8636274" y="67006"/>
                  </a:lnTo>
                  <a:lnTo>
                    <a:pt x="8637435" y="72833"/>
                  </a:lnTo>
                  <a:lnTo>
                    <a:pt x="8638594" y="78660"/>
                  </a:lnTo>
                  <a:lnTo>
                    <a:pt x="8639174" y="84545"/>
                  </a:lnTo>
                  <a:lnTo>
                    <a:pt x="8639174" y="90487"/>
                  </a:lnTo>
                  <a:lnTo>
                    <a:pt x="8639174" y="1481137"/>
                  </a:lnTo>
                  <a:lnTo>
                    <a:pt x="8639174" y="1487078"/>
                  </a:lnTo>
                  <a:lnTo>
                    <a:pt x="8638594" y="1492962"/>
                  </a:lnTo>
                  <a:lnTo>
                    <a:pt x="8637435" y="1498789"/>
                  </a:lnTo>
                  <a:lnTo>
                    <a:pt x="8636274" y="1504617"/>
                  </a:lnTo>
                  <a:lnTo>
                    <a:pt x="8634557" y="1510275"/>
                  </a:lnTo>
                  <a:lnTo>
                    <a:pt x="8632284" y="1515764"/>
                  </a:lnTo>
                  <a:lnTo>
                    <a:pt x="8630011" y="1521254"/>
                  </a:lnTo>
                  <a:lnTo>
                    <a:pt x="8627224" y="1526468"/>
                  </a:lnTo>
                  <a:lnTo>
                    <a:pt x="8623923" y="1531408"/>
                  </a:lnTo>
                  <a:lnTo>
                    <a:pt x="8620622" y="1536349"/>
                  </a:lnTo>
                  <a:lnTo>
                    <a:pt x="8588803" y="1562462"/>
                  </a:lnTo>
                  <a:lnTo>
                    <a:pt x="8583312" y="1564735"/>
                  </a:lnTo>
                  <a:lnTo>
                    <a:pt x="8577823" y="1567009"/>
                  </a:lnTo>
                  <a:lnTo>
                    <a:pt x="8548687" y="1571624"/>
                  </a:lnTo>
                  <a:lnTo>
                    <a:pt x="90487" y="1571624"/>
                  </a:lnTo>
                  <a:lnTo>
                    <a:pt x="84546" y="1571624"/>
                  </a:lnTo>
                  <a:lnTo>
                    <a:pt x="78661" y="1571044"/>
                  </a:lnTo>
                  <a:lnTo>
                    <a:pt x="72834" y="1569885"/>
                  </a:lnTo>
                  <a:lnTo>
                    <a:pt x="67006" y="1568726"/>
                  </a:lnTo>
                  <a:lnTo>
                    <a:pt x="30704" y="1549322"/>
                  </a:lnTo>
                  <a:lnTo>
                    <a:pt x="15249" y="1531408"/>
                  </a:lnTo>
                  <a:lnTo>
                    <a:pt x="11948" y="1526468"/>
                  </a:lnTo>
                  <a:lnTo>
                    <a:pt x="9161" y="1521254"/>
                  </a:lnTo>
                  <a:lnTo>
                    <a:pt x="6887" y="1515764"/>
                  </a:lnTo>
                  <a:lnTo>
                    <a:pt x="4614" y="1510275"/>
                  </a:lnTo>
                  <a:lnTo>
                    <a:pt x="2897" y="1504617"/>
                  </a:lnTo>
                  <a:lnTo>
                    <a:pt x="1738" y="1498789"/>
                  </a:lnTo>
                  <a:lnTo>
                    <a:pt x="579" y="1492962"/>
                  </a:lnTo>
                  <a:lnTo>
                    <a:pt x="0" y="148707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D5BC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559401" y="5291962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6A45C1"/>
                </a:solidFill>
                <a:latin typeface="BIZ UDPGothic"/>
                <a:cs typeface="BIZ UDPGothic"/>
              </a:rPr>
              <a:t>品質</a:t>
            </a:r>
            <a:r>
              <a:rPr dirty="0" sz="1350" spc="730" b="1">
                <a:solidFill>
                  <a:srgbClr val="6A45C1"/>
                </a:solidFill>
                <a:latin typeface="Meiryo"/>
                <a:cs typeface="Meiryo"/>
              </a:rPr>
              <a:t>‧</a:t>
            </a:r>
            <a:r>
              <a:rPr dirty="0" sz="1350" spc="-170" b="1">
                <a:solidFill>
                  <a:srgbClr val="6A45C1"/>
                </a:solidFill>
                <a:latin typeface="BIZ UDPGothic"/>
                <a:cs typeface="BIZ UDPGothic"/>
              </a:rPr>
              <a:t>収量向上</a:t>
            </a:r>
            <a:r>
              <a:rPr dirty="0" sz="1350" spc="-170" b="1">
                <a:solidFill>
                  <a:srgbClr val="6A45C1"/>
                </a:solidFill>
                <a:latin typeface="Meiryo"/>
                <a:cs typeface="Meiryo"/>
              </a:rPr>
              <a:t>の</a:t>
            </a:r>
            <a:r>
              <a:rPr dirty="0" sz="1350" spc="-170" b="1">
                <a:solidFill>
                  <a:srgbClr val="6A45C1"/>
                </a:solidFill>
                <a:latin typeface="BIZ UDPGothic"/>
                <a:cs typeface="BIZ UDPGothic"/>
              </a:rPr>
              <a:t>重要</a:t>
            </a:r>
            <a:r>
              <a:rPr dirty="0" sz="1350" spc="-140" b="1">
                <a:solidFill>
                  <a:srgbClr val="6A45C1"/>
                </a:solidFill>
                <a:latin typeface="Meiryo"/>
                <a:cs typeface="Meiryo"/>
              </a:rPr>
              <a:t>ポイント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429125" y="5743173"/>
            <a:ext cx="6477000" cy="230504"/>
            <a:chOff x="4429125" y="5743173"/>
            <a:chExt cx="6477000" cy="230504"/>
          </a:xfrm>
        </p:grpSpPr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9125" y="5743574"/>
              <a:ext cx="171450" cy="2286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86525" y="5757014"/>
              <a:ext cx="228600" cy="200873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2975" y="5743574"/>
              <a:ext cx="228599" cy="22860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0619973" y="5743173"/>
              <a:ext cx="286385" cy="230504"/>
            </a:xfrm>
            <a:custGeom>
              <a:avLst/>
              <a:gdLst/>
              <a:ahLst/>
              <a:cxnLst/>
              <a:rect l="l" t="t" r="r" b="b"/>
              <a:pathLst>
                <a:path w="286384" h="230504">
                  <a:moveTo>
                    <a:pt x="57016" y="186496"/>
                  </a:moveTo>
                  <a:lnTo>
                    <a:pt x="52461" y="184532"/>
                  </a:lnTo>
                  <a:lnTo>
                    <a:pt x="50854" y="182522"/>
                  </a:lnTo>
                  <a:lnTo>
                    <a:pt x="44201" y="142339"/>
                  </a:lnTo>
                  <a:lnTo>
                    <a:pt x="3973" y="135641"/>
                  </a:lnTo>
                  <a:lnTo>
                    <a:pt x="1919" y="134034"/>
                  </a:lnTo>
                  <a:lnTo>
                    <a:pt x="44" y="129480"/>
                  </a:lnTo>
                  <a:lnTo>
                    <a:pt x="312" y="126890"/>
                  </a:lnTo>
                  <a:lnTo>
                    <a:pt x="1696" y="124881"/>
                  </a:lnTo>
                  <a:lnTo>
                    <a:pt x="21996" y="95904"/>
                  </a:lnTo>
                  <a:lnTo>
                    <a:pt x="23810" y="93225"/>
                  </a:lnTo>
                  <a:lnTo>
                    <a:pt x="1696" y="61659"/>
                  </a:lnTo>
                  <a:lnTo>
                    <a:pt x="267" y="59650"/>
                  </a:lnTo>
                  <a:lnTo>
                    <a:pt x="50" y="57551"/>
                  </a:lnTo>
                  <a:lnTo>
                    <a:pt x="44201" y="44201"/>
                  </a:lnTo>
                  <a:lnTo>
                    <a:pt x="47591" y="23842"/>
                  </a:lnTo>
                  <a:lnTo>
                    <a:pt x="50934" y="3929"/>
                  </a:lnTo>
                  <a:lnTo>
                    <a:pt x="52614" y="1875"/>
                  </a:lnTo>
                  <a:lnTo>
                    <a:pt x="57169" y="0"/>
                  </a:lnTo>
                  <a:lnTo>
                    <a:pt x="56629" y="0"/>
                  </a:lnTo>
                  <a:lnTo>
                    <a:pt x="59218" y="267"/>
                  </a:lnTo>
                  <a:lnTo>
                    <a:pt x="59585" y="267"/>
                  </a:lnTo>
                  <a:lnTo>
                    <a:pt x="61659" y="1696"/>
                  </a:lnTo>
                  <a:lnTo>
                    <a:pt x="93270" y="23842"/>
                  </a:lnTo>
                  <a:lnTo>
                    <a:pt x="138960" y="23842"/>
                  </a:lnTo>
                  <a:lnTo>
                    <a:pt x="140687" y="34200"/>
                  </a:lnTo>
                  <a:lnTo>
                    <a:pt x="133214" y="38369"/>
                  </a:lnTo>
                  <a:lnTo>
                    <a:pt x="126477" y="43571"/>
                  </a:lnTo>
                  <a:lnTo>
                    <a:pt x="120595" y="49702"/>
                  </a:lnTo>
                  <a:lnTo>
                    <a:pt x="120128" y="50363"/>
                  </a:lnTo>
                  <a:lnTo>
                    <a:pt x="93270" y="50363"/>
                  </a:lnTo>
                  <a:lnTo>
                    <a:pt x="76590" y="53732"/>
                  </a:lnTo>
                  <a:lnTo>
                    <a:pt x="62965" y="62920"/>
                  </a:lnTo>
                  <a:lnTo>
                    <a:pt x="53777" y="76545"/>
                  </a:lnTo>
                  <a:lnTo>
                    <a:pt x="50408" y="93225"/>
                  </a:lnTo>
                  <a:lnTo>
                    <a:pt x="51954" y="104674"/>
                  </a:lnTo>
                  <a:lnTo>
                    <a:pt x="56318" y="114964"/>
                  </a:lnTo>
                  <a:lnTo>
                    <a:pt x="63041" y="123616"/>
                  </a:lnTo>
                  <a:lnTo>
                    <a:pt x="64665" y="124881"/>
                  </a:lnTo>
                  <a:lnTo>
                    <a:pt x="71839" y="130373"/>
                  </a:lnTo>
                  <a:lnTo>
                    <a:pt x="73049" y="140751"/>
                  </a:lnTo>
                  <a:lnTo>
                    <a:pt x="76030" y="150476"/>
                  </a:lnTo>
                  <a:lnTo>
                    <a:pt x="80543" y="159249"/>
                  </a:lnTo>
                  <a:lnTo>
                    <a:pt x="80610" y="159380"/>
                  </a:lnTo>
                  <a:lnTo>
                    <a:pt x="86617" y="167297"/>
                  </a:lnTo>
                  <a:lnTo>
                    <a:pt x="61614" y="184799"/>
                  </a:lnTo>
                  <a:lnTo>
                    <a:pt x="59605" y="186228"/>
                  </a:lnTo>
                  <a:lnTo>
                    <a:pt x="57016" y="186496"/>
                  </a:lnTo>
                  <a:close/>
                </a:path>
                <a:path w="286384" h="230504">
                  <a:moveTo>
                    <a:pt x="138960" y="23842"/>
                  </a:moveTo>
                  <a:lnTo>
                    <a:pt x="93270" y="23842"/>
                  </a:lnTo>
                  <a:lnTo>
                    <a:pt x="124881" y="1696"/>
                  </a:lnTo>
                  <a:lnTo>
                    <a:pt x="126890" y="267"/>
                  </a:lnTo>
                  <a:lnTo>
                    <a:pt x="129480" y="0"/>
                  </a:lnTo>
                  <a:lnTo>
                    <a:pt x="131654" y="937"/>
                  </a:lnTo>
                  <a:lnTo>
                    <a:pt x="134034" y="1875"/>
                  </a:lnTo>
                  <a:lnTo>
                    <a:pt x="135641" y="3929"/>
                  </a:lnTo>
                  <a:lnTo>
                    <a:pt x="138960" y="23842"/>
                  </a:lnTo>
                  <a:close/>
                </a:path>
                <a:path w="286384" h="230504">
                  <a:moveTo>
                    <a:pt x="250388" y="171807"/>
                  </a:moveTo>
                  <a:lnTo>
                    <a:pt x="128989" y="171807"/>
                  </a:lnTo>
                  <a:lnTo>
                    <a:pt x="112308" y="168437"/>
                  </a:lnTo>
                  <a:lnTo>
                    <a:pt x="98684" y="159249"/>
                  </a:lnTo>
                  <a:lnTo>
                    <a:pt x="89496" y="145625"/>
                  </a:lnTo>
                  <a:lnTo>
                    <a:pt x="86235" y="129480"/>
                  </a:lnTo>
                  <a:lnTo>
                    <a:pt x="86126" y="128944"/>
                  </a:lnTo>
                  <a:lnTo>
                    <a:pt x="88793" y="114210"/>
                  </a:lnTo>
                  <a:lnTo>
                    <a:pt x="88857" y="113856"/>
                  </a:lnTo>
                  <a:lnTo>
                    <a:pt x="96384" y="101128"/>
                  </a:lnTo>
                  <a:lnTo>
                    <a:pt x="107712" y="91749"/>
                  </a:lnTo>
                  <a:lnTo>
                    <a:pt x="121845" y="86707"/>
                  </a:lnTo>
                  <a:lnTo>
                    <a:pt x="121845" y="86126"/>
                  </a:lnTo>
                  <a:lnTo>
                    <a:pt x="148027" y="46633"/>
                  </a:lnTo>
                  <a:lnTo>
                    <a:pt x="164708" y="43264"/>
                  </a:lnTo>
                  <a:lnTo>
                    <a:pt x="175961" y="44755"/>
                  </a:lnTo>
                  <a:lnTo>
                    <a:pt x="186089" y="48968"/>
                  </a:lnTo>
                  <a:lnTo>
                    <a:pt x="194701" y="55507"/>
                  </a:lnTo>
                  <a:lnTo>
                    <a:pt x="201409" y="63981"/>
                  </a:lnTo>
                  <a:lnTo>
                    <a:pt x="241140" y="63981"/>
                  </a:lnTo>
                  <a:lnTo>
                    <a:pt x="247117" y="68010"/>
                  </a:lnTo>
                  <a:lnTo>
                    <a:pt x="254770" y="79363"/>
                  </a:lnTo>
                  <a:lnTo>
                    <a:pt x="257567" y="93225"/>
                  </a:lnTo>
                  <a:lnTo>
                    <a:pt x="257576" y="95904"/>
                  </a:lnTo>
                  <a:lnTo>
                    <a:pt x="257308" y="98494"/>
                  </a:lnTo>
                  <a:lnTo>
                    <a:pt x="256728" y="100950"/>
                  </a:lnTo>
                  <a:lnTo>
                    <a:pt x="268363" y="105234"/>
                  </a:lnTo>
                  <a:lnTo>
                    <a:pt x="277679" y="113061"/>
                  </a:lnTo>
                  <a:lnTo>
                    <a:pt x="283864" y="123616"/>
                  </a:lnTo>
                  <a:lnTo>
                    <a:pt x="286026" y="135641"/>
                  </a:lnTo>
                  <a:lnTo>
                    <a:pt x="286107" y="136088"/>
                  </a:lnTo>
                  <a:lnTo>
                    <a:pt x="283301" y="149995"/>
                  </a:lnTo>
                  <a:lnTo>
                    <a:pt x="275648" y="161348"/>
                  </a:lnTo>
                  <a:lnTo>
                    <a:pt x="264295" y="169001"/>
                  </a:lnTo>
                  <a:lnTo>
                    <a:pt x="250388" y="171807"/>
                  </a:lnTo>
                  <a:close/>
                </a:path>
                <a:path w="286384" h="230504">
                  <a:moveTo>
                    <a:pt x="115684" y="56658"/>
                  </a:moveTo>
                  <a:lnTo>
                    <a:pt x="109165" y="52640"/>
                  </a:lnTo>
                  <a:lnTo>
                    <a:pt x="101485" y="50363"/>
                  </a:lnTo>
                  <a:lnTo>
                    <a:pt x="120128" y="50363"/>
                  </a:lnTo>
                  <a:lnTo>
                    <a:pt x="115684" y="56658"/>
                  </a:lnTo>
                  <a:close/>
                </a:path>
                <a:path w="286384" h="230504">
                  <a:moveTo>
                    <a:pt x="241140" y="63981"/>
                  </a:moveTo>
                  <a:lnTo>
                    <a:pt x="201409" y="63981"/>
                  </a:lnTo>
                  <a:lnTo>
                    <a:pt x="207213" y="59918"/>
                  </a:lnTo>
                  <a:lnTo>
                    <a:pt x="214267" y="57551"/>
                  </a:lnTo>
                  <a:lnTo>
                    <a:pt x="221858" y="57551"/>
                  </a:lnTo>
                  <a:lnTo>
                    <a:pt x="235764" y="60357"/>
                  </a:lnTo>
                  <a:lnTo>
                    <a:pt x="241140" y="63981"/>
                  </a:lnTo>
                  <a:close/>
                </a:path>
                <a:path w="286384" h="230504">
                  <a:moveTo>
                    <a:pt x="73759" y="114210"/>
                  </a:moveTo>
                  <a:lnTo>
                    <a:pt x="68178" y="108942"/>
                  </a:lnTo>
                  <a:lnTo>
                    <a:pt x="64695" y="101530"/>
                  </a:lnTo>
                  <a:lnTo>
                    <a:pt x="64704" y="93225"/>
                  </a:lnTo>
                  <a:lnTo>
                    <a:pt x="66944" y="82156"/>
                  </a:lnTo>
                  <a:lnTo>
                    <a:pt x="73072" y="73072"/>
                  </a:lnTo>
                  <a:lnTo>
                    <a:pt x="82156" y="66944"/>
                  </a:lnTo>
                  <a:lnTo>
                    <a:pt x="93270" y="64695"/>
                  </a:lnTo>
                  <a:lnTo>
                    <a:pt x="99432" y="64695"/>
                  </a:lnTo>
                  <a:lnTo>
                    <a:pt x="105191" y="66660"/>
                  </a:lnTo>
                  <a:lnTo>
                    <a:pt x="109835" y="70008"/>
                  </a:lnTo>
                  <a:lnTo>
                    <a:pt x="109299" y="71839"/>
                  </a:lnTo>
                  <a:lnTo>
                    <a:pt x="108852" y="73714"/>
                  </a:lnTo>
                  <a:lnTo>
                    <a:pt x="108495" y="75634"/>
                  </a:lnTo>
                  <a:lnTo>
                    <a:pt x="96594" y="81913"/>
                  </a:lnTo>
                  <a:lnTo>
                    <a:pt x="86556" y="90703"/>
                  </a:lnTo>
                  <a:lnTo>
                    <a:pt x="78855" y="101530"/>
                  </a:lnTo>
                  <a:lnTo>
                    <a:pt x="77574" y="104674"/>
                  </a:lnTo>
                  <a:lnTo>
                    <a:pt x="73759" y="114210"/>
                  </a:lnTo>
                  <a:close/>
                </a:path>
                <a:path w="286384" h="230504">
                  <a:moveTo>
                    <a:pt x="103003" y="230475"/>
                  </a:moveTo>
                  <a:lnTo>
                    <a:pt x="93181" y="223956"/>
                  </a:lnTo>
                  <a:lnTo>
                    <a:pt x="91841" y="217259"/>
                  </a:lnTo>
                  <a:lnTo>
                    <a:pt x="109388" y="190916"/>
                  </a:lnTo>
                  <a:lnTo>
                    <a:pt x="112692" y="186005"/>
                  </a:lnTo>
                  <a:lnTo>
                    <a:pt x="119345" y="184665"/>
                  </a:lnTo>
                  <a:lnTo>
                    <a:pt x="129167" y="191229"/>
                  </a:lnTo>
                  <a:lnTo>
                    <a:pt x="130507" y="197881"/>
                  </a:lnTo>
                  <a:lnTo>
                    <a:pt x="112960" y="224224"/>
                  </a:lnTo>
                  <a:lnTo>
                    <a:pt x="109656" y="229135"/>
                  </a:lnTo>
                  <a:lnTo>
                    <a:pt x="103003" y="230475"/>
                  </a:lnTo>
                  <a:close/>
                </a:path>
                <a:path w="286384" h="230504">
                  <a:moveTo>
                    <a:pt x="145866" y="230475"/>
                  </a:moveTo>
                  <a:lnTo>
                    <a:pt x="136043" y="223956"/>
                  </a:lnTo>
                  <a:lnTo>
                    <a:pt x="134704" y="217259"/>
                  </a:lnTo>
                  <a:lnTo>
                    <a:pt x="152251" y="190916"/>
                  </a:lnTo>
                  <a:lnTo>
                    <a:pt x="155555" y="186005"/>
                  </a:lnTo>
                  <a:lnTo>
                    <a:pt x="162207" y="184665"/>
                  </a:lnTo>
                  <a:lnTo>
                    <a:pt x="172030" y="191229"/>
                  </a:lnTo>
                  <a:lnTo>
                    <a:pt x="173369" y="197881"/>
                  </a:lnTo>
                  <a:lnTo>
                    <a:pt x="155823" y="224224"/>
                  </a:lnTo>
                  <a:lnTo>
                    <a:pt x="152519" y="229135"/>
                  </a:lnTo>
                  <a:lnTo>
                    <a:pt x="145866" y="230475"/>
                  </a:lnTo>
                  <a:close/>
                </a:path>
                <a:path w="286384" h="230504">
                  <a:moveTo>
                    <a:pt x="188728" y="230475"/>
                  </a:moveTo>
                  <a:lnTo>
                    <a:pt x="178906" y="223956"/>
                  </a:lnTo>
                  <a:lnTo>
                    <a:pt x="177566" y="217259"/>
                  </a:lnTo>
                  <a:lnTo>
                    <a:pt x="195113" y="190916"/>
                  </a:lnTo>
                  <a:lnTo>
                    <a:pt x="198417" y="186005"/>
                  </a:lnTo>
                  <a:lnTo>
                    <a:pt x="205070" y="184665"/>
                  </a:lnTo>
                  <a:lnTo>
                    <a:pt x="214892" y="191229"/>
                  </a:lnTo>
                  <a:lnTo>
                    <a:pt x="216232" y="197881"/>
                  </a:lnTo>
                  <a:lnTo>
                    <a:pt x="198685" y="224224"/>
                  </a:lnTo>
                  <a:lnTo>
                    <a:pt x="195381" y="229135"/>
                  </a:lnTo>
                  <a:lnTo>
                    <a:pt x="188728" y="230475"/>
                  </a:lnTo>
                  <a:close/>
                </a:path>
                <a:path w="286384" h="230504">
                  <a:moveTo>
                    <a:pt x="231591" y="230475"/>
                  </a:moveTo>
                  <a:lnTo>
                    <a:pt x="221768" y="223956"/>
                  </a:lnTo>
                  <a:lnTo>
                    <a:pt x="220429" y="217259"/>
                  </a:lnTo>
                  <a:lnTo>
                    <a:pt x="237976" y="190916"/>
                  </a:lnTo>
                  <a:lnTo>
                    <a:pt x="241280" y="186005"/>
                  </a:lnTo>
                  <a:lnTo>
                    <a:pt x="247932" y="184665"/>
                  </a:lnTo>
                  <a:lnTo>
                    <a:pt x="257755" y="191229"/>
                  </a:lnTo>
                  <a:lnTo>
                    <a:pt x="259094" y="197881"/>
                  </a:lnTo>
                  <a:lnTo>
                    <a:pt x="241548" y="224224"/>
                  </a:lnTo>
                  <a:lnTo>
                    <a:pt x="238244" y="229135"/>
                  </a:lnTo>
                  <a:lnTo>
                    <a:pt x="231591" y="230475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837781" y="6075336"/>
            <a:ext cx="13589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5415" marR="5080" indent="-13335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水分要求量に合わせた</a:t>
            </a:r>
            <a:r>
              <a:rPr dirty="0" sz="1150" spc="-105">
                <a:latin typeface="SimSun"/>
                <a:cs typeface="SimSun"/>
              </a:rPr>
              <a:t>適切なかん水管理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5918993" y="6075336"/>
            <a:ext cx="13589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95885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葉数</a:t>
            </a:r>
            <a:r>
              <a:rPr dirty="0" sz="1150" spc="-50">
                <a:latin typeface="Tahoma"/>
                <a:cs typeface="Tahoma"/>
              </a:rPr>
              <a:t>7</a:t>
            </a:r>
            <a:r>
              <a:rPr dirty="0" sz="1150" spc="-100">
                <a:latin typeface="SimSun"/>
                <a:cs typeface="SimSun"/>
              </a:rPr>
              <a:t>枚以上を維持</a:t>
            </a:r>
            <a:r>
              <a:rPr dirty="0" sz="1150" spc="-114">
                <a:latin typeface="SimSun"/>
                <a:cs typeface="SimSun"/>
              </a:rPr>
              <a:t>過度の葉かきを避ける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059439" y="6075336"/>
            <a:ext cx="124079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19710" marR="5080" indent="-207645">
              <a:lnSpc>
                <a:spcPct val="108700"/>
              </a:lnSpc>
              <a:spcBef>
                <a:spcPts val="90"/>
              </a:spcBef>
            </a:pPr>
            <a:r>
              <a:rPr dirty="0" sz="1150" spc="-45">
                <a:latin typeface="Tahoma"/>
                <a:cs typeface="Tahoma"/>
              </a:rPr>
              <a:t>28</a:t>
            </a:r>
            <a:r>
              <a:rPr dirty="0" sz="1150" spc="-45">
                <a:latin typeface="Lucida Sans Unicode"/>
                <a:cs typeface="Lucida Sans Unicode"/>
              </a:rPr>
              <a:t>℃</a:t>
            </a:r>
            <a:r>
              <a:rPr dirty="0" sz="1150" spc="-110">
                <a:latin typeface="SimSun"/>
                <a:cs typeface="SimSun"/>
              </a:rPr>
              <a:t>以下の温度管理</a:t>
            </a:r>
            <a:r>
              <a:rPr dirty="0" sz="1150" spc="-100">
                <a:latin typeface="SimSun"/>
                <a:cs typeface="SimSun"/>
              </a:rPr>
              <a:t>成熟日数確保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281442" y="6075336"/>
            <a:ext cx="9588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76835" marR="5080" indent="-64769">
              <a:lnSpc>
                <a:spcPct val="108700"/>
              </a:lnSpc>
              <a:spcBef>
                <a:spcPts val="90"/>
              </a:spcBef>
            </a:pPr>
            <a:r>
              <a:rPr dirty="0" sz="1150" spc="-114">
                <a:latin typeface="SimSun"/>
                <a:cs typeface="SimSun"/>
              </a:rPr>
              <a:t>炭酸ガス施用で</a:t>
            </a:r>
            <a:r>
              <a:rPr dirty="0" sz="1150" spc="-110">
                <a:latin typeface="SimSun"/>
                <a:cs typeface="SimSun"/>
              </a:rPr>
              <a:t>収量</a:t>
            </a:r>
            <a:r>
              <a:rPr dirty="0" sz="1150" spc="-95">
                <a:latin typeface="Tahoma"/>
                <a:cs typeface="Tahoma"/>
              </a:rPr>
              <a:t>45%</a:t>
            </a:r>
            <a:r>
              <a:rPr dirty="0" sz="1150" spc="-80">
                <a:latin typeface="SimSun"/>
                <a:cs typeface="SimSun"/>
              </a:rPr>
              <a:t>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56" name="object 56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619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B832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15">
                <a:latin typeface="Meiryo"/>
                <a:cs typeface="Meiryo"/>
              </a:rPr>
              <a:t>あまりん </a:t>
            </a:r>
            <a:r>
              <a:rPr dirty="0" spc="-200"/>
              <a:t>品質</a:t>
            </a:r>
            <a:r>
              <a:rPr dirty="0" spc="1110">
                <a:latin typeface="Meiryo"/>
                <a:cs typeface="Meiryo"/>
              </a:rPr>
              <a:t>‧</a:t>
            </a:r>
            <a:r>
              <a:rPr dirty="0" spc="-200"/>
              <a:t>収量向上</a:t>
            </a:r>
            <a:r>
              <a:rPr dirty="0" spc="-200">
                <a:latin typeface="Meiryo"/>
                <a:cs typeface="Meiryo"/>
              </a:rPr>
              <a:t>のための</a:t>
            </a:r>
            <a:r>
              <a:rPr dirty="0" spc="-195"/>
              <a:t>栽培技術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228599" y="876299"/>
            <a:ext cx="2933700" cy="5410200"/>
            <a:chOff x="228599" y="876299"/>
            <a:chExt cx="2933700" cy="5410200"/>
          </a:xfrm>
        </p:grpSpPr>
        <p:sp>
          <p:nvSpPr>
            <p:cNvPr id="7" name="object 7" descr=""/>
            <p:cNvSpPr/>
            <p:nvPr/>
          </p:nvSpPr>
          <p:spPr>
            <a:xfrm>
              <a:off x="233362" y="881062"/>
              <a:ext cx="2924175" cy="5400675"/>
            </a:xfrm>
            <a:custGeom>
              <a:avLst/>
              <a:gdLst/>
              <a:ahLst/>
              <a:cxnLst/>
              <a:rect l="l" t="t" r="r" b="b"/>
              <a:pathLst>
                <a:path w="2924175" h="5400675">
                  <a:moveTo>
                    <a:pt x="2839628" y="5400674"/>
                  </a:moveTo>
                  <a:lnTo>
                    <a:pt x="84546" y="5400674"/>
                  </a:lnTo>
                  <a:lnTo>
                    <a:pt x="78661" y="5400094"/>
                  </a:lnTo>
                  <a:lnTo>
                    <a:pt x="35275" y="5382122"/>
                  </a:lnTo>
                  <a:lnTo>
                    <a:pt x="9161" y="5350303"/>
                  </a:lnTo>
                  <a:lnTo>
                    <a:pt x="0" y="5316128"/>
                  </a:lnTo>
                  <a:lnTo>
                    <a:pt x="0" y="53101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2839628" y="0"/>
                  </a:lnTo>
                  <a:lnTo>
                    <a:pt x="2879018" y="11948"/>
                  </a:lnTo>
                  <a:lnTo>
                    <a:pt x="2912225" y="45155"/>
                  </a:lnTo>
                  <a:lnTo>
                    <a:pt x="2924174" y="84545"/>
                  </a:lnTo>
                  <a:lnTo>
                    <a:pt x="2924174" y="5316128"/>
                  </a:lnTo>
                  <a:lnTo>
                    <a:pt x="2912225" y="5355518"/>
                  </a:lnTo>
                  <a:lnTo>
                    <a:pt x="2879018" y="5388724"/>
                  </a:lnTo>
                  <a:lnTo>
                    <a:pt x="2845513" y="5400094"/>
                  </a:lnTo>
                  <a:lnTo>
                    <a:pt x="2839628" y="5400674"/>
                  </a:lnTo>
                  <a:close/>
                </a:path>
              </a:pathLst>
            </a:custGeom>
            <a:solidFill>
              <a:srgbClr val="FED6E2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3362" y="881062"/>
              <a:ext cx="2924175" cy="5400675"/>
            </a:xfrm>
            <a:custGeom>
              <a:avLst/>
              <a:gdLst/>
              <a:ahLst/>
              <a:cxnLst/>
              <a:rect l="l" t="t" r="r" b="b"/>
              <a:pathLst>
                <a:path w="2924175" h="5400675">
                  <a:moveTo>
                    <a:pt x="0" y="53101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2833687" y="0"/>
                  </a:lnTo>
                  <a:lnTo>
                    <a:pt x="2839628" y="0"/>
                  </a:lnTo>
                  <a:lnTo>
                    <a:pt x="2845513" y="579"/>
                  </a:lnTo>
                  <a:lnTo>
                    <a:pt x="2851340" y="1738"/>
                  </a:lnTo>
                  <a:lnTo>
                    <a:pt x="2857167" y="2897"/>
                  </a:lnTo>
                  <a:lnTo>
                    <a:pt x="2883958" y="15249"/>
                  </a:lnTo>
                  <a:lnTo>
                    <a:pt x="2888899" y="18550"/>
                  </a:lnTo>
                  <a:lnTo>
                    <a:pt x="2915012" y="50370"/>
                  </a:lnTo>
                  <a:lnTo>
                    <a:pt x="2922435" y="72834"/>
                  </a:lnTo>
                  <a:lnTo>
                    <a:pt x="2923595" y="78661"/>
                  </a:lnTo>
                  <a:lnTo>
                    <a:pt x="2924174" y="84545"/>
                  </a:lnTo>
                  <a:lnTo>
                    <a:pt x="2924174" y="90487"/>
                  </a:lnTo>
                  <a:lnTo>
                    <a:pt x="2924174" y="5310187"/>
                  </a:lnTo>
                  <a:lnTo>
                    <a:pt x="2924174" y="5316128"/>
                  </a:lnTo>
                  <a:lnTo>
                    <a:pt x="2923595" y="5322012"/>
                  </a:lnTo>
                  <a:lnTo>
                    <a:pt x="2922435" y="5327839"/>
                  </a:lnTo>
                  <a:lnTo>
                    <a:pt x="2921276" y="5333667"/>
                  </a:lnTo>
                  <a:lnTo>
                    <a:pt x="2919560" y="5339325"/>
                  </a:lnTo>
                  <a:lnTo>
                    <a:pt x="2917286" y="5344814"/>
                  </a:lnTo>
                  <a:lnTo>
                    <a:pt x="2915012" y="5350303"/>
                  </a:lnTo>
                  <a:lnTo>
                    <a:pt x="2888899" y="5382122"/>
                  </a:lnTo>
                  <a:lnTo>
                    <a:pt x="2851340" y="5398935"/>
                  </a:lnTo>
                  <a:lnTo>
                    <a:pt x="2839628" y="5400674"/>
                  </a:lnTo>
                  <a:lnTo>
                    <a:pt x="2833687" y="5400674"/>
                  </a:lnTo>
                  <a:lnTo>
                    <a:pt x="90487" y="5400674"/>
                  </a:lnTo>
                  <a:lnTo>
                    <a:pt x="84546" y="5400674"/>
                  </a:lnTo>
                  <a:lnTo>
                    <a:pt x="78661" y="5400094"/>
                  </a:lnTo>
                  <a:lnTo>
                    <a:pt x="40215" y="5385423"/>
                  </a:lnTo>
                  <a:lnTo>
                    <a:pt x="15249" y="5360457"/>
                  </a:lnTo>
                  <a:lnTo>
                    <a:pt x="11948" y="5355518"/>
                  </a:lnTo>
                  <a:lnTo>
                    <a:pt x="9161" y="5350303"/>
                  </a:lnTo>
                  <a:lnTo>
                    <a:pt x="6887" y="5344814"/>
                  </a:lnTo>
                  <a:lnTo>
                    <a:pt x="4614" y="5339325"/>
                  </a:lnTo>
                  <a:lnTo>
                    <a:pt x="2897" y="5333667"/>
                  </a:lnTo>
                  <a:lnTo>
                    <a:pt x="1738" y="5327839"/>
                  </a:lnTo>
                  <a:lnTo>
                    <a:pt x="579" y="5322012"/>
                  </a:lnTo>
                  <a:lnTo>
                    <a:pt x="0" y="5316128"/>
                  </a:lnTo>
                  <a:lnTo>
                    <a:pt x="0" y="5310187"/>
                  </a:lnTo>
                  <a:close/>
                </a:path>
              </a:pathLst>
            </a:custGeom>
            <a:ln w="9524">
              <a:solidFill>
                <a:srgbClr val="FED6E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77824" y="1041336"/>
            <a:ext cx="8826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BE175C"/>
                </a:solidFill>
                <a:latin typeface="BIZ UDPGothic"/>
                <a:cs typeface="BIZ UDPGothic"/>
              </a:rPr>
              <a:t>品種の特徴</a:t>
            </a:r>
            <a:endParaRPr sz="1500">
              <a:latin typeface="BIZ UDPGothic"/>
              <a:cs typeface="BIZ UDPGothic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9099" y="876299"/>
            <a:ext cx="7143750" cy="2200275"/>
            <a:chOff x="419099" y="876299"/>
            <a:chExt cx="7143750" cy="2200275"/>
          </a:xfrm>
        </p:grpSpPr>
        <p:sp>
          <p:nvSpPr>
            <p:cNvPr id="11" name="object 11" descr=""/>
            <p:cNvSpPr/>
            <p:nvPr/>
          </p:nvSpPr>
          <p:spPr>
            <a:xfrm>
              <a:off x="419087" y="1504949"/>
              <a:ext cx="47625" cy="1571625"/>
            </a:xfrm>
            <a:custGeom>
              <a:avLst/>
              <a:gdLst/>
              <a:ahLst/>
              <a:cxnLst/>
              <a:rect l="l" t="t" r="r" b="b"/>
              <a:pathLst>
                <a:path w="47625" h="1571625">
                  <a:moveTo>
                    <a:pt x="47625" y="1544662"/>
                  </a:moveTo>
                  <a:lnTo>
                    <a:pt x="26974" y="1524000"/>
                  </a:lnTo>
                  <a:lnTo>
                    <a:pt x="20662" y="1524000"/>
                  </a:lnTo>
                  <a:lnTo>
                    <a:pt x="0" y="1544662"/>
                  </a:lnTo>
                  <a:lnTo>
                    <a:pt x="0" y="1550974"/>
                  </a:lnTo>
                  <a:lnTo>
                    <a:pt x="20662" y="1571625"/>
                  </a:lnTo>
                  <a:lnTo>
                    <a:pt x="26974" y="1571625"/>
                  </a:lnTo>
                  <a:lnTo>
                    <a:pt x="47625" y="1550974"/>
                  </a:lnTo>
                  <a:lnTo>
                    <a:pt x="47625" y="1547812"/>
                  </a:lnTo>
                  <a:lnTo>
                    <a:pt x="47625" y="1544662"/>
                  </a:lnTo>
                  <a:close/>
                </a:path>
                <a:path w="47625" h="1571625">
                  <a:moveTo>
                    <a:pt x="47625" y="1087462"/>
                  </a:moveTo>
                  <a:lnTo>
                    <a:pt x="26974" y="1066800"/>
                  </a:lnTo>
                  <a:lnTo>
                    <a:pt x="20662" y="1066800"/>
                  </a:lnTo>
                  <a:lnTo>
                    <a:pt x="0" y="1087462"/>
                  </a:lnTo>
                  <a:lnTo>
                    <a:pt x="0" y="1093774"/>
                  </a:lnTo>
                  <a:lnTo>
                    <a:pt x="20662" y="1114425"/>
                  </a:lnTo>
                  <a:lnTo>
                    <a:pt x="26974" y="1114425"/>
                  </a:lnTo>
                  <a:lnTo>
                    <a:pt x="47625" y="1093774"/>
                  </a:lnTo>
                  <a:lnTo>
                    <a:pt x="47625" y="1090612"/>
                  </a:lnTo>
                  <a:lnTo>
                    <a:pt x="47625" y="1087462"/>
                  </a:lnTo>
                  <a:close/>
                </a:path>
                <a:path w="47625" h="15716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15716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15716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15716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338512" y="876299"/>
              <a:ext cx="4224655" cy="1619250"/>
            </a:xfrm>
            <a:custGeom>
              <a:avLst/>
              <a:gdLst/>
              <a:ahLst/>
              <a:cxnLst/>
              <a:rect l="l" t="t" r="r" b="b"/>
              <a:pathLst>
                <a:path w="4224655" h="1619250">
                  <a:moveTo>
                    <a:pt x="4135340" y="1619249"/>
                  </a:moveTo>
                  <a:lnTo>
                    <a:pt x="66746" y="1619249"/>
                  </a:lnTo>
                  <a:lnTo>
                    <a:pt x="62101" y="1618639"/>
                  </a:lnTo>
                  <a:lnTo>
                    <a:pt x="27848" y="1599722"/>
                  </a:lnTo>
                  <a:lnTo>
                    <a:pt x="7232" y="1566228"/>
                  </a:lnTo>
                  <a:lnTo>
                    <a:pt x="0" y="1530253"/>
                  </a:lnTo>
                  <a:lnTo>
                    <a:pt x="0" y="1523999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2"/>
                  </a:lnTo>
                  <a:lnTo>
                    <a:pt x="4224336" y="88995"/>
                  </a:lnTo>
                  <a:lnTo>
                    <a:pt x="4224336" y="1530253"/>
                  </a:lnTo>
                  <a:lnTo>
                    <a:pt x="4211758" y="1571717"/>
                  </a:lnTo>
                  <a:lnTo>
                    <a:pt x="4176803" y="1606671"/>
                  </a:lnTo>
                  <a:lnTo>
                    <a:pt x="4141535" y="1618639"/>
                  </a:lnTo>
                  <a:lnTo>
                    <a:pt x="4135340" y="1619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14699" y="876647"/>
              <a:ext cx="88265" cy="1618615"/>
            </a:xfrm>
            <a:custGeom>
              <a:avLst/>
              <a:gdLst/>
              <a:ahLst/>
              <a:cxnLst/>
              <a:rect l="l" t="t" r="r" b="b"/>
              <a:pathLst>
                <a:path w="88264" h="1618614">
                  <a:moveTo>
                    <a:pt x="88062" y="1618555"/>
                  </a:moveTo>
                  <a:lnTo>
                    <a:pt x="50303" y="1607642"/>
                  </a:lnTo>
                  <a:lnTo>
                    <a:pt x="16037" y="1576580"/>
                  </a:lnTo>
                  <a:lnTo>
                    <a:pt x="453" y="1533035"/>
                  </a:lnTo>
                  <a:lnTo>
                    <a:pt x="0" y="152365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523652"/>
                  </a:lnTo>
                  <a:lnTo>
                    <a:pt x="53254" y="1568598"/>
                  </a:lnTo>
                  <a:lnTo>
                    <a:pt x="72776" y="1607642"/>
                  </a:lnTo>
                  <a:lnTo>
                    <a:pt x="82859" y="1616485"/>
                  </a:lnTo>
                  <a:lnTo>
                    <a:pt x="88062" y="1618555"/>
                  </a:lnTo>
                  <a:close/>
                </a:path>
              </a:pathLst>
            </a:custGeom>
            <a:solidFill>
              <a:srgbClr val="D53F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6624" y="1028699"/>
              <a:ext cx="152399" cy="1523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495662" y="1362074"/>
              <a:ext cx="57150" cy="923925"/>
            </a:xfrm>
            <a:custGeom>
              <a:avLst/>
              <a:gdLst/>
              <a:ahLst/>
              <a:cxnLst/>
              <a:rect l="l" t="t" r="r" b="b"/>
              <a:pathLst>
                <a:path w="57150" h="92392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92392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923925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92392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92392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568325" y="14082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埼玉県育成のオリジナル品種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68325" y="1674939"/>
            <a:ext cx="24257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65">
                <a:latin typeface="SimSun"/>
                <a:cs typeface="SimSun"/>
              </a:rPr>
              <a:t>「ふく はる香」</a:t>
            </a:r>
            <a:r>
              <a:rPr dirty="0" sz="1150" spc="375">
                <a:latin typeface="Arial"/>
                <a:cs typeface="Arial"/>
              </a:rPr>
              <a:t>×</a:t>
            </a:r>
            <a:r>
              <a:rPr dirty="0" sz="1150" spc="-105">
                <a:latin typeface="SimSun"/>
                <a:cs typeface="SimSun"/>
              </a:rPr>
              <a:t>「やよいひめ」の交配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325" y="19416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きわだつ甘さとほのかな酸味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8325" y="2208339"/>
            <a:ext cx="1739264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35">
                <a:latin typeface="SimSun"/>
                <a:cs typeface="SimSun"/>
              </a:rPr>
              <a:t>ジューシーで爽やかな味わい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325" y="2465362"/>
            <a:ext cx="24257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鮮やかな赤色で果形が非常に整い見栄え</a:t>
            </a:r>
            <a:r>
              <a:rPr dirty="0" sz="1150" spc="-90">
                <a:latin typeface="SimSun"/>
                <a:cs typeface="SimSun"/>
              </a:rPr>
              <a:t>が良い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8325" y="2922562"/>
            <a:ext cx="242570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60">
                <a:latin typeface="SimSun"/>
                <a:cs typeface="SimSun"/>
              </a:rPr>
              <a:t>腋芽が少なく ランナー発生多い省力型品</a:t>
            </a:r>
            <a:r>
              <a:rPr dirty="0" sz="1150" spc="-50">
                <a:latin typeface="SimSun"/>
                <a:cs typeface="SimSun"/>
              </a:rPr>
              <a:t>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16325" y="900811"/>
            <a:ext cx="3657600" cy="144843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30" b="1">
                <a:solidFill>
                  <a:srgbClr val="D53F8B"/>
                </a:solidFill>
                <a:latin typeface="BIZ UDPGothic"/>
                <a:cs typeface="BIZ UDPGothic"/>
              </a:rPr>
              <a:t>育苗期</a:t>
            </a:r>
            <a:endParaRPr sz="1350">
              <a:latin typeface="BIZ UDPGothic"/>
              <a:cs typeface="BIZ UDPGothic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低温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遭遇</a:t>
            </a:r>
            <a:r>
              <a:rPr dirty="0" sz="1200" spc="-125">
                <a:latin typeface="PMingLiU"/>
                <a:cs typeface="PMingLiU"/>
              </a:rPr>
              <a:t>させて</a:t>
            </a:r>
            <a:r>
              <a:rPr dirty="0" sz="1200" spc="-125">
                <a:latin typeface="SimSun"/>
                <a:cs typeface="SimSun"/>
              </a:rPr>
              <a:t>冬越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25">
                <a:latin typeface="SimSun"/>
                <a:cs typeface="SimSun"/>
              </a:rPr>
              <a:t>（</a:t>
            </a:r>
            <a:r>
              <a:rPr dirty="0" sz="1200" spc="-125">
                <a:latin typeface="PMingLiU"/>
                <a:cs typeface="PMingLiU"/>
              </a:rPr>
              <a:t>ランナー</a:t>
            </a:r>
            <a:r>
              <a:rPr dirty="0" sz="1200" spc="-125">
                <a:latin typeface="SimSun"/>
                <a:cs typeface="SimSun"/>
              </a:rPr>
              <a:t>発生促進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50165" marR="5080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PMingLiU"/>
                <a:cs typeface="PMingLiU"/>
              </a:rPr>
              <a:t>ランナー</a:t>
            </a:r>
            <a:r>
              <a:rPr dirty="0" sz="1200" spc="-125">
                <a:latin typeface="SimSun"/>
                <a:cs typeface="SimSun"/>
              </a:rPr>
              <a:t>切</a:t>
            </a:r>
            <a:r>
              <a:rPr dirty="0" sz="1200" spc="-125">
                <a:latin typeface="PMingLiU"/>
                <a:cs typeface="PMingLiU"/>
              </a:rPr>
              <a:t>り</a:t>
            </a:r>
            <a:r>
              <a:rPr dirty="0" sz="1200" spc="-125">
                <a:latin typeface="SimSun"/>
                <a:cs typeface="SimSun"/>
              </a:rPr>
              <a:t>離</a:t>
            </a:r>
            <a:r>
              <a:rPr dirty="0" sz="1200" spc="-175">
                <a:latin typeface="PMingLiU"/>
                <a:cs typeface="PMingLiU"/>
              </a:rPr>
              <a:t>しから </a:t>
            </a:r>
            <a:r>
              <a:rPr dirty="0" sz="1200" spc="-95">
                <a:latin typeface="Microsoft Sans Serif"/>
                <a:cs typeface="Microsoft Sans Serif"/>
              </a:rPr>
              <a:t>30</a:t>
            </a:r>
            <a:r>
              <a:rPr dirty="0" sz="1200" spc="-95">
                <a:latin typeface="SimSun"/>
                <a:cs typeface="SimSun"/>
              </a:rPr>
              <a:t>～</a:t>
            </a:r>
            <a:r>
              <a:rPr dirty="0" sz="1200" spc="-95">
                <a:latin typeface="Microsoft Sans Serif"/>
                <a:cs typeface="Microsoft Sans Serif"/>
              </a:rPr>
              <a:t>90</a:t>
            </a:r>
            <a:r>
              <a:rPr dirty="0" sz="1200" spc="-125">
                <a:latin typeface="SimSun"/>
                <a:cs typeface="SimSun"/>
              </a:rPr>
              <a:t>日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育苗期間（柔軟対応可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過度</a:t>
            </a:r>
            <a:r>
              <a:rPr dirty="0" sz="1200" spc="-125">
                <a:latin typeface="PMingLiU"/>
                <a:cs typeface="PMingLiU"/>
              </a:rPr>
              <a:t>なかん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避</a:t>
            </a:r>
            <a:r>
              <a:rPr dirty="0" sz="1200" spc="-150">
                <a:latin typeface="PMingLiU"/>
                <a:cs typeface="PMingLiU"/>
              </a:rPr>
              <a:t>け、</a:t>
            </a:r>
            <a:r>
              <a:rPr dirty="0" sz="1200" spc="-125">
                <a:latin typeface="SimSun"/>
                <a:cs typeface="SimSun"/>
              </a:rPr>
              <a:t>乾燥気味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管理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14">
                <a:latin typeface="SimSun"/>
                <a:cs typeface="SimSun"/>
              </a:rPr>
              <a:t>細根発生促進</a:t>
            </a:r>
            <a:endParaRPr sz="1200">
              <a:latin typeface="SimSun"/>
              <a:cs typeface="SimSun"/>
            </a:endParaRPr>
          </a:p>
          <a:p>
            <a:pPr marL="50165" marR="223520">
              <a:lnSpc>
                <a:spcPct val="119800"/>
              </a:lnSpc>
            </a:pPr>
            <a:r>
              <a:rPr dirty="0" sz="1200" spc="-125">
                <a:latin typeface="SimSun"/>
                <a:cs typeface="SimSun"/>
              </a:rPr>
              <a:t>窒素成分</a:t>
            </a:r>
            <a:r>
              <a:rPr dirty="0" sz="1200" spc="-65">
                <a:latin typeface="Microsoft Sans Serif"/>
                <a:cs typeface="Microsoft Sans Serif"/>
              </a:rPr>
              <a:t>75mg</a:t>
            </a:r>
            <a:r>
              <a:rPr dirty="0" sz="1200" spc="-125">
                <a:latin typeface="PMingLiU"/>
                <a:cs typeface="PMingLiU"/>
              </a:rPr>
              <a:t>まで</a:t>
            </a:r>
            <a:r>
              <a:rPr dirty="0" sz="1200" spc="-125">
                <a:latin typeface="SimSun"/>
                <a:cs typeface="SimSun"/>
              </a:rPr>
              <a:t>減肥可能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育苗後半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肥切</a:t>
            </a:r>
            <a:r>
              <a:rPr dirty="0" sz="1200" spc="-125">
                <a:latin typeface="PMingLiU"/>
                <a:cs typeface="PMingLiU"/>
              </a:rPr>
              <a:t>れに</a:t>
            </a:r>
            <a:r>
              <a:rPr dirty="0" sz="1200" spc="-90">
                <a:latin typeface="SimSun"/>
                <a:cs typeface="SimSun"/>
              </a:rPr>
              <a:t>注意</a:t>
            </a:r>
            <a:r>
              <a:rPr dirty="0" sz="1200" spc="-125">
                <a:latin typeface="SimSun"/>
                <a:cs typeface="SimSun"/>
              </a:rPr>
              <a:t>短日夜冷処理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収穫開始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85">
                <a:latin typeface="Microsoft Sans Serif"/>
                <a:cs typeface="Microsoft Sans Serif"/>
              </a:rPr>
              <a:t>20</a:t>
            </a:r>
            <a:r>
              <a:rPr dirty="0" sz="1200" spc="-125">
                <a:latin typeface="SimSun"/>
                <a:cs typeface="SimSun"/>
              </a:rPr>
              <a:t>日早</a:t>
            </a:r>
            <a:r>
              <a:rPr dirty="0" sz="1200" spc="-140">
                <a:latin typeface="PMingLiU"/>
                <a:cs typeface="PMingLiU"/>
              </a:rPr>
              <a:t>まり、</a:t>
            </a:r>
            <a:r>
              <a:rPr dirty="0" sz="1200" spc="-125">
                <a:latin typeface="SimSun"/>
                <a:cs typeface="SimSun"/>
              </a:rPr>
              <a:t>早期収量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90">
                <a:latin typeface="SimSun"/>
                <a:cs typeface="SimSun"/>
              </a:rPr>
              <a:t>割増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715249" y="876299"/>
            <a:ext cx="4248150" cy="1619250"/>
            <a:chOff x="7715249" y="876299"/>
            <a:chExt cx="4248150" cy="1619250"/>
          </a:xfrm>
        </p:grpSpPr>
        <p:sp>
          <p:nvSpPr>
            <p:cNvPr id="24" name="object 24" descr=""/>
            <p:cNvSpPr/>
            <p:nvPr/>
          </p:nvSpPr>
          <p:spPr>
            <a:xfrm>
              <a:off x="7739061" y="876299"/>
              <a:ext cx="4224655" cy="1619250"/>
            </a:xfrm>
            <a:custGeom>
              <a:avLst/>
              <a:gdLst/>
              <a:ahLst/>
              <a:cxnLst/>
              <a:rect l="l" t="t" r="r" b="b"/>
              <a:pathLst>
                <a:path w="4224655" h="1619250">
                  <a:moveTo>
                    <a:pt x="4135342" y="1619249"/>
                  </a:moveTo>
                  <a:lnTo>
                    <a:pt x="66747" y="1619249"/>
                  </a:lnTo>
                  <a:lnTo>
                    <a:pt x="62101" y="1618639"/>
                  </a:lnTo>
                  <a:lnTo>
                    <a:pt x="27848" y="1599722"/>
                  </a:lnTo>
                  <a:lnTo>
                    <a:pt x="7232" y="1566228"/>
                  </a:lnTo>
                  <a:lnTo>
                    <a:pt x="0" y="1530253"/>
                  </a:lnTo>
                  <a:lnTo>
                    <a:pt x="0" y="1523999"/>
                  </a:lnTo>
                  <a:lnTo>
                    <a:pt x="0" y="88995"/>
                  </a:lnTo>
                  <a:lnTo>
                    <a:pt x="9432" y="47532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2"/>
                  </a:lnTo>
                  <a:lnTo>
                    <a:pt x="4224336" y="88995"/>
                  </a:lnTo>
                  <a:lnTo>
                    <a:pt x="4224336" y="1530253"/>
                  </a:lnTo>
                  <a:lnTo>
                    <a:pt x="4211757" y="1571717"/>
                  </a:lnTo>
                  <a:lnTo>
                    <a:pt x="4176803" y="1606671"/>
                  </a:lnTo>
                  <a:lnTo>
                    <a:pt x="4141534" y="1618639"/>
                  </a:lnTo>
                  <a:lnTo>
                    <a:pt x="4135342" y="1619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15249" y="876647"/>
              <a:ext cx="88265" cy="1618615"/>
            </a:xfrm>
            <a:custGeom>
              <a:avLst/>
              <a:gdLst/>
              <a:ahLst/>
              <a:cxnLst/>
              <a:rect l="l" t="t" r="r" b="b"/>
              <a:pathLst>
                <a:path w="88265" h="1618614">
                  <a:moveTo>
                    <a:pt x="88062" y="1618555"/>
                  </a:moveTo>
                  <a:lnTo>
                    <a:pt x="50304" y="1607642"/>
                  </a:lnTo>
                  <a:lnTo>
                    <a:pt x="16036" y="1576580"/>
                  </a:lnTo>
                  <a:lnTo>
                    <a:pt x="453" y="1533035"/>
                  </a:lnTo>
                  <a:lnTo>
                    <a:pt x="0" y="152365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523652"/>
                  </a:lnTo>
                  <a:lnTo>
                    <a:pt x="53254" y="1568598"/>
                  </a:lnTo>
                  <a:lnTo>
                    <a:pt x="72776" y="1607642"/>
                  </a:lnTo>
                  <a:lnTo>
                    <a:pt x="82859" y="1616485"/>
                  </a:lnTo>
                  <a:lnTo>
                    <a:pt x="88062" y="1618555"/>
                  </a:lnTo>
                  <a:close/>
                </a:path>
              </a:pathLst>
            </a:custGeom>
            <a:solidFill>
              <a:srgbClr val="D53F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77174" y="1037659"/>
              <a:ext cx="152399" cy="13391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896212" y="1362074"/>
              <a:ext cx="57150" cy="923925"/>
            </a:xfrm>
            <a:custGeom>
              <a:avLst/>
              <a:gdLst/>
              <a:ahLst/>
              <a:cxnLst/>
              <a:rect l="l" t="t" r="r" b="b"/>
              <a:pathLst>
                <a:path w="57150" h="92392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92392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923925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92392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92392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016875" y="900811"/>
            <a:ext cx="3902075" cy="144843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70" b="1">
                <a:solidFill>
                  <a:srgbClr val="D53F8B"/>
                </a:solidFill>
                <a:latin typeface="BIZ UDPGothic"/>
                <a:cs typeface="BIZ UDPGothic"/>
              </a:rPr>
              <a:t>定植期～</a:t>
            </a:r>
            <a:r>
              <a:rPr dirty="0" sz="1350" spc="-150" b="1">
                <a:solidFill>
                  <a:srgbClr val="D53F8B"/>
                </a:solidFill>
                <a:latin typeface="BIZ UDPGothic"/>
                <a:cs typeface="BIZ UDPGothic"/>
              </a:rPr>
              <a:t>花芽分化期</a:t>
            </a:r>
            <a:endParaRPr sz="1350">
              <a:latin typeface="BIZ UDPGothic"/>
              <a:cs typeface="BIZ UDPGothic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dirty="0" sz="1200" spc="-125">
                <a:latin typeface="SimSun"/>
                <a:cs typeface="SimSun"/>
              </a:rPr>
              <a:t>花芽分化確認後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定植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基本</a:t>
            </a:r>
            <a:endParaRPr sz="1200">
              <a:latin typeface="SimSun"/>
              <a:cs typeface="SimSun"/>
            </a:endParaRPr>
          </a:p>
          <a:p>
            <a:pPr marL="50165" marR="5080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病害虫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本</a:t>
            </a:r>
            <a:r>
              <a:rPr dirty="0" sz="1200" spc="-125">
                <a:latin typeface="PMingLiU"/>
                <a:cs typeface="PMingLiU"/>
              </a:rPr>
              <a:t>ぽ</a:t>
            </a:r>
            <a:r>
              <a:rPr dirty="0" sz="1200" spc="-125">
                <a:latin typeface="SimSun"/>
                <a:cs typeface="SimSun"/>
              </a:rPr>
              <a:t>持</a:t>
            </a:r>
            <a:r>
              <a:rPr dirty="0" sz="1200" spc="-220">
                <a:latin typeface="PMingLiU"/>
                <a:cs typeface="PMingLiU"/>
              </a:rPr>
              <a:t>ち </a:t>
            </a:r>
            <a:r>
              <a:rPr dirty="0" sz="1200" spc="-125">
                <a:latin typeface="SimSun"/>
                <a:cs typeface="SimSun"/>
              </a:rPr>
              <a:t>込</a:t>
            </a:r>
            <a:r>
              <a:rPr dirty="0" sz="1200" spc="-125">
                <a:latin typeface="PMingLiU"/>
                <a:cs typeface="PMingLiU"/>
              </a:rPr>
              <a:t>み</a:t>
            </a:r>
            <a:r>
              <a:rPr dirty="0" sz="1200" spc="-125">
                <a:latin typeface="SimSun"/>
                <a:cs typeface="SimSun"/>
              </a:rPr>
              <a:t>防止</a:t>
            </a:r>
            <a:r>
              <a:rPr dirty="0" sz="1200" spc="-125">
                <a:latin typeface="PMingLiU"/>
                <a:cs typeface="PMingLiU"/>
              </a:rPr>
              <a:t>のため</a:t>
            </a:r>
            <a:r>
              <a:rPr dirty="0" sz="1200" spc="-125">
                <a:latin typeface="SimSun"/>
                <a:cs typeface="SimSun"/>
              </a:rPr>
              <a:t>定植前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防除（特</a:t>
            </a:r>
            <a:r>
              <a:rPr dirty="0" sz="1200" spc="-125">
                <a:latin typeface="PMingLiU"/>
                <a:cs typeface="PMingLiU"/>
              </a:rPr>
              <a:t>にハダニ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土耕：</a:t>
            </a:r>
            <a:r>
              <a:rPr dirty="0" sz="1200" spc="-125">
                <a:latin typeface="PMingLiU"/>
                <a:cs typeface="PMingLiU"/>
              </a:rPr>
              <a:t>クラウン</a:t>
            </a:r>
            <a:r>
              <a:rPr dirty="0" sz="1200" spc="-125">
                <a:latin typeface="SimSun"/>
                <a:cs typeface="SimSun"/>
              </a:rPr>
              <a:t>部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地際面</a:t>
            </a:r>
            <a:r>
              <a:rPr dirty="0" sz="1200" spc="-140">
                <a:latin typeface="PMingLiU"/>
                <a:cs typeface="PMingLiU"/>
              </a:rPr>
              <a:t>に、</a:t>
            </a:r>
            <a:r>
              <a:rPr dirty="0" sz="1200" spc="-125">
                <a:latin typeface="SimSun"/>
                <a:cs typeface="SimSun"/>
              </a:rPr>
              <a:t>高設：</a:t>
            </a:r>
            <a:r>
              <a:rPr dirty="0" sz="1200" spc="-125">
                <a:latin typeface="PMingLiU"/>
                <a:cs typeface="PMingLiU"/>
              </a:rPr>
              <a:t>やや</a:t>
            </a:r>
            <a:r>
              <a:rPr dirty="0" sz="1200" spc="-125">
                <a:latin typeface="SimSun"/>
                <a:cs typeface="SimSun"/>
              </a:rPr>
              <a:t>深植</a:t>
            </a:r>
            <a:r>
              <a:rPr dirty="0" sz="1200" spc="-140">
                <a:latin typeface="PMingLiU"/>
                <a:cs typeface="PMingLiU"/>
              </a:rPr>
              <a:t>えで</a:t>
            </a:r>
            <a:r>
              <a:rPr dirty="0" sz="1200" spc="-90">
                <a:latin typeface="SimSun"/>
                <a:cs typeface="SimSun"/>
              </a:rPr>
              <a:t>定植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活着促進</a:t>
            </a:r>
            <a:r>
              <a:rPr dirty="0" sz="1200" spc="-125">
                <a:latin typeface="PMingLiU"/>
                <a:cs typeface="PMingLiU"/>
              </a:rPr>
              <a:t>のため</a:t>
            </a:r>
            <a:r>
              <a:rPr dirty="0" sz="1200" spc="-125">
                <a:latin typeface="SimSun"/>
                <a:cs typeface="SimSun"/>
              </a:rPr>
              <a:t>少量多回</a:t>
            </a:r>
            <a:r>
              <a:rPr dirty="0" sz="1200" spc="-125">
                <a:latin typeface="PMingLiU"/>
                <a:cs typeface="PMingLiU"/>
              </a:rPr>
              <a:t>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または</a:t>
            </a:r>
            <a:r>
              <a:rPr dirty="0" sz="1200" spc="-125">
                <a:latin typeface="SimSun"/>
                <a:cs typeface="SimSun"/>
              </a:rPr>
              <a:t>株元</a:t>
            </a:r>
            <a:r>
              <a:rPr dirty="0" sz="1200" spc="-125">
                <a:latin typeface="PMingLiU"/>
                <a:cs typeface="PMingLiU"/>
              </a:rPr>
              <a:t>かん</a:t>
            </a:r>
            <a:r>
              <a:rPr dirty="0" sz="1200" spc="-50">
                <a:latin typeface="SimSun"/>
                <a:cs typeface="SimSun"/>
              </a:rPr>
              <a:t>水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花芽分化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85">
                <a:latin typeface="Microsoft Sans Serif"/>
                <a:cs typeface="Microsoft Sans Serif"/>
              </a:rPr>
              <a:t>9</a:t>
            </a:r>
            <a:r>
              <a:rPr dirty="0" sz="1200" spc="-125">
                <a:latin typeface="SimSun"/>
                <a:cs typeface="SimSun"/>
              </a:rPr>
              <a:t>月中下旬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極端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25">
                <a:latin typeface="SimSun"/>
                <a:cs typeface="SimSun"/>
              </a:rPr>
              <a:t>肥切</a:t>
            </a:r>
            <a:r>
              <a:rPr dirty="0" sz="1200" spc="-125">
                <a:latin typeface="PMingLiU"/>
                <a:cs typeface="PMingLiU"/>
              </a:rPr>
              <a:t>れは</a:t>
            </a:r>
            <a:r>
              <a:rPr dirty="0" sz="1200" spc="-125">
                <a:latin typeface="SimSun"/>
                <a:cs typeface="SimSun"/>
              </a:rPr>
              <a:t>芯止</a:t>
            </a:r>
            <a:r>
              <a:rPr dirty="0" sz="1200" spc="-125">
                <a:latin typeface="PMingLiU"/>
                <a:cs typeface="PMingLiU"/>
              </a:rPr>
              <a:t>まり</a:t>
            </a:r>
            <a:r>
              <a:rPr dirty="0" sz="1200" spc="-100">
                <a:latin typeface="SimSun"/>
                <a:cs typeface="SimSun"/>
              </a:rPr>
              <a:t>株助長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314699" y="2647949"/>
            <a:ext cx="4248150" cy="1828800"/>
            <a:chOff x="3314699" y="2647949"/>
            <a:chExt cx="4248150" cy="1828800"/>
          </a:xfrm>
        </p:grpSpPr>
        <p:sp>
          <p:nvSpPr>
            <p:cNvPr id="30" name="object 30" descr=""/>
            <p:cNvSpPr/>
            <p:nvPr/>
          </p:nvSpPr>
          <p:spPr>
            <a:xfrm>
              <a:off x="3338512" y="264794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0" y="1828799"/>
                  </a:moveTo>
                  <a:lnTo>
                    <a:pt x="66746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1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8" y="1781267"/>
                  </a:lnTo>
                  <a:lnTo>
                    <a:pt x="4176803" y="1816221"/>
                  </a:lnTo>
                  <a:lnTo>
                    <a:pt x="4141535" y="1828189"/>
                  </a:lnTo>
                  <a:lnTo>
                    <a:pt x="4135340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14699" y="2648296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4" h="1828164">
                  <a:moveTo>
                    <a:pt x="88062" y="1828105"/>
                  </a:moveTo>
                  <a:lnTo>
                    <a:pt x="50303" y="1817192"/>
                  </a:lnTo>
                  <a:lnTo>
                    <a:pt x="16037" y="1786129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7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D53F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81387" y="2800349"/>
              <a:ext cx="85725" cy="1523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495662" y="3133724"/>
              <a:ext cx="57150" cy="1133475"/>
            </a:xfrm>
            <a:custGeom>
              <a:avLst/>
              <a:gdLst/>
              <a:ahLst/>
              <a:cxnLst/>
              <a:rect l="l" t="t" r="r" b="b"/>
              <a:pathLst>
                <a:path w="57150" h="1133475">
                  <a:moveTo>
                    <a:pt x="57150" y="1101115"/>
                  </a:moveTo>
                  <a:lnTo>
                    <a:pt x="32372" y="1076325"/>
                  </a:lnTo>
                  <a:lnTo>
                    <a:pt x="24790" y="1076325"/>
                  </a:lnTo>
                  <a:lnTo>
                    <a:pt x="0" y="1101115"/>
                  </a:lnTo>
                  <a:lnTo>
                    <a:pt x="0" y="1108697"/>
                  </a:lnTo>
                  <a:lnTo>
                    <a:pt x="24790" y="1133475"/>
                  </a:lnTo>
                  <a:lnTo>
                    <a:pt x="32372" y="1133475"/>
                  </a:lnTo>
                  <a:lnTo>
                    <a:pt x="57150" y="1108697"/>
                  </a:lnTo>
                  <a:lnTo>
                    <a:pt x="57150" y="1104900"/>
                  </a:lnTo>
                  <a:lnTo>
                    <a:pt x="57150" y="1101115"/>
                  </a:lnTo>
                  <a:close/>
                </a:path>
                <a:path w="57150" h="1133475">
                  <a:moveTo>
                    <a:pt x="57150" y="882040"/>
                  </a:moveTo>
                  <a:lnTo>
                    <a:pt x="32372" y="857250"/>
                  </a:lnTo>
                  <a:lnTo>
                    <a:pt x="24790" y="857250"/>
                  </a:lnTo>
                  <a:lnTo>
                    <a:pt x="0" y="882040"/>
                  </a:lnTo>
                  <a:lnTo>
                    <a:pt x="0" y="889622"/>
                  </a:lnTo>
                  <a:lnTo>
                    <a:pt x="24790" y="914400"/>
                  </a:lnTo>
                  <a:lnTo>
                    <a:pt x="32372" y="914400"/>
                  </a:lnTo>
                  <a:lnTo>
                    <a:pt x="57150" y="889622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11334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33475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33475">
                  <a:moveTo>
                    <a:pt x="57150" y="234340"/>
                  </a:moveTo>
                  <a:lnTo>
                    <a:pt x="32372" y="209550"/>
                  </a:lnTo>
                  <a:lnTo>
                    <a:pt x="24790" y="209550"/>
                  </a:lnTo>
                  <a:lnTo>
                    <a:pt x="0" y="234340"/>
                  </a:lnTo>
                  <a:lnTo>
                    <a:pt x="0" y="241922"/>
                  </a:lnTo>
                  <a:lnTo>
                    <a:pt x="24790" y="266700"/>
                  </a:lnTo>
                  <a:lnTo>
                    <a:pt x="32372" y="266700"/>
                  </a:lnTo>
                  <a:lnTo>
                    <a:pt x="57150" y="241922"/>
                  </a:lnTo>
                  <a:lnTo>
                    <a:pt x="57150" y="238125"/>
                  </a:lnTo>
                  <a:lnTo>
                    <a:pt x="57150" y="234340"/>
                  </a:lnTo>
                  <a:close/>
                </a:path>
                <a:path w="57150" h="11334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559175" y="2676030"/>
            <a:ext cx="3729990" cy="165481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350" spc="-140" b="1">
                <a:solidFill>
                  <a:srgbClr val="D53F8B"/>
                </a:solidFill>
                <a:latin typeface="BIZ UDPGothic"/>
                <a:cs typeface="BIZ UDPGothic"/>
              </a:rPr>
              <a:t>本ぽ管理</a:t>
            </a:r>
            <a:endParaRPr sz="1350">
              <a:latin typeface="BIZ UDPGothic"/>
              <a:cs typeface="BIZ UDPGothic"/>
            </a:endParaRPr>
          </a:p>
          <a:p>
            <a:pPr marL="107314" marR="5080">
              <a:lnSpc>
                <a:spcPct val="114599"/>
              </a:lnSpc>
              <a:spcBef>
                <a:spcPts val="420"/>
              </a:spcBef>
            </a:pPr>
            <a:r>
              <a:rPr dirty="0" sz="1200" spc="-125">
                <a:latin typeface="PMingLiU"/>
                <a:cs typeface="PMingLiU"/>
              </a:rPr>
              <a:t>マルチ</a:t>
            </a:r>
            <a:r>
              <a:rPr dirty="0" sz="1200" spc="-125">
                <a:latin typeface="SimSun"/>
                <a:cs typeface="SimSun"/>
              </a:rPr>
              <a:t>被覆：地温</a:t>
            </a:r>
            <a:r>
              <a:rPr dirty="0" sz="1200" spc="-100">
                <a:latin typeface="Microsoft Sans Serif"/>
                <a:cs typeface="Microsoft Sans Serif"/>
              </a:rPr>
              <a:t>18</a:t>
            </a:r>
            <a:r>
              <a:rPr dirty="0" sz="1200" spc="-120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最低気温</a:t>
            </a:r>
            <a:r>
              <a:rPr dirty="0" sz="1200" spc="-100">
                <a:latin typeface="Microsoft Sans Serif"/>
                <a:cs typeface="Microsoft Sans Serif"/>
              </a:rPr>
              <a:t>15</a:t>
            </a:r>
            <a:r>
              <a:rPr dirty="0" sz="120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18</a:t>
            </a:r>
            <a:r>
              <a:rPr dirty="0" sz="1200" spc="-120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90">
                <a:latin typeface="SimSun"/>
                <a:cs typeface="SimSun"/>
              </a:rPr>
              <a:t>目安</a:t>
            </a:r>
            <a:r>
              <a:rPr dirty="0" sz="1200" spc="-125">
                <a:latin typeface="PMingLiU"/>
                <a:cs typeface="PMingLiU"/>
              </a:rPr>
              <a:t>こまめなかん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土壌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乾燥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防止</a:t>
            </a:r>
            <a:endParaRPr sz="1200">
              <a:latin typeface="SimSun"/>
              <a:cs typeface="SimSun"/>
            </a:endParaRPr>
          </a:p>
          <a:p>
            <a:pPr marL="107314" marR="582930">
              <a:lnSpc>
                <a:spcPct val="119800"/>
              </a:lnSpc>
            </a:pPr>
            <a:r>
              <a:rPr dirty="0" sz="1200" spc="-125">
                <a:latin typeface="SimSun"/>
                <a:cs typeface="SimSun"/>
              </a:rPr>
              <a:t>第</a:t>
            </a:r>
            <a:r>
              <a:rPr dirty="0" sz="1200" spc="-8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花房時期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腋芽少</a:t>
            </a:r>
            <a:r>
              <a:rPr dirty="0" sz="1200" spc="-190">
                <a:latin typeface="PMingLiU"/>
                <a:cs typeface="PMingLiU"/>
              </a:rPr>
              <a:t>なく </a:t>
            </a:r>
            <a:r>
              <a:rPr dirty="0" sz="1200" spc="-8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SimSun"/>
                <a:cs typeface="SimSun"/>
              </a:rPr>
              <a:t>芽管理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枯葉</a:t>
            </a:r>
            <a:r>
              <a:rPr dirty="0" sz="1200" spc="-125">
                <a:latin typeface="PMingLiU"/>
                <a:cs typeface="PMingLiU"/>
              </a:rPr>
              <a:t>のみ</a:t>
            </a:r>
            <a:r>
              <a:rPr dirty="0" sz="1200" spc="-90">
                <a:latin typeface="SimSun"/>
                <a:cs typeface="SimSun"/>
              </a:rPr>
              <a:t>除去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8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芽</a:t>
            </a:r>
            <a:r>
              <a:rPr dirty="0" sz="1200" spc="-125">
                <a:latin typeface="PMingLiU"/>
                <a:cs typeface="PMingLiU"/>
              </a:rPr>
              <a:t>あたり</a:t>
            </a:r>
            <a:r>
              <a:rPr dirty="0" sz="1200" spc="-85">
                <a:latin typeface="Microsoft Sans Serif"/>
                <a:cs typeface="Microsoft Sans Serif"/>
              </a:rPr>
              <a:t>7</a:t>
            </a:r>
            <a:r>
              <a:rPr dirty="0" sz="1200" spc="-125">
                <a:latin typeface="SimSun"/>
                <a:cs typeface="SimSun"/>
              </a:rPr>
              <a:t>葉以上確保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25">
                <a:latin typeface="SimSun"/>
                <a:cs typeface="SimSun"/>
              </a:rPr>
              <a:t>糖度低下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防止</a:t>
            </a:r>
            <a:endParaRPr sz="1200">
              <a:latin typeface="SimSun"/>
              <a:cs typeface="SimSun"/>
            </a:endParaRPr>
          </a:p>
          <a:p>
            <a:pPr marL="107314">
              <a:lnSpc>
                <a:spcPct val="100000"/>
              </a:lnSpc>
              <a:spcBef>
                <a:spcPts val="210"/>
              </a:spcBef>
            </a:pPr>
            <a:r>
              <a:rPr dirty="0" sz="1200" spc="-125">
                <a:latin typeface="SimSun"/>
                <a:cs typeface="SimSun"/>
              </a:rPr>
              <a:t>昼温</a:t>
            </a:r>
            <a:r>
              <a:rPr dirty="0" sz="1200" spc="-70">
                <a:latin typeface="Microsoft Sans Serif"/>
                <a:cs typeface="Microsoft Sans Serif"/>
              </a:rPr>
              <a:t>20-</a:t>
            </a:r>
            <a:r>
              <a:rPr dirty="0" sz="1200" spc="-100">
                <a:latin typeface="Microsoft Sans Serif"/>
                <a:cs typeface="Microsoft Sans Serif"/>
              </a:rPr>
              <a:t>25</a:t>
            </a:r>
            <a:r>
              <a:rPr dirty="0" sz="1200" spc="-10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夜温</a:t>
            </a:r>
            <a:r>
              <a:rPr dirty="0" sz="1200" spc="-110">
                <a:latin typeface="Microsoft Sans Serif"/>
                <a:cs typeface="Microsoft Sans Serif"/>
              </a:rPr>
              <a:t>6</a:t>
            </a:r>
            <a:r>
              <a:rPr dirty="0" sz="1200" spc="-125">
                <a:latin typeface="SimSun"/>
                <a:cs typeface="SimSun"/>
              </a:rPr>
              <a:t>℃以上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地温</a:t>
            </a:r>
            <a:r>
              <a:rPr dirty="0" sz="1200" spc="-70">
                <a:latin typeface="Microsoft Sans Serif"/>
                <a:cs typeface="Microsoft Sans Serif"/>
              </a:rPr>
              <a:t>15-</a:t>
            </a:r>
            <a:r>
              <a:rPr dirty="0" sz="1200" spc="-100">
                <a:latin typeface="Microsoft Sans Serif"/>
                <a:cs typeface="Microsoft Sans Serif"/>
              </a:rPr>
              <a:t>18</a:t>
            </a:r>
            <a:r>
              <a:rPr dirty="0" sz="1200" spc="-95">
                <a:latin typeface="SimSun"/>
                <a:cs typeface="SimSun"/>
              </a:rPr>
              <a:t>℃確保</a:t>
            </a:r>
            <a:endParaRPr sz="1200">
              <a:latin typeface="SimSun"/>
              <a:cs typeface="SimSun"/>
            </a:endParaRPr>
          </a:p>
          <a:p>
            <a:pPr marL="107314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暖候期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28</a:t>
            </a:r>
            <a:r>
              <a:rPr dirty="0" sz="1200" spc="-125">
                <a:latin typeface="SimSun"/>
                <a:cs typeface="SimSun"/>
              </a:rPr>
              <a:t>℃超過避</a:t>
            </a:r>
            <a:r>
              <a:rPr dirty="0" sz="1200" spc="-150">
                <a:latin typeface="PMingLiU"/>
                <a:cs typeface="PMingLiU"/>
              </a:rPr>
              <a:t>け、</a:t>
            </a:r>
            <a:r>
              <a:rPr dirty="0" sz="1200" spc="-125">
                <a:latin typeface="SimSun"/>
                <a:cs typeface="SimSun"/>
              </a:rPr>
              <a:t>遮光</a:t>
            </a:r>
            <a:r>
              <a:rPr dirty="0" sz="1200" spc="-85">
                <a:latin typeface="SimSun"/>
                <a:cs typeface="SimSun"/>
              </a:rPr>
              <a:t>（</a:t>
            </a:r>
            <a:r>
              <a:rPr dirty="0" sz="1200" spc="-85">
                <a:latin typeface="Microsoft Sans Serif"/>
                <a:cs typeface="Microsoft Sans Serif"/>
              </a:rPr>
              <a:t>60-</a:t>
            </a:r>
            <a:r>
              <a:rPr dirty="0" sz="1200" spc="-100">
                <a:latin typeface="Microsoft Sans Serif"/>
                <a:cs typeface="Microsoft Sans Serif"/>
              </a:rPr>
              <a:t>70%</a:t>
            </a:r>
            <a:r>
              <a:rPr dirty="0" sz="1200" spc="-100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0">
                <a:latin typeface="SimSun"/>
                <a:cs typeface="SimSun"/>
              </a:rPr>
              <a:t>温度管理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715249" y="2647949"/>
            <a:ext cx="4248150" cy="1828800"/>
            <a:chOff x="7715249" y="2647949"/>
            <a:chExt cx="4248150" cy="1828800"/>
          </a:xfrm>
        </p:grpSpPr>
        <p:sp>
          <p:nvSpPr>
            <p:cNvPr id="36" name="object 36" descr=""/>
            <p:cNvSpPr/>
            <p:nvPr/>
          </p:nvSpPr>
          <p:spPr>
            <a:xfrm>
              <a:off x="7739061" y="264794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2" y="1828799"/>
                  </a:moveTo>
                  <a:lnTo>
                    <a:pt x="66747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2" y="47531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1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7" y="1781267"/>
                  </a:lnTo>
                  <a:lnTo>
                    <a:pt x="4176803" y="1816221"/>
                  </a:lnTo>
                  <a:lnTo>
                    <a:pt x="4141534" y="1828189"/>
                  </a:lnTo>
                  <a:lnTo>
                    <a:pt x="4135342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715249" y="2648296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5" h="1828164">
                  <a:moveTo>
                    <a:pt x="88062" y="1828105"/>
                  </a:moveTo>
                  <a:lnTo>
                    <a:pt x="50304" y="1817192"/>
                  </a:lnTo>
                  <a:lnTo>
                    <a:pt x="16036" y="1786129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7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D53F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907" y="2800082"/>
              <a:ext cx="152935" cy="15293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896212" y="3133724"/>
              <a:ext cx="57150" cy="1133475"/>
            </a:xfrm>
            <a:custGeom>
              <a:avLst/>
              <a:gdLst/>
              <a:ahLst/>
              <a:cxnLst/>
              <a:rect l="l" t="t" r="r" b="b"/>
              <a:pathLst>
                <a:path w="57150" h="1133475">
                  <a:moveTo>
                    <a:pt x="57150" y="1101115"/>
                  </a:moveTo>
                  <a:lnTo>
                    <a:pt x="32372" y="1076325"/>
                  </a:lnTo>
                  <a:lnTo>
                    <a:pt x="24790" y="1076325"/>
                  </a:lnTo>
                  <a:lnTo>
                    <a:pt x="0" y="1101115"/>
                  </a:lnTo>
                  <a:lnTo>
                    <a:pt x="0" y="1108697"/>
                  </a:lnTo>
                  <a:lnTo>
                    <a:pt x="24790" y="1133475"/>
                  </a:lnTo>
                  <a:lnTo>
                    <a:pt x="32372" y="1133475"/>
                  </a:lnTo>
                  <a:lnTo>
                    <a:pt x="57150" y="1108697"/>
                  </a:lnTo>
                  <a:lnTo>
                    <a:pt x="57150" y="1104900"/>
                  </a:lnTo>
                  <a:lnTo>
                    <a:pt x="57150" y="1101115"/>
                  </a:lnTo>
                  <a:close/>
                </a:path>
                <a:path w="57150" h="1133475">
                  <a:moveTo>
                    <a:pt x="57150" y="882040"/>
                  </a:moveTo>
                  <a:lnTo>
                    <a:pt x="32372" y="857250"/>
                  </a:lnTo>
                  <a:lnTo>
                    <a:pt x="24790" y="857250"/>
                  </a:lnTo>
                  <a:lnTo>
                    <a:pt x="0" y="882040"/>
                  </a:lnTo>
                  <a:lnTo>
                    <a:pt x="0" y="889622"/>
                  </a:lnTo>
                  <a:lnTo>
                    <a:pt x="24790" y="914400"/>
                  </a:lnTo>
                  <a:lnTo>
                    <a:pt x="32372" y="914400"/>
                  </a:lnTo>
                  <a:lnTo>
                    <a:pt x="57150" y="889622"/>
                  </a:lnTo>
                  <a:lnTo>
                    <a:pt x="57150" y="885825"/>
                  </a:lnTo>
                  <a:lnTo>
                    <a:pt x="57150" y="882040"/>
                  </a:lnTo>
                  <a:close/>
                </a:path>
                <a:path w="57150" h="11334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33475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33475">
                  <a:moveTo>
                    <a:pt x="57150" y="234340"/>
                  </a:moveTo>
                  <a:lnTo>
                    <a:pt x="32372" y="209550"/>
                  </a:lnTo>
                  <a:lnTo>
                    <a:pt x="24790" y="209550"/>
                  </a:lnTo>
                  <a:lnTo>
                    <a:pt x="0" y="234340"/>
                  </a:lnTo>
                  <a:lnTo>
                    <a:pt x="0" y="241922"/>
                  </a:lnTo>
                  <a:lnTo>
                    <a:pt x="24790" y="266700"/>
                  </a:lnTo>
                  <a:lnTo>
                    <a:pt x="32372" y="266700"/>
                  </a:lnTo>
                  <a:lnTo>
                    <a:pt x="57150" y="241922"/>
                  </a:lnTo>
                  <a:lnTo>
                    <a:pt x="57150" y="238125"/>
                  </a:lnTo>
                  <a:lnTo>
                    <a:pt x="57150" y="234340"/>
                  </a:lnTo>
                  <a:close/>
                </a:path>
                <a:path w="57150" h="11334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016875" y="2672460"/>
            <a:ext cx="3657600" cy="16579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55" b="1">
                <a:solidFill>
                  <a:srgbClr val="D53F8B"/>
                </a:solidFill>
                <a:latin typeface="BIZ UDPGothic"/>
                <a:cs typeface="BIZ UDPGothic"/>
              </a:rPr>
              <a:t>収穫期の増収技術</a:t>
            </a:r>
            <a:endParaRPr sz="1350">
              <a:latin typeface="BIZ UDPGothic"/>
              <a:cs typeface="BIZ UDPGothic"/>
            </a:endParaRPr>
          </a:p>
          <a:p>
            <a:pPr marL="50165" marR="857250">
              <a:lnSpc>
                <a:spcPct val="114599"/>
              </a:lnSpc>
              <a:spcBef>
                <a:spcPts val="420"/>
              </a:spcBef>
            </a:pPr>
            <a:r>
              <a:rPr dirty="0" sz="1200" spc="-125">
                <a:latin typeface="SimSun"/>
                <a:cs typeface="SimSun"/>
              </a:rPr>
              <a:t>成熟日数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十分確保</a:t>
            </a:r>
            <a:r>
              <a:rPr dirty="0" sz="1200" spc="-125">
                <a:latin typeface="PMingLiU"/>
                <a:cs typeface="PMingLiU"/>
              </a:rPr>
              <a:t>し、</a:t>
            </a:r>
            <a:r>
              <a:rPr dirty="0" sz="1200" spc="-125">
                <a:latin typeface="SimSun"/>
                <a:cs typeface="SimSun"/>
              </a:rPr>
              <a:t>糖度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高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114">
                <a:latin typeface="SimSun"/>
                <a:cs typeface="SimSun"/>
              </a:rPr>
              <a:t>果実生産</a:t>
            </a:r>
            <a:r>
              <a:rPr dirty="0" sz="1200" spc="-135">
                <a:latin typeface="PMingLiU"/>
                <a:cs typeface="PMingLiU"/>
              </a:rPr>
              <a:t>ヘタ</a:t>
            </a:r>
            <a:r>
              <a:rPr dirty="0" sz="1200" spc="-125">
                <a:latin typeface="SimSun"/>
                <a:cs typeface="SimSun"/>
              </a:rPr>
              <a:t>下</a:t>
            </a:r>
            <a:r>
              <a:rPr dirty="0" sz="1200" spc="-125">
                <a:latin typeface="PMingLiU"/>
                <a:cs typeface="PMingLiU"/>
              </a:rPr>
              <a:t>まで</a:t>
            </a:r>
            <a:r>
              <a:rPr dirty="0" sz="1200" spc="-125">
                <a:latin typeface="SimSun"/>
                <a:cs typeface="SimSun"/>
              </a:rPr>
              <a:t>着色</a:t>
            </a:r>
            <a:r>
              <a:rPr dirty="0" sz="1200" spc="-125">
                <a:latin typeface="PMingLiU"/>
                <a:cs typeface="PMingLiU"/>
              </a:rPr>
              <a:t>した</a:t>
            </a:r>
            <a:r>
              <a:rPr dirty="0" sz="1200" spc="-125">
                <a:latin typeface="SimSun"/>
                <a:cs typeface="SimSun"/>
              </a:rPr>
              <a:t>完熟果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収穫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55">
                <a:latin typeface="Microsoft Sans Serif"/>
                <a:cs typeface="Microsoft Sans Serif"/>
              </a:rPr>
              <a:t>CO2</a:t>
            </a:r>
            <a:r>
              <a:rPr dirty="0" sz="1200" spc="-125">
                <a:latin typeface="SimSun"/>
                <a:cs typeface="SimSun"/>
              </a:rPr>
              <a:t>施用</a:t>
            </a:r>
            <a:r>
              <a:rPr dirty="0" sz="1200" spc="-65">
                <a:latin typeface="SimSun"/>
                <a:cs typeface="SimSun"/>
              </a:rPr>
              <a:t>（</a:t>
            </a:r>
            <a:r>
              <a:rPr dirty="0" sz="1200" spc="-65">
                <a:latin typeface="Microsoft Sans Serif"/>
                <a:cs typeface="Microsoft Sans Serif"/>
              </a:rPr>
              <a:t>700ppm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00">
                <a:latin typeface="Microsoft Sans Serif"/>
                <a:cs typeface="Microsoft Sans Serif"/>
              </a:rPr>
              <a:t>15</a:t>
            </a:r>
            <a:r>
              <a:rPr dirty="0" sz="1200" spc="-120">
                <a:latin typeface="SimSun"/>
                <a:cs typeface="SimSun"/>
              </a:rPr>
              <a:t>℃以上</a:t>
            </a:r>
            <a:r>
              <a:rPr dirty="0" sz="1200" spc="-125">
                <a:latin typeface="SimSun"/>
                <a:cs typeface="SimSun"/>
              </a:rPr>
              <a:t>）：収量約</a:t>
            </a:r>
            <a:r>
              <a:rPr dirty="0" sz="1200" spc="-90">
                <a:latin typeface="Microsoft Sans Serif"/>
                <a:cs typeface="Microsoft Sans Serif"/>
              </a:rPr>
              <a:t>30%</a:t>
            </a:r>
            <a:r>
              <a:rPr dirty="0" sz="1200" spc="-90">
                <a:latin typeface="SimSun"/>
                <a:cs typeface="SimSun"/>
              </a:rPr>
              <a:t>増加</a:t>
            </a:r>
            <a:endParaRPr sz="1200">
              <a:latin typeface="SimSun"/>
              <a:cs typeface="SimSun"/>
            </a:endParaRPr>
          </a:p>
          <a:p>
            <a:pPr marL="50165" marR="5080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電照栽培</a:t>
            </a:r>
            <a:r>
              <a:rPr dirty="0" sz="1200" spc="-100">
                <a:latin typeface="SimSun"/>
                <a:cs typeface="SimSun"/>
              </a:rPr>
              <a:t>（</a:t>
            </a:r>
            <a:r>
              <a:rPr dirty="0" sz="1200" spc="-100">
                <a:latin typeface="Microsoft Sans Serif"/>
                <a:cs typeface="Microsoft Sans Serif"/>
              </a:rPr>
              <a:t>12</a:t>
            </a:r>
            <a:r>
              <a:rPr dirty="0" sz="1200" spc="-125">
                <a:latin typeface="SimSun"/>
                <a:cs typeface="SimSun"/>
              </a:rPr>
              <a:t>月初</a:t>
            </a:r>
            <a:r>
              <a:rPr dirty="0" sz="1200" spc="-110">
                <a:latin typeface="SimSun"/>
                <a:cs typeface="SimSun"/>
              </a:rPr>
              <a:t>～</a:t>
            </a:r>
            <a:r>
              <a:rPr dirty="0" sz="1200" spc="-110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月下旬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日没後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時間）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0">
                <a:latin typeface="SimSun"/>
                <a:cs typeface="SimSun"/>
              </a:rPr>
              <a:t>葉面積増加</a:t>
            </a:r>
            <a:r>
              <a:rPr dirty="0" sz="1200" spc="-125">
                <a:latin typeface="SimSun"/>
                <a:cs typeface="SimSun"/>
              </a:rPr>
              <a:t>炭</a:t>
            </a:r>
            <a:r>
              <a:rPr dirty="0" sz="1200" spc="-225">
                <a:latin typeface="PMingLiU"/>
                <a:cs typeface="PMingLiU"/>
              </a:rPr>
              <a:t>そ </a:t>
            </a:r>
            <a:r>
              <a:rPr dirty="0" sz="1200" spc="-125">
                <a:latin typeface="SimSun"/>
                <a:cs typeface="SimSun"/>
              </a:rPr>
              <a:t>病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萎黄病</a:t>
            </a:r>
            <a:r>
              <a:rPr dirty="0" sz="1200" spc="-125">
                <a:latin typeface="PMingLiU"/>
                <a:cs typeface="PMingLiU"/>
              </a:rPr>
              <a:t>‧うどんこ</a:t>
            </a:r>
            <a:r>
              <a:rPr dirty="0" sz="1200" spc="-125">
                <a:latin typeface="SimSun"/>
                <a:cs typeface="SimSun"/>
              </a:rPr>
              <a:t>病対策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徹底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PMingLiU"/>
                <a:cs typeface="PMingLiU"/>
              </a:rPr>
              <a:t>ハダニ、アザミウマ</a:t>
            </a:r>
            <a:r>
              <a:rPr dirty="0" sz="1200" spc="-125">
                <a:latin typeface="SimSun"/>
                <a:cs typeface="SimSun"/>
              </a:rPr>
              <a:t>類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早期発見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90">
                <a:latin typeface="SimSun"/>
                <a:cs typeface="SimSun"/>
              </a:rPr>
              <a:t>防除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14699" y="4705349"/>
            <a:ext cx="8648700" cy="1581150"/>
            <a:chOff x="3314699" y="4705349"/>
            <a:chExt cx="8648700" cy="1581150"/>
          </a:xfrm>
        </p:grpSpPr>
        <p:pic>
          <p:nvPicPr>
            <p:cNvPr id="42" name="object 4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24224" y="4714874"/>
              <a:ext cx="8629649" cy="15620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319462" y="4710112"/>
              <a:ext cx="8639175" cy="1571625"/>
            </a:xfrm>
            <a:custGeom>
              <a:avLst/>
              <a:gdLst/>
              <a:ahLst/>
              <a:cxnLst/>
              <a:rect l="l" t="t" r="r" b="b"/>
              <a:pathLst>
                <a:path w="8639175" h="1571625">
                  <a:moveTo>
                    <a:pt x="0" y="1481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8548687" y="0"/>
                  </a:lnTo>
                  <a:lnTo>
                    <a:pt x="8554627" y="0"/>
                  </a:lnTo>
                  <a:lnTo>
                    <a:pt x="8560512" y="579"/>
                  </a:lnTo>
                  <a:lnTo>
                    <a:pt x="8566339" y="1738"/>
                  </a:lnTo>
                  <a:lnTo>
                    <a:pt x="8572165" y="2897"/>
                  </a:lnTo>
                  <a:lnTo>
                    <a:pt x="8577823" y="4614"/>
                  </a:lnTo>
                  <a:lnTo>
                    <a:pt x="8583312" y="6887"/>
                  </a:lnTo>
                  <a:lnTo>
                    <a:pt x="8588803" y="9161"/>
                  </a:lnTo>
                  <a:lnTo>
                    <a:pt x="8612670" y="26503"/>
                  </a:lnTo>
                  <a:lnTo>
                    <a:pt x="8616871" y="30704"/>
                  </a:lnTo>
                  <a:lnTo>
                    <a:pt x="8620622" y="35274"/>
                  </a:lnTo>
                  <a:lnTo>
                    <a:pt x="8623922" y="40215"/>
                  </a:lnTo>
                  <a:lnTo>
                    <a:pt x="8627223" y="45154"/>
                  </a:lnTo>
                  <a:lnTo>
                    <a:pt x="8630011" y="50369"/>
                  </a:lnTo>
                  <a:lnTo>
                    <a:pt x="8632284" y="55858"/>
                  </a:lnTo>
                  <a:lnTo>
                    <a:pt x="8634557" y="61347"/>
                  </a:lnTo>
                  <a:lnTo>
                    <a:pt x="8636274" y="67006"/>
                  </a:lnTo>
                  <a:lnTo>
                    <a:pt x="8637435" y="72833"/>
                  </a:lnTo>
                  <a:lnTo>
                    <a:pt x="8638594" y="78661"/>
                  </a:lnTo>
                  <a:lnTo>
                    <a:pt x="8639174" y="84545"/>
                  </a:lnTo>
                  <a:lnTo>
                    <a:pt x="8639174" y="90487"/>
                  </a:lnTo>
                  <a:lnTo>
                    <a:pt x="8639174" y="1481137"/>
                  </a:lnTo>
                  <a:lnTo>
                    <a:pt x="8639174" y="1487078"/>
                  </a:lnTo>
                  <a:lnTo>
                    <a:pt x="8638594" y="1492962"/>
                  </a:lnTo>
                  <a:lnTo>
                    <a:pt x="8637435" y="1498789"/>
                  </a:lnTo>
                  <a:lnTo>
                    <a:pt x="8636274" y="1504617"/>
                  </a:lnTo>
                  <a:lnTo>
                    <a:pt x="8634557" y="1510275"/>
                  </a:lnTo>
                  <a:lnTo>
                    <a:pt x="8632284" y="1515764"/>
                  </a:lnTo>
                  <a:lnTo>
                    <a:pt x="8630011" y="1521253"/>
                  </a:lnTo>
                  <a:lnTo>
                    <a:pt x="8627224" y="1526468"/>
                  </a:lnTo>
                  <a:lnTo>
                    <a:pt x="8623923" y="1531408"/>
                  </a:lnTo>
                  <a:lnTo>
                    <a:pt x="8620622" y="1536349"/>
                  </a:lnTo>
                  <a:lnTo>
                    <a:pt x="8588803" y="1562462"/>
                  </a:lnTo>
                  <a:lnTo>
                    <a:pt x="8583312" y="1564735"/>
                  </a:lnTo>
                  <a:lnTo>
                    <a:pt x="8577823" y="1567009"/>
                  </a:lnTo>
                  <a:lnTo>
                    <a:pt x="8572165" y="1568726"/>
                  </a:lnTo>
                  <a:lnTo>
                    <a:pt x="8566339" y="1569885"/>
                  </a:lnTo>
                  <a:lnTo>
                    <a:pt x="8560512" y="1571045"/>
                  </a:lnTo>
                  <a:lnTo>
                    <a:pt x="8554627" y="1571624"/>
                  </a:lnTo>
                  <a:lnTo>
                    <a:pt x="8548687" y="1571624"/>
                  </a:lnTo>
                  <a:lnTo>
                    <a:pt x="90487" y="1571624"/>
                  </a:lnTo>
                  <a:lnTo>
                    <a:pt x="84546" y="1571624"/>
                  </a:lnTo>
                  <a:lnTo>
                    <a:pt x="78661" y="1571045"/>
                  </a:lnTo>
                  <a:lnTo>
                    <a:pt x="40215" y="1556374"/>
                  </a:lnTo>
                  <a:lnTo>
                    <a:pt x="15249" y="1531408"/>
                  </a:lnTo>
                  <a:lnTo>
                    <a:pt x="11948" y="1526468"/>
                  </a:lnTo>
                  <a:lnTo>
                    <a:pt x="9161" y="1521253"/>
                  </a:lnTo>
                  <a:lnTo>
                    <a:pt x="6887" y="1515764"/>
                  </a:lnTo>
                  <a:lnTo>
                    <a:pt x="4614" y="1510275"/>
                  </a:lnTo>
                  <a:lnTo>
                    <a:pt x="2897" y="1504617"/>
                  </a:lnTo>
                  <a:lnTo>
                    <a:pt x="1738" y="1498789"/>
                  </a:lnTo>
                  <a:lnTo>
                    <a:pt x="579" y="1492962"/>
                  </a:lnTo>
                  <a:lnTo>
                    <a:pt x="0" y="148707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FAB5C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559401" y="4863337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B83280"/>
                </a:solidFill>
                <a:latin typeface="BIZ UDPGothic"/>
                <a:cs typeface="BIZ UDPGothic"/>
              </a:rPr>
              <a:t>品質</a:t>
            </a:r>
            <a:r>
              <a:rPr dirty="0" sz="1350" spc="730" b="1">
                <a:solidFill>
                  <a:srgbClr val="B83280"/>
                </a:solidFill>
                <a:latin typeface="Meiryo"/>
                <a:cs typeface="Meiryo"/>
              </a:rPr>
              <a:t>‧</a:t>
            </a:r>
            <a:r>
              <a:rPr dirty="0" sz="1350" spc="-170" b="1">
                <a:solidFill>
                  <a:srgbClr val="B83280"/>
                </a:solidFill>
                <a:latin typeface="BIZ UDPGothic"/>
                <a:cs typeface="BIZ UDPGothic"/>
              </a:rPr>
              <a:t>収量向上</a:t>
            </a:r>
            <a:r>
              <a:rPr dirty="0" sz="1350" spc="-170" b="1">
                <a:solidFill>
                  <a:srgbClr val="B83280"/>
                </a:solidFill>
                <a:latin typeface="Meiryo"/>
                <a:cs typeface="Meiryo"/>
              </a:rPr>
              <a:t>の</a:t>
            </a:r>
            <a:r>
              <a:rPr dirty="0" sz="1350" spc="-170" b="1">
                <a:solidFill>
                  <a:srgbClr val="B83280"/>
                </a:solidFill>
                <a:latin typeface="BIZ UDPGothic"/>
                <a:cs typeface="BIZ UDPGothic"/>
              </a:rPr>
              <a:t>重要</a:t>
            </a:r>
            <a:r>
              <a:rPr dirty="0" sz="1350" spc="-140" b="1">
                <a:solidFill>
                  <a:srgbClr val="B83280"/>
                </a:solidFill>
                <a:latin typeface="Meiryo"/>
                <a:cs typeface="Meiryo"/>
              </a:rPr>
              <a:t>ポイント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4400550" y="5314548"/>
            <a:ext cx="7600950" cy="1353185"/>
            <a:chOff x="4400550" y="5314548"/>
            <a:chExt cx="7600950" cy="1353185"/>
          </a:xfrm>
        </p:grpSpPr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0550" y="5328389"/>
              <a:ext cx="228600" cy="200873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6525" y="5314949"/>
              <a:ext cx="228599" cy="2286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8533998" y="5314548"/>
              <a:ext cx="286385" cy="230504"/>
            </a:xfrm>
            <a:custGeom>
              <a:avLst/>
              <a:gdLst/>
              <a:ahLst/>
              <a:cxnLst/>
              <a:rect l="l" t="t" r="r" b="b"/>
              <a:pathLst>
                <a:path w="286384" h="230504">
                  <a:moveTo>
                    <a:pt x="57016" y="186496"/>
                  </a:moveTo>
                  <a:lnTo>
                    <a:pt x="52461" y="184532"/>
                  </a:lnTo>
                  <a:lnTo>
                    <a:pt x="50854" y="182522"/>
                  </a:lnTo>
                  <a:lnTo>
                    <a:pt x="44201" y="142339"/>
                  </a:lnTo>
                  <a:lnTo>
                    <a:pt x="3973" y="135641"/>
                  </a:lnTo>
                  <a:lnTo>
                    <a:pt x="1919" y="134034"/>
                  </a:lnTo>
                  <a:lnTo>
                    <a:pt x="44" y="129480"/>
                  </a:lnTo>
                  <a:lnTo>
                    <a:pt x="312" y="126890"/>
                  </a:lnTo>
                  <a:lnTo>
                    <a:pt x="1696" y="124881"/>
                  </a:lnTo>
                  <a:lnTo>
                    <a:pt x="21996" y="95904"/>
                  </a:lnTo>
                  <a:lnTo>
                    <a:pt x="23810" y="93225"/>
                  </a:lnTo>
                  <a:lnTo>
                    <a:pt x="1696" y="61659"/>
                  </a:lnTo>
                  <a:lnTo>
                    <a:pt x="267" y="59650"/>
                  </a:lnTo>
                  <a:lnTo>
                    <a:pt x="50" y="57551"/>
                  </a:lnTo>
                  <a:lnTo>
                    <a:pt x="44201" y="44201"/>
                  </a:lnTo>
                  <a:lnTo>
                    <a:pt x="47591" y="23842"/>
                  </a:lnTo>
                  <a:lnTo>
                    <a:pt x="50934" y="3929"/>
                  </a:lnTo>
                  <a:lnTo>
                    <a:pt x="52614" y="1875"/>
                  </a:lnTo>
                  <a:lnTo>
                    <a:pt x="57169" y="0"/>
                  </a:lnTo>
                  <a:lnTo>
                    <a:pt x="56629" y="0"/>
                  </a:lnTo>
                  <a:lnTo>
                    <a:pt x="59218" y="267"/>
                  </a:lnTo>
                  <a:lnTo>
                    <a:pt x="59585" y="267"/>
                  </a:lnTo>
                  <a:lnTo>
                    <a:pt x="61659" y="1696"/>
                  </a:lnTo>
                  <a:lnTo>
                    <a:pt x="93270" y="23842"/>
                  </a:lnTo>
                  <a:lnTo>
                    <a:pt x="138960" y="23842"/>
                  </a:lnTo>
                  <a:lnTo>
                    <a:pt x="140687" y="34200"/>
                  </a:lnTo>
                  <a:lnTo>
                    <a:pt x="133214" y="38369"/>
                  </a:lnTo>
                  <a:lnTo>
                    <a:pt x="126477" y="43571"/>
                  </a:lnTo>
                  <a:lnTo>
                    <a:pt x="120595" y="49702"/>
                  </a:lnTo>
                  <a:lnTo>
                    <a:pt x="120128" y="50363"/>
                  </a:lnTo>
                  <a:lnTo>
                    <a:pt x="93270" y="50363"/>
                  </a:lnTo>
                  <a:lnTo>
                    <a:pt x="76590" y="53732"/>
                  </a:lnTo>
                  <a:lnTo>
                    <a:pt x="62965" y="62920"/>
                  </a:lnTo>
                  <a:lnTo>
                    <a:pt x="53777" y="76545"/>
                  </a:lnTo>
                  <a:lnTo>
                    <a:pt x="50408" y="93225"/>
                  </a:lnTo>
                  <a:lnTo>
                    <a:pt x="51954" y="104674"/>
                  </a:lnTo>
                  <a:lnTo>
                    <a:pt x="56318" y="114964"/>
                  </a:lnTo>
                  <a:lnTo>
                    <a:pt x="63041" y="123616"/>
                  </a:lnTo>
                  <a:lnTo>
                    <a:pt x="64665" y="124881"/>
                  </a:lnTo>
                  <a:lnTo>
                    <a:pt x="71839" y="130373"/>
                  </a:lnTo>
                  <a:lnTo>
                    <a:pt x="73049" y="140751"/>
                  </a:lnTo>
                  <a:lnTo>
                    <a:pt x="76030" y="150476"/>
                  </a:lnTo>
                  <a:lnTo>
                    <a:pt x="80543" y="159249"/>
                  </a:lnTo>
                  <a:lnTo>
                    <a:pt x="80610" y="159380"/>
                  </a:lnTo>
                  <a:lnTo>
                    <a:pt x="86617" y="167297"/>
                  </a:lnTo>
                  <a:lnTo>
                    <a:pt x="61614" y="184799"/>
                  </a:lnTo>
                  <a:lnTo>
                    <a:pt x="59605" y="186228"/>
                  </a:lnTo>
                  <a:lnTo>
                    <a:pt x="57016" y="186496"/>
                  </a:lnTo>
                  <a:close/>
                </a:path>
                <a:path w="286384" h="230504">
                  <a:moveTo>
                    <a:pt x="138960" y="23842"/>
                  </a:moveTo>
                  <a:lnTo>
                    <a:pt x="93270" y="23842"/>
                  </a:lnTo>
                  <a:lnTo>
                    <a:pt x="124881" y="1696"/>
                  </a:lnTo>
                  <a:lnTo>
                    <a:pt x="126890" y="267"/>
                  </a:lnTo>
                  <a:lnTo>
                    <a:pt x="129480" y="0"/>
                  </a:lnTo>
                  <a:lnTo>
                    <a:pt x="131654" y="937"/>
                  </a:lnTo>
                  <a:lnTo>
                    <a:pt x="134034" y="1875"/>
                  </a:lnTo>
                  <a:lnTo>
                    <a:pt x="135641" y="3929"/>
                  </a:lnTo>
                  <a:lnTo>
                    <a:pt x="138960" y="23842"/>
                  </a:lnTo>
                  <a:close/>
                </a:path>
                <a:path w="286384" h="230504">
                  <a:moveTo>
                    <a:pt x="250388" y="171807"/>
                  </a:moveTo>
                  <a:lnTo>
                    <a:pt x="128989" y="171807"/>
                  </a:lnTo>
                  <a:lnTo>
                    <a:pt x="112308" y="168437"/>
                  </a:lnTo>
                  <a:lnTo>
                    <a:pt x="98684" y="159249"/>
                  </a:lnTo>
                  <a:lnTo>
                    <a:pt x="89496" y="145625"/>
                  </a:lnTo>
                  <a:lnTo>
                    <a:pt x="86235" y="129480"/>
                  </a:lnTo>
                  <a:lnTo>
                    <a:pt x="86126" y="128944"/>
                  </a:lnTo>
                  <a:lnTo>
                    <a:pt x="88793" y="114210"/>
                  </a:lnTo>
                  <a:lnTo>
                    <a:pt x="88857" y="113856"/>
                  </a:lnTo>
                  <a:lnTo>
                    <a:pt x="96384" y="101128"/>
                  </a:lnTo>
                  <a:lnTo>
                    <a:pt x="107712" y="91749"/>
                  </a:lnTo>
                  <a:lnTo>
                    <a:pt x="121845" y="86707"/>
                  </a:lnTo>
                  <a:lnTo>
                    <a:pt x="121845" y="86126"/>
                  </a:lnTo>
                  <a:lnTo>
                    <a:pt x="148027" y="46633"/>
                  </a:lnTo>
                  <a:lnTo>
                    <a:pt x="164708" y="43264"/>
                  </a:lnTo>
                  <a:lnTo>
                    <a:pt x="175961" y="44755"/>
                  </a:lnTo>
                  <a:lnTo>
                    <a:pt x="186089" y="48968"/>
                  </a:lnTo>
                  <a:lnTo>
                    <a:pt x="194701" y="55507"/>
                  </a:lnTo>
                  <a:lnTo>
                    <a:pt x="201409" y="63981"/>
                  </a:lnTo>
                  <a:lnTo>
                    <a:pt x="241140" y="63981"/>
                  </a:lnTo>
                  <a:lnTo>
                    <a:pt x="247117" y="68010"/>
                  </a:lnTo>
                  <a:lnTo>
                    <a:pt x="254770" y="79363"/>
                  </a:lnTo>
                  <a:lnTo>
                    <a:pt x="257567" y="93225"/>
                  </a:lnTo>
                  <a:lnTo>
                    <a:pt x="257576" y="95904"/>
                  </a:lnTo>
                  <a:lnTo>
                    <a:pt x="257308" y="98494"/>
                  </a:lnTo>
                  <a:lnTo>
                    <a:pt x="256728" y="100950"/>
                  </a:lnTo>
                  <a:lnTo>
                    <a:pt x="268363" y="105234"/>
                  </a:lnTo>
                  <a:lnTo>
                    <a:pt x="277679" y="113061"/>
                  </a:lnTo>
                  <a:lnTo>
                    <a:pt x="283864" y="123616"/>
                  </a:lnTo>
                  <a:lnTo>
                    <a:pt x="286026" y="135641"/>
                  </a:lnTo>
                  <a:lnTo>
                    <a:pt x="286107" y="136088"/>
                  </a:lnTo>
                  <a:lnTo>
                    <a:pt x="283301" y="149995"/>
                  </a:lnTo>
                  <a:lnTo>
                    <a:pt x="275648" y="161348"/>
                  </a:lnTo>
                  <a:lnTo>
                    <a:pt x="264295" y="169001"/>
                  </a:lnTo>
                  <a:lnTo>
                    <a:pt x="250388" y="171807"/>
                  </a:lnTo>
                  <a:close/>
                </a:path>
                <a:path w="286384" h="230504">
                  <a:moveTo>
                    <a:pt x="115684" y="56658"/>
                  </a:moveTo>
                  <a:lnTo>
                    <a:pt x="109165" y="52640"/>
                  </a:lnTo>
                  <a:lnTo>
                    <a:pt x="101485" y="50363"/>
                  </a:lnTo>
                  <a:lnTo>
                    <a:pt x="120128" y="50363"/>
                  </a:lnTo>
                  <a:lnTo>
                    <a:pt x="115684" y="56658"/>
                  </a:lnTo>
                  <a:close/>
                </a:path>
                <a:path w="286384" h="230504">
                  <a:moveTo>
                    <a:pt x="241140" y="63981"/>
                  </a:moveTo>
                  <a:lnTo>
                    <a:pt x="201409" y="63981"/>
                  </a:lnTo>
                  <a:lnTo>
                    <a:pt x="207213" y="59918"/>
                  </a:lnTo>
                  <a:lnTo>
                    <a:pt x="214267" y="57551"/>
                  </a:lnTo>
                  <a:lnTo>
                    <a:pt x="221858" y="57551"/>
                  </a:lnTo>
                  <a:lnTo>
                    <a:pt x="235764" y="60357"/>
                  </a:lnTo>
                  <a:lnTo>
                    <a:pt x="241140" y="63981"/>
                  </a:lnTo>
                  <a:close/>
                </a:path>
                <a:path w="286384" h="230504">
                  <a:moveTo>
                    <a:pt x="73759" y="114210"/>
                  </a:moveTo>
                  <a:lnTo>
                    <a:pt x="68178" y="108942"/>
                  </a:lnTo>
                  <a:lnTo>
                    <a:pt x="64695" y="101530"/>
                  </a:lnTo>
                  <a:lnTo>
                    <a:pt x="64704" y="93225"/>
                  </a:lnTo>
                  <a:lnTo>
                    <a:pt x="66944" y="82156"/>
                  </a:lnTo>
                  <a:lnTo>
                    <a:pt x="73072" y="73072"/>
                  </a:lnTo>
                  <a:lnTo>
                    <a:pt x="82156" y="66944"/>
                  </a:lnTo>
                  <a:lnTo>
                    <a:pt x="93270" y="64695"/>
                  </a:lnTo>
                  <a:lnTo>
                    <a:pt x="99432" y="64695"/>
                  </a:lnTo>
                  <a:lnTo>
                    <a:pt x="105191" y="66660"/>
                  </a:lnTo>
                  <a:lnTo>
                    <a:pt x="109835" y="70008"/>
                  </a:lnTo>
                  <a:lnTo>
                    <a:pt x="109299" y="71839"/>
                  </a:lnTo>
                  <a:lnTo>
                    <a:pt x="108852" y="73714"/>
                  </a:lnTo>
                  <a:lnTo>
                    <a:pt x="108495" y="75634"/>
                  </a:lnTo>
                  <a:lnTo>
                    <a:pt x="96594" y="81913"/>
                  </a:lnTo>
                  <a:lnTo>
                    <a:pt x="86556" y="90703"/>
                  </a:lnTo>
                  <a:lnTo>
                    <a:pt x="78855" y="101530"/>
                  </a:lnTo>
                  <a:lnTo>
                    <a:pt x="77574" y="104674"/>
                  </a:lnTo>
                  <a:lnTo>
                    <a:pt x="73759" y="114210"/>
                  </a:lnTo>
                  <a:close/>
                </a:path>
                <a:path w="286384" h="230504">
                  <a:moveTo>
                    <a:pt x="103003" y="230475"/>
                  </a:moveTo>
                  <a:lnTo>
                    <a:pt x="93181" y="223956"/>
                  </a:lnTo>
                  <a:lnTo>
                    <a:pt x="91841" y="217259"/>
                  </a:lnTo>
                  <a:lnTo>
                    <a:pt x="109388" y="190916"/>
                  </a:lnTo>
                  <a:lnTo>
                    <a:pt x="112692" y="186005"/>
                  </a:lnTo>
                  <a:lnTo>
                    <a:pt x="119345" y="184665"/>
                  </a:lnTo>
                  <a:lnTo>
                    <a:pt x="129167" y="191229"/>
                  </a:lnTo>
                  <a:lnTo>
                    <a:pt x="130507" y="197881"/>
                  </a:lnTo>
                  <a:lnTo>
                    <a:pt x="112960" y="224224"/>
                  </a:lnTo>
                  <a:lnTo>
                    <a:pt x="109656" y="229135"/>
                  </a:lnTo>
                  <a:lnTo>
                    <a:pt x="103003" y="230475"/>
                  </a:lnTo>
                  <a:close/>
                </a:path>
                <a:path w="286384" h="230504">
                  <a:moveTo>
                    <a:pt x="145866" y="230475"/>
                  </a:moveTo>
                  <a:lnTo>
                    <a:pt x="136043" y="223956"/>
                  </a:lnTo>
                  <a:lnTo>
                    <a:pt x="134704" y="217259"/>
                  </a:lnTo>
                  <a:lnTo>
                    <a:pt x="152251" y="190916"/>
                  </a:lnTo>
                  <a:lnTo>
                    <a:pt x="155555" y="186005"/>
                  </a:lnTo>
                  <a:lnTo>
                    <a:pt x="162207" y="184665"/>
                  </a:lnTo>
                  <a:lnTo>
                    <a:pt x="172030" y="191229"/>
                  </a:lnTo>
                  <a:lnTo>
                    <a:pt x="173369" y="197881"/>
                  </a:lnTo>
                  <a:lnTo>
                    <a:pt x="155823" y="224224"/>
                  </a:lnTo>
                  <a:lnTo>
                    <a:pt x="152519" y="229135"/>
                  </a:lnTo>
                  <a:lnTo>
                    <a:pt x="145866" y="230475"/>
                  </a:lnTo>
                  <a:close/>
                </a:path>
                <a:path w="286384" h="230504">
                  <a:moveTo>
                    <a:pt x="188728" y="230475"/>
                  </a:moveTo>
                  <a:lnTo>
                    <a:pt x="178906" y="223956"/>
                  </a:lnTo>
                  <a:lnTo>
                    <a:pt x="177566" y="217259"/>
                  </a:lnTo>
                  <a:lnTo>
                    <a:pt x="195113" y="190916"/>
                  </a:lnTo>
                  <a:lnTo>
                    <a:pt x="198417" y="186005"/>
                  </a:lnTo>
                  <a:lnTo>
                    <a:pt x="205070" y="184665"/>
                  </a:lnTo>
                  <a:lnTo>
                    <a:pt x="214892" y="191229"/>
                  </a:lnTo>
                  <a:lnTo>
                    <a:pt x="216232" y="197881"/>
                  </a:lnTo>
                  <a:lnTo>
                    <a:pt x="198685" y="224224"/>
                  </a:lnTo>
                  <a:lnTo>
                    <a:pt x="195381" y="229135"/>
                  </a:lnTo>
                  <a:lnTo>
                    <a:pt x="188728" y="230475"/>
                  </a:lnTo>
                  <a:close/>
                </a:path>
                <a:path w="286384" h="230504">
                  <a:moveTo>
                    <a:pt x="231591" y="230475"/>
                  </a:moveTo>
                  <a:lnTo>
                    <a:pt x="221768" y="223956"/>
                  </a:lnTo>
                  <a:lnTo>
                    <a:pt x="220429" y="217259"/>
                  </a:lnTo>
                  <a:lnTo>
                    <a:pt x="237976" y="190916"/>
                  </a:lnTo>
                  <a:lnTo>
                    <a:pt x="241280" y="186005"/>
                  </a:lnTo>
                  <a:lnTo>
                    <a:pt x="247932" y="184665"/>
                  </a:lnTo>
                  <a:lnTo>
                    <a:pt x="257755" y="191229"/>
                  </a:lnTo>
                  <a:lnTo>
                    <a:pt x="259094" y="197881"/>
                  </a:lnTo>
                  <a:lnTo>
                    <a:pt x="241548" y="224224"/>
                  </a:lnTo>
                  <a:lnTo>
                    <a:pt x="238244" y="229135"/>
                  </a:lnTo>
                  <a:lnTo>
                    <a:pt x="231591" y="230475"/>
                  </a:lnTo>
                  <a:close/>
                </a:path>
              </a:pathLst>
            </a:custGeom>
            <a:solidFill>
              <a:srgbClr val="D53F8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48949" y="5314949"/>
              <a:ext cx="228599" cy="228599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2" name="object 52" descr=""/>
          <p:cNvSpPr txBox="1"/>
          <p:nvPr/>
        </p:nvSpPr>
        <p:spPr>
          <a:xfrm>
            <a:off x="4041229" y="5646711"/>
            <a:ext cx="951865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150" spc="-100">
                <a:latin typeface="SimSun"/>
                <a:cs typeface="SimSun"/>
              </a:rPr>
              <a:t>葉数確保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50" spc="-90">
                <a:latin typeface="SimSun"/>
                <a:cs typeface="SimSun"/>
              </a:rPr>
              <a:t>（</a:t>
            </a:r>
            <a:r>
              <a:rPr dirty="0" sz="1150" spc="-90">
                <a:latin typeface="Arial"/>
                <a:cs typeface="Arial"/>
              </a:rPr>
              <a:t>7</a:t>
            </a:r>
            <a:r>
              <a:rPr dirty="0" sz="1150" spc="-110">
                <a:latin typeface="SimSun"/>
                <a:cs typeface="SimSun"/>
              </a:rPr>
              <a:t>葉以上</a:t>
            </a:r>
            <a:r>
              <a:rPr dirty="0" sz="1150" spc="95">
                <a:latin typeface="Arial"/>
                <a:cs typeface="Arial"/>
              </a:rPr>
              <a:t>/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6178251" y="5646711"/>
            <a:ext cx="840740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9685">
              <a:lnSpc>
                <a:spcPct val="100000"/>
              </a:lnSpc>
              <a:spcBef>
                <a:spcPts val="210"/>
              </a:spcBef>
            </a:pPr>
            <a:r>
              <a:rPr dirty="0" sz="1150" spc="-100">
                <a:latin typeface="SimSun"/>
                <a:cs typeface="SimSun"/>
              </a:rPr>
              <a:t>適正温度管理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90">
                <a:latin typeface="SimSun"/>
                <a:cs typeface="SimSun"/>
              </a:rPr>
              <a:t>（</a:t>
            </a:r>
            <a:r>
              <a:rPr dirty="0" sz="1150" spc="-90">
                <a:latin typeface="Arial"/>
                <a:cs typeface="Arial"/>
              </a:rPr>
              <a:t>28</a:t>
            </a:r>
            <a:r>
              <a:rPr dirty="0" sz="1150" spc="-105">
                <a:latin typeface="SimSun"/>
                <a:cs typeface="SimSun"/>
              </a:rPr>
              <a:t>℃以下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8198147" y="5646711"/>
            <a:ext cx="963294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150" spc="-135">
                <a:latin typeface="Arial"/>
                <a:cs typeface="Arial"/>
              </a:rPr>
              <a:t>CO2</a:t>
            </a:r>
            <a:r>
              <a:rPr dirty="0" sz="1150" spc="-80">
                <a:latin typeface="SimSun"/>
                <a:cs typeface="SimSun"/>
              </a:rPr>
              <a:t>施用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latin typeface="SimSun"/>
                <a:cs typeface="SimSun"/>
              </a:rPr>
              <a:t>（収量</a:t>
            </a:r>
            <a:r>
              <a:rPr dirty="0" sz="1150" spc="-70">
                <a:latin typeface="Arial"/>
                <a:cs typeface="Arial"/>
              </a:rPr>
              <a:t>30%</a:t>
            </a:r>
            <a:r>
              <a:rPr dirty="0" sz="1150" spc="-110">
                <a:latin typeface="SimSun"/>
                <a:cs typeface="SimSun"/>
              </a:rPr>
              <a:t>増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0281442" y="5646711"/>
            <a:ext cx="958850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78740">
              <a:lnSpc>
                <a:spcPct val="100000"/>
              </a:lnSpc>
              <a:spcBef>
                <a:spcPts val="210"/>
              </a:spcBef>
            </a:pPr>
            <a:r>
              <a:rPr dirty="0" sz="1150" spc="-100">
                <a:latin typeface="SimSun"/>
                <a:cs typeface="SimSun"/>
              </a:rPr>
              <a:t>成熟日数確保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latin typeface="SimSun"/>
                <a:cs typeface="SimSun"/>
              </a:rPr>
              <a:t>（高糖度実現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7619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2E855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71255" y="205231"/>
            <a:ext cx="4649470" cy="3359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85">
                <a:latin typeface="Meiryo"/>
                <a:cs typeface="Meiryo"/>
              </a:rPr>
              <a:t>とち おとめ </a:t>
            </a:r>
            <a:r>
              <a:rPr dirty="0" spc="-200"/>
              <a:t>品質</a:t>
            </a:r>
            <a:r>
              <a:rPr dirty="0" spc="1110">
                <a:latin typeface="Meiryo"/>
                <a:cs typeface="Meiryo"/>
              </a:rPr>
              <a:t>‧</a:t>
            </a:r>
            <a:r>
              <a:rPr dirty="0" spc="-200"/>
              <a:t>収量向上</a:t>
            </a:r>
            <a:r>
              <a:rPr dirty="0" spc="-200">
                <a:latin typeface="Meiryo"/>
                <a:cs typeface="Meiryo"/>
              </a:rPr>
              <a:t>のための</a:t>
            </a:r>
            <a:r>
              <a:rPr dirty="0" spc="-185"/>
              <a:t>栽培技術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28599" y="876299"/>
            <a:ext cx="2933700" cy="5838825"/>
            <a:chOff x="228599" y="876299"/>
            <a:chExt cx="2933700" cy="5838825"/>
          </a:xfrm>
        </p:grpSpPr>
        <p:sp>
          <p:nvSpPr>
            <p:cNvPr id="8" name="object 8" descr=""/>
            <p:cNvSpPr/>
            <p:nvPr/>
          </p:nvSpPr>
          <p:spPr>
            <a:xfrm>
              <a:off x="233362" y="881062"/>
              <a:ext cx="2924175" cy="5829300"/>
            </a:xfrm>
            <a:custGeom>
              <a:avLst/>
              <a:gdLst/>
              <a:ahLst/>
              <a:cxnLst/>
              <a:rect l="l" t="t" r="r" b="b"/>
              <a:pathLst>
                <a:path w="2924175" h="5829300">
                  <a:moveTo>
                    <a:pt x="2839628" y="5829298"/>
                  </a:moveTo>
                  <a:lnTo>
                    <a:pt x="84546" y="5829298"/>
                  </a:lnTo>
                  <a:lnTo>
                    <a:pt x="78661" y="5828719"/>
                  </a:lnTo>
                  <a:lnTo>
                    <a:pt x="35275" y="5810747"/>
                  </a:lnTo>
                  <a:lnTo>
                    <a:pt x="9161" y="5778928"/>
                  </a:lnTo>
                  <a:lnTo>
                    <a:pt x="0" y="5744752"/>
                  </a:lnTo>
                  <a:lnTo>
                    <a:pt x="0" y="573881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2839628" y="0"/>
                  </a:lnTo>
                  <a:lnTo>
                    <a:pt x="2879018" y="11948"/>
                  </a:lnTo>
                  <a:lnTo>
                    <a:pt x="2912225" y="45155"/>
                  </a:lnTo>
                  <a:lnTo>
                    <a:pt x="2924174" y="84545"/>
                  </a:lnTo>
                  <a:lnTo>
                    <a:pt x="2924174" y="5744752"/>
                  </a:lnTo>
                  <a:lnTo>
                    <a:pt x="2912225" y="5784143"/>
                  </a:lnTo>
                  <a:lnTo>
                    <a:pt x="2879018" y="5817349"/>
                  </a:lnTo>
                  <a:lnTo>
                    <a:pt x="2845513" y="5828719"/>
                  </a:lnTo>
                  <a:lnTo>
                    <a:pt x="2839628" y="5829298"/>
                  </a:lnTo>
                  <a:close/>
                </a:path>
              </a:pathLst>
            </a:custGeom>
            <a:solidFill>
              <a:srgbClr val="C6F5D5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3362" y="881062"/>
              <a:ext cx="2924175" cy="5829300"/>
            </a:xfrm>
            <a:custGeom>
              <a:avLst/>
              <a:gdLst/>
              <a:ahLst/>
              <a:cxnLst/>
              <a:rect l="l" t="t" r="r" b="b"/>
              <a:pathLst>
                <a:path w="2924175" h="5829300">
                  <a:moveTo>
                    <a:pt x="0" y="57388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2833687" y="0"/>
                  </a:lnTo>
                  <a:lnTo>
                    <a:pt x="2839628" y="0"/>
                  </a:lnTo>
                  <a:lnTo>
                    <a:pt x="2845513" y="579"/>
                  </a:lnTo>
                  <a:lnTo>
                    <a:pt x="2851340" y="1738"/>
                  </a:lnTo>
                  <a:lnTo>
                    <a:pt x="2857167" y="2897"/>
                  </a:lnTo>
                  <a:lnTo>
                    <a:pt x="2883958" y="15249"/>
                  </a:lnTo>
                  <a:lnTo>
                    <a:pt x="2888899" y="18550"/>
                  </a:lnTo>
                  <a:lnTo>
                    <a:pt x="2915012" y="50370"/>
                  </a:lnTo>
                  <a:lnTo>
                    <a:pt x="2922435" y="72834"/>
                  </a:lnTo>
                  <a:lnTo>
                    <a:pt x="2923595" y="78661"/>
                  </a:lnTo>
                  <a:lnTo>
                    <a:pt x="2924174" y="84545"/>
                  </a:lnTo>
                  <a:lnTo>
                    <a:pt x="2924174" y="90487"/>
                  </a:lnTo>
                  <a:lnTo>
                    <a:pt x="2924174" y="5738812"/>
                  </a:lnTo>
                  <a:lnTo>
                    <a:pt x="2924174" y="5744752"/>
                  </a:lnTo>
                  <a:lnTo>
                    <a:pt x="2923595" y="5750636"/>
                  </a:lnTo>
                  <a:lnTo>
                    <a:pt x="2922435" y="5756463"/>
                  </a:lnTo>
                  <a:lnTo>
                    <a:pt x="2921276" y="5762292"/>
                  </a:lnTo>
                  <a:lnTo>
                    <a:pt x="2919560" y="5767950"/>
                  </a:lnTo>
                  <a:lnTo>
                    <a:pt x="2917286" y="5773439"/>
                  </a:lnTo>
                  <a:lnTo>
                    <a:pt x="2915012" y="5778928"/>
                  </a:lnTo>
                  <a:lnTo>
                    <a:pt x="2912225" y="5784143"/>
                  </a:lnTo>
                  <a:lnTo>
                    <a:pt x="2908924" y="5789083"/>
                  </a:lnTo>
                  <a:lnTo>
                    <a:pt x="2905623" y="5794023"/>
                  </a:lnTo>
                  <a:lnTo>
                    <a:pt x="2873804" y="5820136"/>
                  </a:lnTo>
                  <a:lnTo>
                    <a:pt x="2851340" y="5827560"/>
                  </a:lnTo>
                  <a:lnTo>
                    <a:pt x="2845513" y="5828719"/>
                  </a:lnTo>
                  <a:lnTo>
                    <a:pt x="2839628" y="5829298"/>
                  </a:lnTo>
                  <a:lnTo>
                    <a:pt x="2833687" y="5829299"/>
                  </a:lnTo>
                  <a:lnTo>
                    <a:pt x="90487" y="5829299"/>
                  </a:lnTo>
                  <a:lnTo>
                    <a:pt x="84546" y="5829298"/>
                  </a:lnTo>
                  <a:lnTo>
                    <a:pt x="78661" y="5828719"/>
                  </a:lnTo>
                  <a:lnTo>
                    <a:pt x="72834" y="5827560"/>
                  </a:lnTo>
                  <a:lnTo>
                    <a:pt x="67006" y="5826400"/>
                  </a:lnTo>
                  <a:lnTo>
                    <a:pt x="30704" y="5806996"/>
                  </a:lnTo>
                  <a:lnTo>
                    <a:pt x="15249" y="5789083"/>
                  </a:lnTo>
                  <a:lnTo>
                    <a:pt x="11948" y="5784143"/>
                  </a:lnTo>
                  <a:lnTo>
                    <a:pt x="9161" y="5778928"/>
                  </a:lnTo>
                  <a:lnTo>
                    <a:pt x="6887" y="5773439"/>
                  </a:lnTo>
                  <a:lnTo>
                    <a:pt x="4614" y="5767950"/>
                  </a:lnTo>
                  <a:lnTo>
                    <a:pt x="2897" y="5762292"/>
                  </a:lnTo>
                  <a:lnTo>
                    <a:pt x="1738" y="5756464"/>
                  </a:lnTo>
                  <a:lnTo>
                    <a:pt x="579" y="5750637"/>
                  </a:lnTo>
                  <a:lnTo>
                    <a:pt x="0" y="5744752"/>
                  </a:lnTo>
                  <a:lnTo>
                    <a:pt x="0" y="5738812"/>
                  </a:lnTo>
                  <a:close/>
                </a:path>
              </a:pathLst>
            </a:custGeom>
            <a:ln w="9524">
              <a:solidFill>
                <a:srgbClr val="C6F5D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7824" y="1041336"/>
            <a:ext cx="8826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solidFill>
                  <a:srgbClr val="047857"/>
                </a:solidFill>
                <a:latin typeface="BIZ UDPGothic"/>
                <a:cs typeface="BIZ UDPGothic"/>
              </a:rPr>
              <a:t>品種の特徴</a:t>
            </a:r>
            <a:endParaRPr sz="1500">
              <a:latin typeface="BIZ UDPGothic"/>
              <a:cs typeface="BIZ UDP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9099" y="876299"/>
            <a:ext cx="7143750" cy="2009775"/>
            <a:chOff x="419099" y="876299"/>
            <a:chExt cx="7143750" cy="2009775"/>
          </a:xfrm>
        </p:grpSpPr>
        <p:sp>
          <p:nvSpPr>
            <p:cNvPr id="12" name="object 12" descr=""/>
            <p:cNvSpPr/>
            <p:nvPr/>
          </p:nvSpPr>
          <p:spPr>
            <a:xfrm>
              <a:off x="419087" y="1504949"/>
              <a:ext cx="47625" cy="1381125"/>
            </a:xfrm>
            <a:custGeom>
              <a:avLst/>
              <a:gdLst/>
              <a:ahLst/>
              <a:cxnLst/>
              <a:rect l="l" t="t" r="r" b="b"/>
              <a:pathLst>
                <a:path w="47625" h="1381125">
                  <a:moveTo>
                    <a:pt x="47625" y="1354162"/>
                  </a:moveTo>
                  <a:lnTo>
                    <a:pt x="26974" y="1333500"/>
                  </a:lnTo>
                  <a:lnTo>
                    <a:pt x="20662" y="1333500"/>
                  </a:lnTo>
                  <a:lnTo>
                    <a:pt x="0" y="1354162"/>
                  </a:lnTo>
                  <a:lnTo>
                    <a:pt x="0" y="1360474"/>
                  </a:lnTo>
                  <a:lnTo>
                    <a:pt x="20662" y="1381125"/>
                  </a:lnTo>
                  <a:lnTo>
                    <a:pt x="26974" y="1381125"/>
                  </a:lnTo>
                  <a:lnTo>
                    <a:pt x="47625" y="1360474"/>
                  </a:lnTo>
                  <a:lnTo>
                    <a:pt x="47625" y="1357312"/>
                  </a:lnTo>
                  <a:lnTo>
                    <a:pt x="47625" y="1354162"/>
                  </a:lnTo>
                  <a:close/>
                </a:path>
                <a:path w="47625" h="1381125">
                  <a:moveTo>
                    <a:pt x="47625" y="1087462"/>
                  </a:moveTo>
                  <a:lnTo>
                    <a:pt x="26974" y="1066800"/>
                  </a:lnTo>
                  <a:lnTo>
                    <a:pt x="20662" y="1066800"/>
                  </a:lnTo>
                  <a:lnTo>
                    <a:pt x="0" y="1087462"/>
                  </a:lnTo>
                  <a:lnTo>
                    <a:pt x="0" y="1093774"/>
                  </a:lnTo>
                  <a:lnTo>
                    <a:pt x="20662" y="1114425"/>
                  </a:lnTo>
                  <a:lnTo>
                    <a:pt x="26974" y="1114425"/>
                  </a:lnTo>
                  <a:lnTo>
                    <a:pt x="47625" y="1093774"/>
                  </a:lnTo>
                  <a:lnTo>
                    <a:pt x="47625" y="1090612"/>
                  </a:lnTo>
                  <a:lnTo>
                    <a:pt x="47625" y="1087462"/>
                  </a:lnTo>
                  <a:close/>
                </a:path>
                <a:path w="47625" h="1381125">
                  <a:moveTo>
                    <a:pt x="47625" y="820762"/>
                  </a:moveTo>
                  <a:lnTo>
                    <a:pt x="26974" y="800100"/>
                  </a:lnTo>
                  <a:lnTo>
                    <a:pt x="20662" y="800100"/>
                  </a:lnTo>
                  <a:lnTo>
                    <a:pt x="0" y="820762"/>
                  </a:lnTo>
                  <a:lnTo>
                    <a:pt x="0" y="827074"/>
                  </a:lnTo>
                  <a:lnTo>
                    <a:pt x="20662" y="847725"/>
                  </a:lnTo>
                  <a:lnTo>
                    <a:pt x="26974" y="847725"/>
                  </a:lnTo>
                  <a:lnTo>
                    <a:pt x="47625" y="827074"/>
                  </a:lnTo>
                  <a:lnTo>
                    <a:pt x="47625" y="823912"/>
                  </a:lnTo>
                  <a:lnTo>
                    <a:pt x="47625" y="820762"/>
                  </a:lnTo>
                  <a:close/>
                </a:path>
                <a:path w="47625" h="1381125">
                  <a:moveTo>
                    <a:pt x="47625" y="554062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62"/>
                  </a:lnTo>
                  <a:lnTo>
                    <a:pt x="0" y="560374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74"/>
                  </a:lnTo>
                  <a:lnTo>
                    <a:pt x="47625" y="557212"/>
                  </a:lnTo>
                  <a:lnTo>
                    <a:pt x="47625" y="554062"/>
                  </a:lnTo>
                  <a:close/>
                </a:path>
                <a:path w="47625" h="1381125">
                  <a:moveTo>
                    <a:pt x="47625" y="287362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62"/>
                  </a:lnTo>
                  <a:lnTo>
                    <a:pt x="0" y="293674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74"/>
                  </a:lnTo>
                  <a:lnTo>
                    <a:pt x="47625" y="290512"/>
                  </a:lnTo>
                  <a:lnTo>
                    <a:pt x="47625" y="287362"/>
                  </a:lnTo>
                  <a:close/>
                </a:path>
                <a:path w="47625" h="13811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38512" y="87629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0" y="1828799"/>
                  </a:moveTo>
                  <a:lnTo>
                    <a:pt x="66746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2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8" y="1781267"/>
                  </a:lnTo>
                  <a:lnTo>
                    <a:pt x="4176803" y="1816221"/>
                  </a:lnTo>
                  <a:lnTo>
                    <a:pt x="4141535" y="1828189"/>
                  </a:lnTo>
                  <a:lnTo>
                    <a:pt x="4135340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14699" y="876647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4" h="1828164">
                  <a:moveTo>
                    <a:pt x="88062" y="1828105"/>
                  </a:moveTo>
                  <a:lnTo>
                    <a:pt x="50303" y="1817192"/>
                  </a:lnTo>
                  <a:lnTo>
                    <a:pt x="16037" y="1786130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8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624" y="102869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95662" y="1362074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14300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14300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4300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4300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1430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8325" y="1408239"/>
            <a:ext cx="13589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栃木県育成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00">
                <a:latin typeface="SimSun"/>
                <a:cs typeface="SimSun"/>
              </a:rPr>
              <a:t>主力品種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325" y="1674939"/>
            <a:ext cx="174498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糖度</a:t>
            </a:r>
            <a:r>
              <a:rPr dirty="0" sz="1150" spc="-85">
                <a:latin typeface="Arial"/>
                <a:cs typeface="Arial"/>
              </a:rPr>
              <a:t>9</a:t>
            </a:r>
            <a:r>
              <a:rPr dirty="0" sz="1150" spc="-85">
                <a:latin typeface="SimSun"/>
                <a:cs typeface="SimSun"/>
              </a:rPr>
              <a:t>～</a:t>
            </a:r>
            <a:r>
              <a:rPr dirty="0" sz="1150" spc="-85">
                <a:latin typeface="Arial"/>
                <a:cs typeface="Arial"/>
              </a:rPr>
              <a:t>10%</a:t>
            </a:r>
            <a:r>
              <a:rPr dirty="0" sz="1150" spc="-85">
                <a:latin typeface="PMingLiU"/>
                <a:cs typeface="PMingLiU"/>
              </a:rPr>
              <a:t>‧</a:t>
            </a:r>
            <a:r>
              <a:rPr dirty="0" sz="1150" spc="-110">
                <a:latin typeface="SimSun"/>
                <a:cs typeface="SimSun"/>
              </a:rPr>
              <a:t>酸度</a:t>
            </a:r>
            <a:r>
              <a:rPr dirty="0" sz="1150" spc="-60">
                <a:latin typeface="Arial"/>
                <a:cs typeface="Arial"/>
              </a:rPr>
              <a:t>0.7%</a:t>
            </a:r>
            <a:r>
              <a:rPr dirty="0" sz="1150" spc="-80">
                <a:latin typeface="SimSun"/>
                <a:cs typeface="SimSun"/>
              </a:rPr>
              <a:t>程度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8325" y="1941639"/>
            <a:ext cx="18923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糖酸比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高</a:t>
            </a:r>
            <a:r>
              <a:rPr dirty="0" sz="1150" spc="-170">
                <a:latin typeface="PMingLiU"/>
                <a:cs typeface="PMingLiU"/>
              </a:rPr>
              <a:t>く </a:t>
            </a:r>
            <a:r>
              <a:rPr dirty="0" sz="1150" spc="-110">
                <a:latin typeface="SimSun"/>
                <a:cs typeface="SimSun"/>
              </a:rPr>
              <a:t>食味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極</a:t>
            </a:r>
            <a:r>
              <a:rPr dirty="0" sz="1150" spc="-110">
                <a:latin typeface="PMingLiU"/>
                <a:cs typeface="PMingLiU"/>
              </a:rPr>
              <a:t>めて</a:t>
            </a:r>
            <a:r>
              <a:rPr dirty="0" sz="1150" spc="-110">
                <a:latin typeface="SimSun"/>
                <a:cs typeface="SimSun"/>
              </a:rPr>
              <a:t>良</a:t>
            </a:r>
            <a:r>
              <a:rPr dirty="0" sz="1150" spc="-50">
                <a:latin typeface="PMingLiU"/>
                <a:cs typeface="PMingLiU"/>
              </a:rPr>
              <a:t>い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325" y="2208339"/>
            <a:ext cx="18923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鮮赤色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光沢</a:t>
            </a:r>
            <a:r>
              <a:rPr dirty="0" sz="1150" spc="-110">
                <a:latin typeface="PMingLiU"/>
                <a:cs typeface="PMingLiU"/>
              </a:rPr>
              <a:t>があり</a:t>
            </a:r>
            <a:r>
              <a:rPr dirty="0" sz="1150" spc="-110">
                <a:latin typeface="SimSun"/>
                <a:cs typeface="SimSun"/>
              </a:rPr>
              <a:t>日持</a:t>
            </a:r>
            <a:r>
              <a:rPr dirty="0" sz="1150" spc="-110">
                <a:latin typeface="PMingLiU"/>
                <a:cs typeface="PMingLiU"/>
              </a:rPr>
              <a:t>ち</a:t>
            </a:r>
            <a:r>
              <a:rPr dirty="0" sz="1150" spc="-80">
                <a:latin typeface="SimSun"/>
                <a:cs typeface="SimSun"/>
              </a:rPr>
              <a:t>良好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8325" y="2475039"/>
            <a:ext cx="16256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均整</a:t>
            </a:r>
            <a:r>
              <a:rPr dirty="0" sz="1150" spc="-110">
                <a:latin typeface="PMingLiU"/>
                <a:cs typeface="PMingLiU"/>
              </a:rPr>
              <a:t>のとれた</a:t>
            </a:r>
            <a:r>
              <a:rPr dirty="0" sz="1150" spc="-110">
                <a:latin typeface="SimSun"/>
                <a:cs typeface="SimSun"/>
              </a:rPr>
              <a:t>円錐形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80">
                <a:latin typeface="SimSun"/>
                <a:cs typeface="SimSun"/>
              </a:rPr>
              <a:t>大果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68325" y="2741739"/>
            <a:ext cx="22898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果皮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「女峰」</a:t>
            </a:r>
            <a:r>
              <a:rPr dirty="0" sz="1150" spc="-125">
                <a:latin typeface="PMingLiU"/>
                <a:cs typeface="PMingLiU"/>
              </a:rPr>
              <a:t>より</a:t>
            </a:r>
            <a:r>
              <a:rPr dirty="0" sz="1150" spc="-110">
                <a:latin typeface="SimSun"/>
                <a:cs typeface="SimSun"/>
              </a:rPr>
              <a:t>硬</a:t>
            </a:r>
            <a:r>
              <a:rPr dirty="0" sz="1150" spc="-160">
                <a:latin typeface="PMingLiU"/>
                <a:cs typeface="PMingLiU"/>
              </a:rPr>
              <a:t>く </a:t>
            </a:r>
            <a:r>
              <a:rPr dirty="0" sz="1150" spc="-110">
                <a:latin typeface="SimSun"/>
                <a:cs typeface="SimSun"/>
              </a:rPr>
              <a:t>日持</a:t>
            </a:r>
            <a:r>
              <a:rPr dirty="0" sz="1150" spc="-110">
                <a:latin typeface="PMingLiU"/>
                <a:cs typeface="PMingLiU"/>
              </a:rPr>
              <a:t>ちが</a:t>
            </a:r>
            <a:r>
              <a:rPr dirty="0" sz="1150" spc="-110">
                <a:latin typeface="SimSun"/>
                <a:cs typeface="SimSun"/>
              </a:rPr>
              <a:t>良</a:t>
            </a:r>
            <a:r>
              <a:rPr dirty="0" sz="1150" spc="-50">
                <a:latin typeface="PMingLiU"/>
                <a:cs typeface="PMingLiU"/>
              </a:rPr>
              <a:t>い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616325" y="900811"/>
            <a:ext cx="3353435" cy="166751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30" b="1">
                <a:solidFill>
                  <a:srgbClr val="37A169"/>
                </a:solidFill>
                <a:latin typeface="BIZ UDPGothic"/>
                <a:cs typeface="BIZ UDPGothic"/>
              </a:rPr>
              <a:t>育苗期</a:t>
            </a:r>
            <a:endParaRPr sz="1350">
              <a:latin typeface="BIZ UDPGothic"/>
              <a:cs typeface="BIZ UDPGothic"/>
            </a:endParaRPr>
          </a:p>
          <a:p>
            <a:pPr marL="50165" marR="141605">
              <a:lnSpc>
                <a:spcPct val="114799"/>
              </a:lnSpc>
              <a:spcBef>
                <a:spcPts val="415"/>
              </a:spcBef>
            </a:pP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はウイルスフリー</a:t>
            </a:r>
            <a:r>
              <a:rPr dirty="0" sz="1200" spc="-125">
                <a:latin typeface="SimSun"/>
                <a:cs typeface="SimSun"/>
              </a:rPr>
              <a:t>苗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使用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25">
                <a:latin typeface="SimSun"/>
                <a:cs typeface="SimSun"/>
              </a:rPr>
              <a:t>十分低温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当</a:t>
            </a:r>
            <a:r>
              <a:rPr dirty="0" sz="1200" spc="-90">
                <a:latin typeface="PMingLiU"/>
                <a:cs typeface="PMingLiU"/>
              </a:rPr>
              <a:t>てる</a:t>
            </a:r>
            <a:r>
              <a:rPr dirty="0" sz="1200" spc="-125">
                <a:latin typeface="PMingLiU"/>
                <a:cs typeface="PMingLiU"/>
              </a:rPr>
              <a:t>ランナーの</a:t>
            </a:r>
            <a:r>
              <a:rPr dirty="0" sz="1200" spc="-125">
                <a:latin typeface="SimSun"/>
                <a:cs typeface="SimSun"/>
              </a:rPr>
              <a:t>発生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少</a:t>
            </a:r>
            <a:r>
              <a:rPr dirty="0" sz="1200" spc="-125">
                <a:latin typeface="PMingLiU"/>
                <a:cs typeface="PMingLiU"/>
              </a:rPr>
              <a:t>ないため</a:t>
            </a: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多</a:t>
            </a:r>
            <a:r>
              <a:rPr dirty="0" sz="1200" spc="-125">
                <a:latin typeface="PMingLiU"/>
                <a:cs typeface="PMingLiU"/>
              </a:rPr>
              <a:t>めに</a:t>
            </a:r>
            <a:r>
              <a:rPr dirty="0" sz="1200" spc="-125">
                <a:latin typeface="SimSun"/>
                <a:cs typeface="SimSun"/>
              </a:rPr>
              <a:t>植付</a:t>
            </a:r>
            <a:r>
              <a:rPr dirty="0" sz="1200" spc="-50">
                <a:latin typeface="PMingLiU"/>
                <a:cs typeface="PMingLiU"/>
              </a:rPr>
              <a:t>け</a:t>
            </a:r>
            <a:r>
              <a:rPr dirty="0" sz="1200" spc="-50">
                <a:latin typeface="PMingLiU"/>
                <a:cs typeface="PMingLiU"/>
              </a:rPr>
              <a:t> </a:t>
            </a:r>
            <a:r>
              <a:rPr dirty="0" sz="1200" spc="-125">
                <a:latin typeface="SimSun"/>
                <a:cs typeface="SimSun"/>
              </a:rPr>
              <a:t>基肥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窒素</a:t>
            </a:r>
            <a:r>
              <a:rPr dirty="0" sz="1300" spc="-120">
                <a:latin typeface="Microsoft Sans Serif"/>
                <a:cs typeface="Microsoft Sans Serif"/>
              </a:rPr>
              <a:t>5kg</a:t>
            </a:r>
            <a:r>
              <a:rPr dirty="0" sz="1200" spc="-125">
                <a:latin typeface="PMingLiU"/>
                <a:cs typeface="PMingLiU"/>
              </a:rPr>
              <a:t>、リン</a:t>
            </a:r>
            <a:r>
              <a:rPr dirty="0" sz="1200" spc="-125">
                <a:latin typeface="SimSun"/>
                <a:cs typeface="SimSun"/>
              </a:rPr>
              <a:t>酸</a:t>
            </a:r>
            <a:r>
              <a:rPr dirty="0" sz="1300" spc="-125">
                <a:latin typeface="Microsoft Sans Serif"/>
                <a:cs typeface="Microsoft Sans Serif"/>
              </a:rPr>
              <a:t>10kg</a:t>
            </a:r>
            <a:r>
              <a:rPr dirty="0" sz="1200" spc="-125">
                <a:latin typeface="PMingLiU"/>
                <a:cs typeface="PMingLiU"/>
              </a:rPr>
              <a:t>、カリ</a:t>
            </a:r>
            <a:r>
              <a:rPr dirty="0" sz="1300" spc="-95">
                <a:latin typeface="Microsoft Sans Serif"/>
                <a:cs typeface="Microsoft Sans Serif"/>
              </a:rPr>
              <a:t>8kg/10a</a:t>
            </a:r>
            <a:r>
              <a:rPr dirty="0" sz="1200" spc="-125">
                <a:latin typeface="SimSun"/>
                <a:cs typeface="SimSun"/>
              </a:rPr>
              <a:t>程度</a:t>
            </a:r>
            <a:r>
              <a:rPr dirty="0" sz="1200" spc="-50">
                <a:latin typeface="PMingLiU"/>
                <a:cs typeface="PMingLiU"/>
              </a:rPr>
              <a:t>こ</a:t>
            </a:r>
            <a:r>
              <a:rPr dirty="0" sz="1200" spc="-125">
                <a:latin typeface="PMingLiU"/>
                <a:cs typeface="PMingLiU"/>
              </a:rPr>
              <a:t>まめなかん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遮光</a:t>
            </a:r>
            <a:r>
              <a:rPr dirty="0" sz="1200" spc="-125">
                <a:latin typeface="PMingLiU"/>
                <a:cs typeface="PMingLiU"/>
              </a:rPr>
              <a:t>でランナー</a:t>
            </a:r>
            <a:r>
              <a:rPr dirty="0" sz="1200" spc="-125">
                <a:latin typeface="SimSun"/>
                <a:cs typeface="SimSun"/>
              </a:rPr>
              <a:t>先枯</a:t>
            </a:r>
            <a:r>
              <a:rPr dirty="0" sz="1200" spc="-125">
                <a:latin typeface="PMingLiU"/>
                <a:cs typeface="PMingLiU"/>
              </a:rPr>
              <a:t>れを</a:t>
            </a:r>
            <a:r>
              <a:rPr dirty="0" sz="1200" spc="-90">
                <a:latin typeface="SimSun"/>
                <a:cs typeface="SimSun"/>
              </a:rPr>
              <a:t>防止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dirty="0" sz="1200" spc="-125">
                <a:latin typeface="SimSun"/>
                <a:cs typeface="SimSun"/>
              </a:rPr>
              <a:t>本葉</a:t>
            </a:r>
            <a:r>
              <a:rPr dirty="0" sz="1300" spc="-120">
                <a:latin typeface="Microsoft Sans Serif"/>
                <a:cs typeface="Microsoft Sans Serif"/>
              </a:rPr>
              <a:t>2.5</a:t>
            </a:r>
            <a:r>
              <a:rPr dirty="0" sz="1200" spc="-120">
                <a:latin typeface="SimSun"/>
                <a:cs typeface="SimSun"/>
              </a:rPr>
              <a:t>～</a:t>
            </a:r>
            <a:r>
              <a:rPr dirty="0" sz="1300" spc="-120">
                <a:latin typeface="Microsoft Sans Serif"/>
                <a:cs typeface="Microsoft Sans Serif"/>
              </a:rPr>
              <a:t>3.0</a:t>
            </a:r>
            <a:r>
              <a:rPr dirty="0" sz="1200" spc="-125">
                <a:latin typeface="SimSun"/>
                <a:cs typeface="SimSun"/>
              </a:rPr>
              <a:t>枚程度</a:t>
            </a:r>
            <a:r>
              <a:rPr dirty="0" sz="1200" spc="-185">
                <a:latin typeface="PMingLiU"/>
                <a:cs typeface="PMingLiU"/>
              </a:rPr>
              <a:t>のそ ろ った</a:t>
            </a:r>
            <a:r>
              <a:rPr dirty="0" sz="1200" spc="-125">
                <a:latin typeface="SimSun"/>
                <a:cs typeface="SimSun"/>
              </a:rPr>
              <a:t>若苗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採苗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65"/>
              </a:spcBef>
            </a:pPr>
            <a:r>
              <a:rPr dirty="0" sz="1200" spc="-125">
                <a:latin typeface="SimSun"/>
                <a:cs typeface="SimSun"/>
              </a:rPr>
              <a:t>育苗後半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肥切</a:t>
            </a:r>
            <a:r>
              <a:rPr dirty="0" sz="1200" spc="-125">
                <a:latin typeface="PMingLiU"/>
                <a:cs typeface="PMingLiU"/>
              </a:rPr>
              <a:t>れは</a:t>
            </a:r>
            <a:r>
              <a:rPr dirty="0" sz="1200" spc="-125">
                <a:latin typeface="SimSun"/>
                <a:cs typeface="SimSun"/>
              </a:rPr>
              <a:t>心止</a:t>
            </a:r>
            <a:r>
              <a:rPr dirty="0" sz="1200" spc="-125">
                <a:latin typeface="PMingLiU"/>
                <a:cs typeface="PMingLiU"/>
              </a:rPr>
              <a:t>まり</a:t>
            </a:r>
            <a:r>
              <a:rPr dirty="0" sz="1200" spc="-125">
                <a:latin typeface="SimSun"/>
                <a:cs typeface="SimSun"/>
              </a:rPr>
              <a:t>株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原因</a:t>
            </a:r>
            <a:r>
              <a:rPr dirty="0" sz="1200" spc="-125">
                <a:latin typeface="PMingLiU"/>
                <a:cs typeface="PMingLiU"/>
              </a:rPr>
              <a:t>になるので</a:t>
            </a:r>
            <a:r>
              <a:rPr dirty="0" sz="1200" spc="-90">
                <a:latin typeface="SimSun"/>
                <a:cs typeface="SimSun"/>
              </a:rPr>
              <a:t>注意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715249" y="876299"/>
            <a:ext cx="4248150" cy="1828800"/>
            <a:chOff x="7715249" y="876299"/>
            <a:chExt cx="4248150" cy="1828800"/>
          </a:xfrm>
        </p:grpSpPr>
        <p:sp>
          <p:nvSpPr>
            <p:cNvPr id="25" name="object 25" descr=""/>
            <p:cNvSpPr/>
            <p:nvPr/>
          </p:nvSpPr>
          <p:spPr>
            <a:xfrm>
              <a:off x="7739061" y="876299"/>
              <a:ext cx="4224655" cy="1828800"/>
            </a:xfrm>
            <a:custGeom>
              <a:avLst/>
              <a:gdLst/>
              <a:ahLst/>
              <a:cxnLst/>
              <a:rect l="l" t="t" r="r" b="b"/>
              <a:pathLst>
                <a:path w="4224655" h="1828800">
                  <a:moveTo>
                    <a:pt x="4135342" y="1828799"/>
                  </a:moveTo>
                  <a:lnTo>
                    <a:pt x="66747" y="1828799"/>
                  </a:lnTo>
                  <a:lnTo>
                    <a:pt x="62101" y="1828189"/>
                  </a:lnTo>
                  <a:lnTo>
                    <a:pt x="27848" y="1809272"/>
                  </a:lnTo>
                  <a:lnTo>
                    <a:pt x="7232" y="1775778"/>
                  </a:lnTo>
                  <a:lnTo>
                    <a:pt x="0" y="1739803"/>
                  </a:lnTo>
                  <a:lnTo>
                    <a:pt x="0" y="1733549"/>
                  </a:lnTo>
                  <a:lnTo>
                    <a:pt x="0" y="88995"/>
                  </a:lnTo>
                  <a:lnTo>
                    <a:pt x="9432" y="47532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2"/>
                  </a:lnTo>
                  <a:lnTo>
                    <a:pt x="4224336" y="88995"/>
                  </a:lnTo>
                  <a:lnTo>
                    <a:pt x="4224336" y="1739803"/>
                  </a:lnTo>
                  <a:lnTo>
                    <a:pt x="4211757" y="1781267"/>
                  </a:lnTo>
                  <a:lnTo>
                    <a:pt x="4176803" y="1816221"/>
                  </a:lnTo>
                  <a:lnTo>
                    <a:pt x="4141534" y="1828189"/>
                  </a:lnTo>
                  <a:lnTo>
                    <a:pt x="4135342" y="1828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715249" y="876647"/>
              <a:ext cx="88265" cy="1828164"/>
            </a:xfrm>
            <a:custGeom>
              <a:avLst/>
              <a:gdLst/>
              <a:ahLst/>
              <a:cxnLst/>
              <a:rect l="l" t="t" r="r" b="b"/>
              <a:pathLst>
                <a:path w="88265" h="1828164">
                  <a:moveTo>
                    <a:pt x="88062" y="1828105"/>
                  </a:moveTo>
                  <a:lnTo>
                    <a:pt x="50304" y="1817192"/>
                  </a:lnTo>
                  <a:lnTo>
                    <a:pt x="16036" y="1786130"/>
                  </a:lnTo>
                  <a:lnTo>
                    <a:pt x="453" y="1742585"/>
                  </a:lnTo>
                  <a:lnTo>
                    <a:pt x="0" y="17332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733202"/>
                  </a:lnTo>
                  <a:lnTo>
                    <a:pt x="53254" y="1778148"/>
                  </a:lnTo>
                  <a:lnTo>
                    <a:pt x="72776" y="1817192"/>
                  </a:lnTo>
                  <a:lnTo>
                    <a:pt x="82859" y="1826035"/>
                  </a:lnTo>
                  <a:lnTo>
                    <a:pt x="88062" y="1828105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7174" y="1037659"/>
              <a:ext cx="152399" cy="133915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7896212" y="1362074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143000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143000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143000">
                  <a:moveTo>
                    <a:pt x="57150" y="453415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15"/>
                  </a:lnTo>
                  <a:lnTo>
                    <a:pt x="0" y="460997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97"/>
                  </a:lnTo>
                  <a:lnTo>
                    <a:pt x="57150" y="457200"/>
                  </a:lnTo>
                  <a:lnTo>
                    <a:pt x="57150" y="453415"/>
                  </a:lnTo>
                  <a:close/>
                </a:path>
                <a:path w="57150" h="1143000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1430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016875" y="900811"/>
            <a:ext cx="2942590" cy="1669414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70" b="1">
                <a:solidFill>
                  <a:srgbClr val="37A169"/>
                </a:solidFill>
                <a:latin typeface="BIZ UDPGothic"/>
                <a:cs typeface="BIZ UDPGothic"/>
              </a:rPr>
              <a:t>定植期</a:t>
            </a:r>
            <a:r>
              <a:rPr dirty="0" sz="1350" spc="730" b="1">
                <a:solidFill>
                  <a:srgbClr val="37A169"/>
                </a:solidFill>
                <a:latin typeface="Meiryo"/>
                <a:cs typeface="Meiryo"/>
              </a:rPr>
              <a:t>‧</a:t>
            </a:r>
            <a:r>
              <a:rPr dirty="0" sz="1350" spc="-140" b="1">
                <a:solidFill>
                  <a:srgbClr val="37A169"/>
                </a:solidFill>
                <a:latin typeface="BIZ UDPGothic"/>
                <a:cs typeface="BIZ UDPGothic"/>
              </a:rPr>
              <a:t>花芽分化</a:t>
            </a:r>
            <a:endParaRPr sz="1350">
              <a:latin typeface="BIZ UDPGothic"/>
              <a:cs typeface="BIZ UDPGothic"/>
            </a:endParaRPr>
          </a:p>
          <a:p>
            <a:pPr marL="50165" marR="5080">
              <a:lnSpc>
                <a:spcPct val="112500"/>
              </a:lnSpc>
              <a:spcBef>
                <a:spcPts val="450"/>
              </a:spcBef>
            </a:pPr>
            <a:r>
              <a:rPr dirty="0" sz="1200" spc="-125">
                <a:latin typeface="SimSun"/>
                <a:cs typeface="SimSun"/>
              </a:rPr>
              <a:t>花芽分化後速</a:t>
            </a:r>
            <a:r>
              <a:rPr dirty="0" sz="1200" spc="-125">
                <a:latin typeface="PMingLiU"/>
                <a:cs typeface="PMingLiU"/>
              </a:rPr>
              <a:t>やかに</a:t>
            </a:r>
            <a:r>
              <a:rPr dirty="0" sz="1200" spc="-125">
                <a:latin typeface="SimSun"/>
                <a:cs typeface="SimSun"/>
              </a:rPr>
              <a:t>定植（遅延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減収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原因</a:t>
            </a:r>
            <a:r>
              <a:rPr dirty="0" sz="1200" spc="-65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分化</a:t>
            </a:r>
            <a:r>
              <a:rPr dirty="0" sz="1300" spc="-145">
                <a:latin typeface="Microsoft Sans Serif"/>
                <a:cs typeface="Microsoft Sans Serif"/>
              </a:rPr>
              <a:t>7</a:t>
            </a:r>
            <a:r>
              <a:rPr dirty="0" sz="1200" spc="-125">
                <a:latin typeface="SimSun"/>
                <a:cs typeface="SimSun"/>
              </a:rPr>
              <a:t>日遅</a:t>
            </a:r>
            <a:r>
              <a:rPr dirty="0" sz="1200" spc="-140">
                <a:latin typeface="PMingLiU"/>
                <a:cs typeface="PMingLiU"/>
              </a:rPr>
              <a:t>れで</a:t>
            </a:r>
            <a:r>
              <a:rPr dirty="0" sz="1200" spc="-125">
                <a:latin typeface="SimSun"/>
                <a:cs typeface="SimSun"/>
              </a:rPr>
              <a:t>約</a:t>
            </a:r>
            <a:r>
              <a:rPr dirty="0" sz="1300" spc="-155">
                <a:latin typeface="Microsoft Sans Serif"/>
                <a:cs typeface="Microsoft Sans Serif"/>
              </a:rPr>
              <a:t>15%</a:t>
            </a:r>
            <a:r>
              <a:rPr dirty="0" sz="1200" spc="-125">
                <a:latin typeface="SimSun"/>
                <a:cs typeface="SimSun"/>
              </a:rPr>
              <a:t>減収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早期定植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90">
                <a:latin typeface="SimSun"/>
                <a:cs typeface="SimSun"/>
              </a:rPr>
              <a:t>重要</a:t>
            </a:r>
            <a:r>
              <a:rPr dirty="0" sz="1200" spc="500">
                <a:latin typeface="SimSun"/>
                <a:cs typeface="SimSun"/>
              </a:rPr>
              <a:t> </a:t>
            </a:r>
            <a:r>
              <a:rPr dirty="0" sz="1200" spc="-125">
                <a:latin typeface="SimSun"/>
                <a:cs typeface="SimSun"/>
              </a:rPr>
              <a:t>根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広</a:t>
            </a:r>
            <a:r>
              <a:rPr dirty="0" sz="1200" spc="-125">
                <a:latin typeface="PMingLiU"/>
                <a:cs typeface="PMingLiU"/>
              </a:rPr>
              <a:t>がるように</a:t>
            </a:r>
            <a:r>
              <a:rPr dirty="0" sz="1200" spc="-125">
                <a:latin typeface="SimSun"/>
                <a:cs typeface="SimSun"/>
              </a:rPr>
              <a:t>植付</a:t>
            </a:r>
            <a:r>
              <a:rPr dirty="0" sz="1200" spc="-140">
                <a:latin typeface="PMingLiU"/>
                <a:cs typeface="PMingLiU"/>
              </a:rPr>
              <a:t>け、やや</a:t>
            </a:r>
            <a:r>
              <a:rPr dirty="0" sz="1200" spc="-125">
                <a:latin typeface="SimSun"/>
                <a:cs typeface="SimSun"/>
              </a:rPr>
              <a:t>深植</a:t>
            </a:r>
            <a:r>
              <a:rPr dirty="0" sz="1200" spc="-90">
                <a:latin typeface="PMingLiU"/>
                <a:cs typeface="PMingLiU"/>
              </a:rPr>
              <a:t>えに</a:t>
            </a:r>
            <a:endParaRPr sz="1200">
              <a:latin typeface="PMingLiU"/>
              <a:cs typeface="PMingLiU"/>
            </a:endParaRPr>
          </a:p>
          <a:p>
            <a:pPr marL="50165" marR="141605">
              <a:lnSpc>
                <a:spcPct val="119800"/>
              </a:lnSpc>
            </a:pPr>
            <a:r>
              <a:rPr dirty="0" sz="1200" spc="-125">
                <a:latin typeface="SimSun"/>
                <a:cs typeface="SimSun"/>
              </a:rPr>
              <a:t>発根</a:t>
            </a:r>
            <a:r>
              <a:rPr dirty="0" sz="1200" spc="-125">
                <a:latin typeface="PMingLiU"/>
                <a:cs typeface="PMingLiU"/>
              </a:rPr>
              <a:t>がやや</a:t>
            </a:r>
            <a:r>
              <a:rPr dirty="0" sz="1200" spc="-125">
                <a:latin typeface="SimSun"/>
                <a:cs typeface="SimSun"/>
              </a:rPr>
              <a:t>遅</a:t>
            </a:r>
            <a:r>
              <a:rPr dirty="0" sz="1200" spc="-125">
                <a:latin typeface="PMingLiU"/>
                <a:cs typeface="PMingLiU"/>
              </a:rPr>
              <a:t>いので</a:t>
            </a:r>
            <a:r>
              <a:rPr dirty="0" sz="1200" spc="-125">
                <a:latin typeface="SimSun"/>
                <a:cs typeface="SimSun"/>
              </a:rPr>
              <a:t>定植後</a:t>
            </a:r>
            <a:r>
              <a:rPr dirty="0" sz="1200" spc="-125">
                <a:latin typeface="PMingLiU"/>
                <a:cs typeface="PMingLiU"/>
              </a:rPr>
              <a:t>はこまめにかん</a:t>
            </a:r>
            <a:r>
              <a:rPr dirty="0" sz="1200" spc="-6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クラウン</a:t>
            </a:r>
            <a:r>
              <a:rPr dirty="0" sz="1200" spc="-125">
                <a:latin typeface="SimSun"/>
                <a:cs typeface="SimSun"/>
              </a:rPr>
              <a:t>付近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乾</a:t>
            </a:r>
            <a:r>
              <a:rPr dirty="0" sz="1200" spc="-135">
                <a:latin typeface="PMingLiU"/>
                <a:cs typeface="PMingLiU"/>
              </a:rPr>
              <a:t>かないように</a:t>
            </a:r>
            <a:r>
              <a:rPr dirty="0" sz="1200" spc="-90">
                <a:latin typeface="SimSun"/>
                <a:cs typeface="SimSun"/>
              </a:rPr>
              <a:t>管理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85"/>
              </a:spcBef>
            </a:pPr>
            <a:r>
              <a:rPr dirty="0" sz="1200" spc="-125">
                <a:latin typeface="SimSun"/>
                <a:cs typeface="SimSun"/>
              </a:rPr>
              <a:t>株間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25">
                <a:latin typeface="Microsoft Sans Serif"/>
                <a:cs typeface="Microsoft Sans Serif"/>
              </a:rPr>
              <a:t>24cm</a:t>
            </a:r>
            <a:r>
              <a:rPr dirty="0" sz="1200" spc="-125">
                <a:latin typeface="SimSun"/>
                <a:cs typeface="SimSun"/>
              </a:rPr>
              <a:t>程度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90">
                <a:latin typeface="SimSun"/>
                <a:cs typeface="SimSun"/>
              </a:rPr>
              <a:t>目安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3314699" y="2857499"/>
            <a:ext cx="4248150" cy="2047875"/>
            <a:chOff x="3314699" y="2857499"/>
            <a:chExt cx="4248150" cy="2047875"/>
          </a:xfrm>
        </p:grpSpPr>
        <p:sp>
          <p:nvSpPr>
            <p:cNvPr id="31" name="object 31" descr=""/>
            <p:cNvSpPr/>
            <p:nvPr/>
          </p:nvSpPr>
          <p:spPr>
            <a:xfrm>
              <a:off x="3338512" y="285749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0" y="2047874"/>
                  </a:moveTo>
                  <a:lnTo>
                    <a:pt x="66746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3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8" y="2000342"/>
                  </a:lnTo>
                  <a:lnTo>
                    <a:pt x="4176803" y="2035296"/>
                  </a:lnTo>
                  <a:lnTo>
                    <a:pt x="4141535" y="2047264"/>
                  </a:lnTo>
                  <a:lnTo>
                    <a:pt x="4135340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314699" y="285784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4" h="2047239">
                  <a:moveTo>
                    <a:pt x="88062" y="2047180"/>
                  </a:moveTo>
                  <a:lnTo>
                    <a:pt x="50303" y="2036267"/>
                  </a:lnTo>
                  <a:lnTo>
                    <a:pt x="16037" y="2005205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3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75255" y="3009899"/>
              <a:ext cx="136058" cy="1523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3495662" y="3343274"/>
              <a:ext cx="57150" cy="1362075"/>
            </a:xfrm>
            <a:custGeom>
              <a:avLst/>
              <a:gdLst/>
              <a:ahLst/>
              <a:cxnLst/>
              <a:rect l="l" t="t" r="r" b="b"/>
              <a:pathLst>
                <a:path w="57150" h="1362075">
                  <a:moveTo>
                    <a:pt x="57150" y="1329715"/>
                  </a:moveTo>
                  <a:lnTo>
                    <a:pt x="32372" y="1304925"/>
                  </a:lnTo>
                  <a:lnTo>
                    <a:pt x="24790" y="1304925"/>
                  </a:lnTo>
                  <a:lnTo>
                    <a:pt x="0" y="1329715"/>
                  </a:lnTo>
                  <a:lnTo>
                    <a:pt x="0" y="1337297"/>
                  </a:lnTo>
                  <a:lnTo>
                    <a:pt x="24790" y="1362075"/>
                  </a:lnTo>
                  <a:lnTo>
                    <a:pt x="32372" y="1362075"/>
                  </a:lnTo>
                  <a:lnTo>
                    <a:pt x="57150" y="1337297"/>
                  </a:lnTo>
                  <a:lnTo>
                    <a:pt x="57150" y="1333500"/>
                  </a:lnTo>
                  <a:lnTo>
                    <a:pt x="57150" y="1329715"/>
                  </a:lnTo>
                  <a:close/>
                </a:path>
                <a:path w="57150" h="1362075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36207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620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62075">
                  <a:moveTo>
                    <a:pt x="57150" y="462940"/>
                  </a:moveTo>
                  <a:lnTo>
                    <a:pt x="32372" y="438150"/>
                  </a:lnTo>
                  <a:lnTo>
                    <a:pt x="24790" y="438150"/>
                  </a:lnTo>
                  <a:lnTo>
                    <a:pt x="0" y="462940"/>
                  </a:lnTo>
                  <a:lnTo>
                    <a:pt x="0" y="470522"/>
                  </a:lnTo>
                  <a:lnTo>
                    <a:pt x="24790" y="495300"/>
                  </a:lnTo>
                  <a:lnTo>
                    <a:pt x="32372" y="495300"/>
                  </a:lnTo>
                  <a:lnTo>
                    <a:pt x="57150" y="470522"/>
                  </a:lnTo>
                  <a:lnTo>
                    <a:pt x="57150" y="466725"/>
                  </a:lnTo>
                  <a:lnTo>
                    <a:pt x="57150" y="462940"/>
                  </a:lnTo>
                  <a:close/>
                </a:path>
                <a:path w="57150" h="136207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3620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597275" y="2897636"/>
            <a:ext cx="3265804" cy="187071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70" b="1">
                <a:solidFill>
                  <a:srgbClr val="37A169"/>
                </a:solidFill>
                <a:latin typeface="BIZ UDPGothic"/>
                <a:cs typeface="BIZ UDPGothic"/>
              </a:rPr>
              <a:t>厳寒期</a:t>
            </a:r>
            <a:r>
              <a:rPr dirty="0" sz="1350" spc="-170" b="1">
                <a:solidFill>
                  <a:srgbClr val="37A169"/>
                </a:solidFill>
                <a:latin typeface="Meiryo"/>
                <a:cs typeface="Meiryo"/>
              </a:rPr>
              <a:t>の</a:t>
            </a:r>
            <a:r>
              <a:rPr dirty="0" sz="1350" spc="-110" b="1">
                <a:solidFill>
                  <a:srgbClr val="37A169"/>
                </a:solidFill>
                <a:latin typeface="BIZ UDPGothic"/>
                <a:cs typeface="BIZ UDPGothic"/>
              </a:rPr>
              <a:t>管理</a:t>
            </a:r>
            <a:endParaRPr sz="1350">
              <a:latin typeface="BIZ UDPGothic"/>
              <a:cs typeface="BIZ UDPGothic"/>
            </a:endParaRPr>
          </a:p>
          <a:p>
            <a:pPr marL="69215" marR="705485">
              <a:lnSpc>
                <a:spcPct val="117000"/>
              </a:lnSpc>
              <a:spcBef>
                <a:spcPts val="265"/>
              </a:spcBef>
            </a:pPr>
            <a:r>
              <a:rPr dirty="0" sz="1300" spc="-145">
                <a:latin typeface="Microsoft Sans Serif"/>
                <a:cs typeface="Microsoft Sans Serif"/>
              </a:rPr>
              <a:t>12</a:t>
            </a:r>
            <a:r>
              <a:rPr dirty="0" sz="1200" spc="-125">
                <a:latin typeface="SimSun"/>
                <a:cs typeface="SimSun"/>
              </a:rPr>
              <a:t>月以降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葉柄長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短</a:t>
            </a:r>
            <a:r>
              <a:rPr dirty="0" sz="1200" spc="-195">
                <a:latin typeface="PMingLiU"/>
                <a:cs typeface="PMingLiU"/>
              </a:rPr>
              <a:t>く 、</a:t>
            </a:r>
            <a:r>
              <a:rPr dirty="0" sz="1200" spc="-125">
                <a:latin typeface="SimSun"/>
                <a:cs typeface="SimSun"/>
              </a:rPr>
              <a:t>葉面積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00">
                <a:latin typeface="SimSun"/>
                <a:cs typeface="SimSun"/>
              </a:rPr>
              <a:t>減少</a:t>
            </a:r>
            <a:r>
              <a:rPr dirty="0" sz="1200" spc="-125">
                <a:latin typeface="SimSun"/>
                <a:cs typeface="SimSun"/>
              </a:rPr>
              <a:t>草勢維持</a:t>
            </a:r>
            <a:r>
              <a:rPr dirty="0" sz="1200" spc="-125">
                <a:latin typeface="PMingLiU"/>
                <a:cs typeface="PMingLiU"/>
              </a:rPr>
              <a:t>のため</a:t>
            </a:r>
            <a:r>
              <a:rPr dirty="0" sz="1200" spc="-125">
                <a:latin typeface="SimSun"/>
                <a:cs typeface="SimSun"/>
              </a:rPr>
              <a:t>電照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地中加温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00">
                <a:latin typeface="SimSun"/>
                <a:cs typeface="SimSun"/>
              </a:rPr>
              <a:t>効果的</a:t>
            </a:r>
            <a:endParaRPr sz="1200">
              <a:latin typeface="SimSun"/>
              <a:cs typeface="SimSun"/>
            </a:endParaRPr>
          </a:p>
          <a:p>
            <a:pPr marL="69215" marR="5080">
              <a:lnSpc>
                <a:spcPct val="105800"/>
              </a:lnSpc>
              <a:spcBef>
                <a:spcPts val="95"/>
              </a:spcBef>
            </a:pPr>
            <a:r>
              <a:rPr dirty="0" sz="1200" spc="-125">
                <a:latin typeface="SimSun"/>
                <a:cs typeface="SimSun"/>
              </a:rPr>
              <a:t>地温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300" spc="-140">
                <a:latin typeface="Microsoft Sans Serif"/>
                <a:cs typeface="Microsoft Sans Serif"/>
              </a:rPr>
              <a:t>16</a:t>
            </a:r>
            <a:r>
              <a:rPr dirty="0" sz="1200" spc="-135">
                <a:latin typeface="SimSun"/>
                <a:cs typeface="SimSun"/>
              </a:rPr>
              <a:t>℃程度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加温</a:t>
            </a:r>
            <a:r>
              <a:rPr dirty="0" sz="1200" spc="-140">
                <a:latin typeface="SimSun"/>
                <a:cs typeface="SimSun"/>
              </a:rPr>
              <a:t>（</a:t>
            </a:r>
            <a:r>
              <a:rPr dirty="0" sz="1300" spc="-140">
                <a:latin typeface="Microsoft Sans Serif"/>
                <a:cs typeface="Microsoft Sans Serif"/>
              </a:rPr>
              <a:t>15</a:t>
            </a:r>
            <a:r>
              <a:rPr dirty="0" sz="1200" spc="-135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根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活性低下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SimSun"/>
                <a:cs typeface="SimSun"/>
              </a:rPr>
              <a:t>加温開始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遅</a:t>
            </a:r>
            <a:r>
              <a:rPr dirty="0" sz="1200" spc="-170">
                <a:latin typeface="PMingLiU"/>
                <a:cs typeface="PMingLiU"/>
              </a:rPr>
              <a:t>く とも</a:t>
            </a:r>
            <a:r>
              <a:rPr dirty="0" sz="1300" spc="-145">
                <a:latin typeface="Microsoft Sans Serif"/>
                <a:cs typeface="Microsoft Sans Serif"/>
              </a:rPr>
              <a:t>12</a:t>
            </a:r>
            <a:r>
              <a:rPr dirty="0" sz="1200" spc="-125">
                <a:latin typeface="SimSun"/>
                <a:cs typeface="SimSun"/>
              </a:rPr>
              <a:t>月上旬</a:t>
            </a:r>
            <a:r>
              <a:rPr dirty="0" sz="1200" spc="-330">
                <a:latin typeface="PMingLiU"/>
                <a:cs typeface="PMingLiU"/>
              </a:rPr>
              <a:t>から</a:t>
            </a:r>
            <a:endParaRPr sz="1200">
              <a:latin typeface="PMingLiU"/>
              <a:cs typeface="PMingLiU"/>
            </a:endParaRPr>
          </a:p>
          <a:p>
            <a:pPr marL="69215">
              <a:lnSpc>
                <a:spcPct val="100000"/>
              </a:lnSpc>
              <a:spcBef>
                <a:spcPts val="165"/>
              </a:spcBef>
            </a:pPr>
            <a:r>
              <a:rPr dirty="0" sz="1200" spc="-125">
                <a:latin typeface="SimSun"/>
                <a:cs typeface="SimSun"/>
              </a:rPr>
              <a:t>温度管理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昼温</a:t>
            </a:r>
            <a:r>
              <a:rPr dirty="0" sz="1300" spc="-140">
                <a:latin typeface="Microsoft Sans Serif"/>
                <a:cs typeface="Microsoft Sans Serif"/>
              </a:rPr>
              <a:t>25</a:t>
            </a:r>
            <a:r>
              <a:rPr dirty="0" sz="1200" spc="-14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夜温</a:t>
            </a:r>
            <a:r>
              <a:rPr dirty="0" sz="1300" spc="-140">
                <a:latin typeface="Microsoft Sans Serif"/>
                <a:cs typeface="Microsoft Sans Serif"/>
              </a:rPr>
              <a:t>8</a:t>
            </a:r>
            <a:r>
              <a:rPr dirty="0" sz="1200" spc="-14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90">
                <a:latin typeface="SimSun"/>
                <a:cs typeface="SimSun"/>
              </a:rPr>
              <a:t>目標</a:t>
            </a:r>
            <a:endParaRPr sz="1200">
              <a:latin typeface="SimSun"/>
              <a:cs typeface="SimSun"/>
            </a:endParaRPr>
          </a:p>
          <a:p>
            <a:pPr marL="69215" marR="370205">
              <a:lnSpc>
                <a:spcPts val="1730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着果負担大</a:t>
            </a:r>
            <a:r>
              <a:rPr dirty="0" sz="1200" spc="-125">
                <a:latin typeface="PMingLiU"/>
                <a:cs typeface="PMingLiU"/>
              </a:rPr>
              <a:t>きいと</a:t>
            </a:r>
            <a:r>
              <a:rPr dirty="0" sz="1300" spc="-145">
                <a:latin typeface="Microsoft Sans Serif"/>
                <a:cs typeface="Microsoft Sans Serif"/>
              </a:rPr>
              <a:t>2</a:t>
            </a:r>
            <a:r>
              <a:rPr dirty="0" sz="1200" spc="-125">
                <a:latin typeface="SimSun"/>
                <a:cs typeface="SimSun"/>
              </a:rPr>
              <a:t>次腋花房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出蕾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開花遅</a:t>
            </a:r>
            <a:r>
              <a:rPr dirty="0" sz="1200" spc="-65">
                <a:latin typeface="PMingLiU"/>
                <a:cs typeface="PMingLiU"/>
              </a:rPr>
              <a:t>れ</a:t>
            </a:r>
            <a:r>
              <a:rPr dirty="0" sz="1200" spc="-125">
                <a:latin typeface="SimSun"/>
                <a:cs typeface="SimSun"/>
              </a:rPr>
              <a:t>過度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25">
                <a:latin typeface="SimSun"/>
                <a:cs typeface="SimSun"/>
              </a:rPr>
              <a:t>高温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果実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軟</a:t>
            </a:r>
            <a:r>
              <a:rPr dirty="0" sz="1200" spc="-180">
                <a:latin typeface="PMingLiU"/>
                <a:cs typeface="PMingLiU"/>
              </a:rPr>
              <a:t>ら かく するので</a:t>
            </a:r>
            <a:r>
              <a:rPr dirty="0" sz="1200" spc="-90">
                <a:latin typeface="SimSun"/>
                <a:cs typeface="SimSun"/>
              </a:rPr>
              <a:t>注意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715249" y="2857499"/>
            <a:ext cx="4248150" cy="2047875"/>
            <a:chOff x="7715249" y="2857499"/>
            <a:chExt cx="4248150" cy="2047875"/>
          </a:xfrm>
        </p:grpSpPr>
        <p:sp>
          <p:nvSpPr>
            <p:cNvPr id="37" name="object 37" descr=""/>
            <p:cNvSpPr/>
            <p:nvPr/>
          </p:nvSpPr>
          <p:spPr>
            <a:xfrm>
              <a:off x="7739061" y="2857499"/>
              <a:ext cx="4224655" cy="2047875"/>
            </a:xfrm>
            <a:custGeom>
              <a:avLst/>
              <a:gdLst/>
              <a:ahLst/>
              <a:cxnLst/>
              <a:rect l="l" t="t" r="r" b="b"/>
              <a:pathLst>
                <a:path w="4224655" h="2047875">
                  <a:moveTo>
                    <a:pt x="4135342" y="2047874"/>
                  </a:moveTo>
                  <a:lnTo>
                    <a:pt x="66747" y="2047874"/>
                  </a:lnTo>
                  <a:lnTo>
                    <a:pt x="62101" y="2047264"/>
                  </a:lnTo>
                  <a:lnTo>
                    <a:pt x="27848" y="2028346"/>
                  </a:lnTo>
                  <a:lnTo>
                    <a:pt x="7232" y="1994853"/>
                  </a:lnTo>
                  <a:lnTo>
                    <a:pt x="0" y="1958878"/>
                  </a:lnTo>
                  <a:lnTo>
                    <a:pt x="0" y="1952624"/>
                  </a:lnTo>
                  <a:lnTo>
                    <a:pt x="0" y="88995"/>
                  </a:lnTo>
                  <a:lnTo>
                    <a:pt x="9432" y="47531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1"/>
                  </a:lnTo>
                  <a:lnTo>
                    <a:pt x="4224336" y="88995"/>
                  </a:lnTo>
                  <a:lnTo>
                    <a:pt x="4224336" y="1958878"/>
                  </a:lnTo>
                  <a:lnTo>
                    <a:pt x="4211757" y="2000342"/>
                  </a:lnTo>
                  <a:lnTo>
                    <a:pt x="4176803" y="2035296"/>
                  </a:lnTo>
                  <a:lnTo>
                    <a:pt x="4141534" y="2047264"/>
                  </a:lnTo>
                  <a:lnTo>
                    <a:pt x="4135342" y="2047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15249" y="2857846"/>
              <a:ext cx="88265" cy="2047239"/>
            </a:xfrm>
            <a:custGeom>
              <a:avLst/>
              <a:gdLst/>
              <a:ahLst/>
              <a:cxnLst/>
              <a:rect l="l" t="t" r="r" b="b"/>
              <a:pathLst>
                <a:path w="88265" h="2047239">
                  <a:moveTo>
                    <a:pt x="88062" y="2047180"/>
                  </a:moveTo>
                  <a:lnTo>
                    <a:pt x="50304" y="2036267"/>
                  </a:lnTo>
                  <a:lnTo>
                    <a:pt x="16036" y="2005205"/>
                  </a:lnTo>
                  <a:lnTo>
                    <a:pt x="453" y="1961660"/>
                  </a:lnTo>
                  <a:lnTo>
                    <a:pt x="0" y="19522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52277"/>
                  </a:lnTo>
                  <a:lnTo>
                    <a:pt x="53254" y="1997223"/>
                  </a:lnTo>
                  <a:lnTo>
                    <a:pt x="72776" y="2036267"/>
                  </a:lnTo>
                  <a:lnTo>
                    <a:pt x="82859" y="2045110"/>
                  </a:lnTo>
                  <a:lnTo>
                    <a:pt x="88062" y="2047180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6907" y="3009632"/>
              <a:ext cx="152935" cy="152935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7896212" y="3343274"/>
              <a:ext cx="57150" cy="1362075"/>
            </a:xfrm>
            <a:custGeom>
              <a:avLst/>
              <a:gdLst/>
              <a:ahLst/>
              <a:cxnLst/>
              <a:rect l="l" t="t" r="r" b="b"/>
              <a:pathLst>
                <a:path w="57150" h="1362075">
                  <a:moveTo>
                    <a:pt x="57150" y="1329715"/>
                  </a:moveTo>
                  <a:lnTo>
                    <a:pt x="32372" y="1304925"/>
                  </a:lnTo>
                  <a:lnTo>
                    <a:pt x="24790" y="1304925"/>
                  </a:lnTo>
                  <a:lnTo>
                    <a:pt x="0" y="1329715"/>
                  </a:lnTo>
                  <a:lnTo>
                    <a:pt x="0" y="1337297"/>
                  </a:lnTo>
                  <a:lnTo>
                    <a:pt x="24790" y="1362075"/>
                  </a:lnTo>
                  <a:lnTo>
                    <a:pt x="32372" y="1362075"/>
                  </a:lnTo>
                  <a:lnTo>
                    <a:pt x="57150" y="1337297"/>
                  </a:lnTo>
                  <a:lnTo>
                    <a:pt x="57150" y="1333500"/>
                  </a:lnTo>
                  <a:lnTo>
                    <a:pt x="57150" y="1329715"/>
                  </a:lnTo>
                  <a:close/>
                </a:path>
                <a:path w="57150" h="1362075">
                  <a:moveTo>
                    <a:pt x="57150" y="1110640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40"/>
                  </a:lnTo>
                  <a:lnTo>
                    <a:pt x="0" y="1118222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22"/>
                  </a:lnTo>
                  <a:lnTo>
                    <a:pt x="57150" y="1114425"/>
                  </a:lnTo>
                  <a:lnTo>
                    <a:pt x="57150" y="1110640"/>
                  </a:lnTo>
                  <a:close/>
                </a:path>
                <a:path w="57150" h="1362075">
                  <a:moveTo>
                    <a:pt x="57150" y="891565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65"/>
                  </a:lnTo>
                  <a:lnTo>
                    <a:pt x="0" y="899147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47"/>
                  </a:lnTo>
                  <a:lnTo>
                    <a:pt x="57150" y="895350"/>
                  </a:lnTo>
                  <a:lnTo>
                    <a:pt x="57150" y="891565"/>
                  </a:lnTo>
                  <a:close/>
                </a:path>
                <a:path w="57150" h="1362075">
                  <a:moveTo>
                    <a:pt x="57150" y="672490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90"/>
                  </a:lnTo>
                  <a:lnTo>
                    <a:pt x="0" y="680072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72"/>
                  </a:lnTo>
                  <a:lnTo>
                    <a:pt x="57150" y="676275"/>
                  </a:lnTo>
                  <a:lnTo>
                    <a:pt x="57150" y="672490"/>
                  </a:lnTo>
                  <a:close/>
                </a:path>
                <a:path w="57150" h="1362075">
                  <a:moveTo>
                    <a:pt x="57150" y="462940"/>
                  </a:moveTo>
                  <a:lnTo>
                    <a:pt x="32372" y="438150"/>
                  </a:lnTo>
                  <a:lnTo>
                    <a:pt x="24790" y="438150"/>
                  </a:lnTo>
                  <a:lnTo>
                    <a:pt x="0" y="462940"/>
                  </a:lnTo>
                  <a:lnTo>
                    <a:pt x="0" y="470522"/>
                  </a:lnTo>
                  <a:lnTo>
                    <a:pt x="24790" y="495300"/>
                  </a:lnTo>
                  <a:lnTo>
                    <a:pt x="32372" y="495300"/>
                  </a:lnTo>
                  <a:lnTo>
                    <a:pt x="57150" y="470522"/>
                  </a:lnTo>
                  <a:lnTo>
                    <a:pt x="57150" y="466725"/>
                  </a:lnTo>
                  <a:lnTo>
                    <a:pt x="57150" y="462940"/>
                  </a:lnTo>
                  <a:close/>
                </a:path>
                <a:path w="57150" h="1362075">
                  <a:moveTo>
                    <a:pt x="57150" y="243865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65"/>
                  </a:lnTo>
                  <a:lnTo>
                    <a:pt x="0" y="251447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47"/>
                  </a:lnTo>
                  <a:lnTo>
                    <a:pt x="57150" y="247650"/>
                  </a:lnTo>
                  <a:lnTo>
                    <a:pt x="57150" y="243865"/>
                  </a:lnTo>
                  <a:close/>
                </a:path>
                <a:path w="57150" h="1362075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8016875" y="2897636"/>
            <a:ext cx="3086735" cy="187071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350" spc="-170" b="1">
                <a:solidFill>
                  <a:srgbClr val="37A169"/>
                </a:solidFill>
                <a:latin typeface="BIZ UDPGothic"/>
                <a:cs typeface="BIZ UDPGothic"/>
              </a:rPr>
              <a:t>暖候期</a:t>
            </a:r>
            <a:r>
              <a:rPr dirty="0" sz="1350" spc="730" b="1">
                <a:solidFill>
                  <a:srgbClr val="37A169"/>
                </a:solidFill>
                <a:latin typeface="Meiryo"/>
                <a:cs typeface="Meiryo"/>
              </a:rPr>
              <a:t>‧</a:t>
            </a:r>
            <a:r>
              <a:rPr dirty="0" sz="1350" spc="-140" b="1">
                <a:solidFill>
                  <a:srgbClr val="37A169"/>
                </a:solidFill>
                <a:latin typeface="BIZ UDPGothic"/>
                <a:cs typeface="BIZ UDPGothic"/>
              </a:rPr>
              <a:t>収穫管理</a:t>
            </a:r>
            <a:endParaRPr sz="1350">
              <a:latin typeface="BIZ UDPGothic"/>
              <a:cs typeface="BIZ UDPGothic"/>
            </a:endParaRPr>
          </a:p>
          <a:p>
            <a:pPr marL="50165" marR="346710">
              <a:lnSpc>
                <a:spcPct val="110600"/>
              </a:lnSpc>
              <a:spcBef>
                <a:spcPts val="365"/>
              </a:spcBef>
            </a:pPr>
            <a:r>
              <a:rPr dirty="0" sz="1300" spc="-14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月以降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果実温度急上昇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早朝収穫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5">
                <a:latin typeface="SimSun"/>
                <a:cs typeface="SimSun"/>
              </a:rPr>
              <a:t>徹底</a:t>
            </a:r>
            <a:r>
              <a:rPr dirty="0" sz="1200" spc="-125">
                <a:latin typeface="SimSun"/>
                <a:cs typeface="SimSun"/>
              </a:rPr>
              <a:t>収穫後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速</a:t>
            </a:r>
            <a:r>
              <a:rPr dirty="0" sz="1200" spc="-125">
                <a:latin typeface="PMingLiU"/>
                <a:cs typeface="PMingLiU"/>
              </a:rPr>
              <a:t>やかに</a:t>
            </a:r>
            <a:r>
              <a:rPr dirty="0" sz="1200" spc="-125">
                <a:latin typeface="SimSun"/>
                <a:cs typeface="SimSun"/>
              </a:rPr>
              <a:t>予冷</a:t>
            </a:r>
            <a:r>
              <a:rPr dirty="0" sz="1200" spc="-140">
                <a:latin typeface="SimSun"/>
                <a:cs typeface="SimSun"/>
              </a:rPr>
              <a:t>（</a:t>
            </a:r>
            <a:r>
              <a:rPr dirty="0" sz="1300" spc="-140">
                <a:latin typeface="Microsoft Sans Serif"/>
                <a:cs typeface="Microsoft Sans Serif"/>
              </a:rPr>
              <a:t>10</a:t>
            </a:r>
            <a:r>
              <a:rPr dirty="0" sz="1200" spc="-135">
                <a:latin typeface="SimSun"/>
                <a:cs typeface="SimSun"/>
              </a:rPr>
              <a:t>℃以下</a:t>
            </a:r>
            <a:r>
              <a:rPr dirty="0" sz="1200" spc="-50">
                <a:latin typeface="SimSun"/>
                <a:cs typeface="SimSun"/>
              </a:rPr>
              <a:t>）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65"/>
              </a:spcBef>
            </a:pPr>
            <a:r>
              <a:rPr dirty="0" sz="1200" spc="-125">
                <a:latin typeface="SimSun"/>
                <a:cs typeface="SimSun"/>
              </a:rPr>
              <a:t>予冷後</a:t>
            </a:r>
            <a:r>
              <a:rPr dirty="0" sz="1200" spc="-125">
                <a:latin typeface="PMingLiU"/>
                <a:cs typeface="PMingLiU"/>
              </a:rPr>
              <a:t>のパック</a:t>
            </a:r>
            <a:r>
              <a:rPr dirty="0" sz="1200" spc="-125">
                <a:latin typeface="SimSun"/>
                <a:cs typeface="SimSun"/>
              </a:rPr>
              <a:t>詰</a:t>
            </a:r>
            <a:r>
              <a:rPr dirty="0" sz="1200" spc="-125">
                <a:latin typeface="PMingLiU"/>
                <a:cs typeface="PMingLiU"/>
              </a:rPr>
              <a:t>め、</a:t>
            </a:r>
            <a:r>
              <a:rPr dirty="0" sz="1200" spc="-125">
                <a:latin typeface="SimSun"/>
                <a:cs typeface="SimSun"/>
              </a:rPr>
              <a:t>出荷</a:t>
            </a:r>
            <a:r>
              <a:rPr dirty="0" sz="1200" spc="-125">
                <a:latin typeface="PMingLiU"/>
                <a:cs typeface="PMingLiU"/>
              </a:rPr>
              <a:t>まで</a:t>
            </a:r>
            <a:r>
              <a:rPr dirty="0" sz="1200" spc="-110">
                <a:latin typeface="SimSun"/>
                <a:cs typeface="SimSun"/>
              </a:rPr>
              <a:t>予冷庫保管</a:t>
            </a:r>
            <a:endParaRPr sz="1200">
              <a:latin typeface="SimSun"/>
              <a:cs typeface="SimSun"/>
            </a:endParaRPr>
          </a:p>
          <a:p>
            <a:pPr algn="just" marL="50165" marR="5080">
              <a:lnSpc>
                <a:spcPts val="1730"/>
              </a:lnSpc>
              <a:spcBef>
                <a:spcPts val="30"/>
              </a:spcBef>
            </a:pPr>
            <a:r>
              <a:rPr dirty="0" sz="1200" spc="-125">
                <a:latin typeface="SimSun"/>
                <a:cs typeface="SimSun"/>
              </a:rPr>
              <a:t>炭酸</a:t>
            </a:r>
            <a:r>
              <a:rPr dirty="0" sz="1200" spc="-125">
                <a:latin typeface="PMingLiU"/>
                <a:cs typeface="PMingLiU"/>
              </a:rPr>
              <a:t>ガス</a:t>
            </a:r>
            <a:r>
              <a:rPr dirty="0" sz="1200" spc="-125">
                <a:latin typeface="SimSun"/>
                <a:cs typeface="SimSun"/>
              </a:rPr>
              <a:t>施用（</a:t>
            </a:r>
            <a:r>
              <a:rPr dirty="0" sz="1300" spc="-125">
                <a:latin typeface="Microsoft Sans Serif"/>
                <a:cs typeface="Microsoft Sans Serif"/>
              </a:rPr>
              <a:t>700</a:t>
            </a:r>
            <a:r>
              <a:rPr dirty="0" sz="1200" spc="-125">
                <a:latin typeface="SimSun"/>
                <a:cs typeface="SimSun"/>
              </a:rPr>
              <a:t>～</a:t>
            </a:r>
            <a:r>
              <a:rPr dirty="0" sz="1300" spc="-125">
                <a:latin typeface="Microsoft Sans Serif"/>
                <a:cs typeface="Microsoft Sans Serif"/>
              </a:rPr>
              <a:t>1000ppm</a:t>
            </a:r>
            <a:r>
              <a:rPr dirty="0" sz="1200" spc="-125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4">
                <a:latin typeface="SimSun"/>
                <a:cs typeface="SimSun"/>
              </a:rPr>
              <a:t>果実硬度向上</a:t>
            </a:r>
            <a:r>
              <a:rPr dirty="0" sz="1200" spc="-140">
                <a:latin typeface="PMingLiU"/>
                <a:cs typeface="PMingLiU"/>
              </a:rPr>
              <a:t>ドリップチューブによる</a:t>
            </a:r>
            <a:r>
              <a:rPr dirty="0" sz="1200" spc="-125">
                <a:latin typeface="SimSun"/>
                <a:cs typeface="SimSun"/>
              </a:rPr>
              <a:t>少量多回</a:t>
            </a:r>
            <a:r>
              <a:rPr dirty="0" sz="1200" spc="-125">
                <a:latin typeface="PMingLiU"/>
                <a:cs typeface="PMingLiU"/>
              </a:rPr>
              <a:t>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00">
                <a:latin typeface="SimSun"/>
                <a:cs typeface="SimSun"/>
              </a:rPr>
              <a:t>効果的</a:t>
            </a:r>
            <a:r>
              <a:rPr dirty="0" sz="1200" spc="-125">
                <a:latin typeface="SimSun"/>
                <a:cs typeface="SimSun"/>
              </a:rPr>
              <a:t>草勢管理</a:t>
            </a:r>
            <a:r>
              <a:rPr dirty="0" sz="1200" spc="-125">
                <a:latin typeface="PMingLiU"/>
                <a:cs typeface="PMingLiU"/>
              </a:rPr>
              <a:t>と</a:t>
            </a:r>
            <a:r>
              <a:rPr dirty="0" sz="1200" spc="-125">
                <a:latin typeface="SimSun"/>
                <a:cs typeface="SimSun"/>
              </a:rPr>
              <a:t>老化葉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病葉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10">
                <a:latin typeface="SimSun"/>
                <a:cs typeface="SimSun"/>
              </a:rPr>
              <a:t>適宜摘葉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65"/>
              </a:spcBef>
            </a:pPr>
            <a:r>
              <a:rPr dirty="0" sz="1200" spc="-135">
                <a:latin typeface="PMingLiU"/>
                <a:cs typeface="PMingLiU"/>
              </a:rPr>
              <a:t>バランス</a:t>
            </a:r>
            <a:r>
              <a:rPr dirty="0" sz="1200" spc="-125">
                <a:latin typeface="SimSun"/>
                <a:cs typeface="SimSun"/>
              </a:rPr>
              <a:t>施肥</a:t>
            </a:r>
            <a:r>
              <a:rPr dirty="0" sz="1200" spc="-135">
                <a:latin typeface="PMingLiU"/>
                <a:cs typeface="PMingLiU"/>
              </a:rPr>
              <a:t>でチップバーンなどの</a:t>
            </a:r>
            <a:r>
              <a:rPr dirty="0" sz="1200" spc="-114">
                <a:latin typeface="SimSun"/>
                <a:cs typeface="SimSun"/>
              </a:rPr>
              <a:t>生理障害防止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3314699" y="5133974"/>
            <a:ext cx="8648700" cy="1581150"/>
            <a:chOff x="3314699" y="5133974"/>
            <a:chExt cx="8648700" cy="1581150"/>
          </a:xfrm>
        </p:grpSpPr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4224" y="5143499"/>
              <a:ext cx="8629649" cy="156209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319462" y="5138737"/>
              <a:ext cx="8639175" cy="1571625"/>
            </a:xfrm>
            <a:custGeom>
              <a:avLst/>
              <a:gdLst/>
              <a:ahLst/>
              <a:cxnLst/>
              <a:rect l="l" t="t" r="r" b="b"/>
              <a:pathLst>
                <a:path w="8639175" h="1571625">
                  <a:moveTo>
                    <a:pt x="0" y="1481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8548687" y="0"/>
                  </a:lnTo>
                  <a:lnTo>
                    <a:pt x="8554627" y="0"/>
                  </a:lnTo>
                  <a:lnTo>
                    <a:pt x="8560512" y="579"/>
                  </a:lnTo>
                  <a:lnTo>
                    <a:pt x="8566339" y="1738"/>
                  </a:lnTo>
                  <a:lnTo>
                    <a:pt x="8572165" y="2897"/>
                  </a:lnTo>
                  <a:lnTo>
                    <a:pt x="8577823" y="4613"/>
                  </a:lnTo>
                  <a:lnTo>
                    <a:pt x="8583312" y="6887"/>
                  </a:lnTo>
                  <a:lnTo>
                    <a:pt x="8588803" y="9161"/>
                  </a:lnTo>
                  <a:lnTo>
                    <a:pt x="8594018" y="11948"/>
                  </a:lnTo>
                  <a:lnTo>
                    <a:pt x="8598958" y="15249"/>
                  </a:lnTo>
                  <a:lnTo>
                    <a:pt x="8603898" y="18550"/>
                  </a:lnTo>
                  <a:lnTo>
                    <a:pt x="8608469" y="22301"/>
                  </a:lnTo>
                  <a:lnTo>
                    <a:pt x="8612670" y="26503"/>
                  </a:lnTo>
                  <a:lnTo>
                    <a:pt x="8616871" y="30703"/>
                  </a:lnTo>
                  <a:lnTo>
                    <a:pt x="8620622" y="35274"/>
                  </a:lnTo>
                  <a:lnTo>
                    <a:pt x="8623922" y="40214"/>
                  </a:lnTo>
                  <a:lnTo>
                    <a:pt x="8627223" y="45154"/>
                  </a:lnTo>
                  <a:lnTo>
                    <a:pt x="8630011" y="50369"/>
                  </a:lnTo>
                  <a:lnTo>
                    <a:pt x="8632284" y="55858"/>
                  </a:lnTo>
                  <a:lnTo>
                    <a:pt x="8634557" y="61347"/>
                  </a:lnTo>
                  <a:lnTo>
                    <a:pt x="8636274" y="67006"/>
                  </a:lnTo>
                  <a:lnTo>
                    <a:pt x="8637435" y="72833"/>
                  </a:lnTo>
                  <a:lnTo>
                    <a:pt x="8638594" y="78660"/>
                  </a:lnTo>
                  <a:lnTo>
                    <a:pt x="8639174" y="84545"/>
                  </a:lnTo>
                  <a:lnTo>
                    <a:pt x="8639174" y="90487"/>
                  </a:lnTo>
                  <a:lnTo>
                    <a:pt x="8639174" y="1481137"/>
                  </a:lnTo>
                  <a:lnTo>
                    <a:pt x="8639174" y="1487078"/>
                  </a:lnTo>
                  <a:lnTo>
                    <a:pt x="8638594" y="1492962"/>
                  </a:lnTo>
                  <a:lnTo>
                    <a:pt x="8637435" y="1498789"/>
                  </a:lnTo>
                  <a:lnTo>
                    <a:pt x="8636274" y="1504617"/>
                  </a:lnTo>
                  <a:lnTo>
                    <a:pt x="8634557" y="1510275"/>
                  </a:lnTo>
                  <a:lnTo>
                    <a:pt x="8632284" y="1515764"/>
                  </a:lnTo>
                  <a:lnTo>
                    <a:pt x="8630011" y="1521254"/>
                  </a:lnTo>
                  <a:lnTo>
                    <a:pt x="8627224" y="1526468"/>
                  </a:lnTo>
                  <a:lnTo>
                    <a:pt x="8623923" y="1531408"/>
                  </a:lnTo>
                  <a:lnTo>
                    <a:pt x="8620622" y="1536349"/>
                  </a:lnTo>
                  <a:lnTo>
                    <a:pt x="8588803" y="1562462"/>
                  </a:lnTo>
                  <a:lnTo>
                    <a:pt x="8583312" y="1564735"/>
                  </a:lnTo>
                  <a:lnTo>
                    <a:pt x="8577823" y="1567009"/>
                  </a:lnTo>
                  <a:lnTo>
                    <a:pt x="8548687" y="1571624"/>
                  </a:lnTo>
                  <a:lnTo>
                    <a:pt x="90487" y="1571624"/>
                  </a:lnTo>
                  <a:lnTo>
                    <a:pt x="84546" y="1571624"/>
                  </a:lnTo>
                  <a:lnTo>
                    <a:pt x="78661" y="1571044"/>
                  </a:lnTo>
                  <a:lnTo>
                    <a:pt x="72834" y="1569885"/>
                  </a:lnTo>
                  <a:lnTo>
                    <a:pt x="67006" y="1568726"/>
                  </a:lnTo>
                  <a:lnTo>
                    <a:pt x="30704" y="1549322"/>
                  </a:lnTo>
                  <a:lnTo>
                    <a:pt x="15249" y="1531408"/>
                  </a:lnTo>
                  <a:lnTo>
                    <a:pt x="11948" y="1526468"/>
                  </a:lnTo>
                  <a:lnTo>
                    <a:pt x="9161" y="1521254"/>
                  </a:lnTo>
                  <a:lnTo>
                    <a:pt x="6887" y="1515764"/>
                  </a:lnTo>
                  <a:lnTo>
                    <a:pt x="4614" y="1510275"/>
                  </a:lnTo>
                  <a:lnTo>
                    <a:pt x="2897" y="1504617"/>
                  </a:lnTo>
                  <a:lnTo>
                    <a:pt x="1738" y="1498789"/>
                  </a:lnTo>
                  <a:lnTo>
                    <a:pt x="579" y="1492962"/>
                  </a:lnTo>
                  <a:lnTo>
                    <a:pt x="0" y="148707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99E6B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559401" y="5291962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2E8559"/>
                </a:solidFill>
                <a:latin typeface="BIZ UDPGothic"/>
                <a:cs typeface="BIZ UDPGothic"/>
              </a:rPr>
              <a:t>品質</a:t>
            </a:r>
            <a:r>
              <a:rPr dirty="0" sz="1350" spc="730" b="1">
                <a:solidFill>
                  <a:srgbClr val="2E8559"/>
                </a:solidFill>
                <a:latin typeface="Meiryo"/>
                <a:cs typeface="Meiryo"/>
              </a:rPr>
              <a:t>‧</a:t>
            </a:r>
            <a:r>
              <a:rPr dirty="0" sz="1350" spc="-170" b="1">
                <a:solidFill>
                  <a:srgbClr val="2E8559"/>
                </a:solidFill>
                <a:latin typeface="BIZ UDPGothic"/>
                <a:cs typeface="BIZ UDPGothic"/>
              </a:rPr>
              <a:t>収量向上</a:t>
            </a:r>
            <a:r>
              <a:rPr dirty="0" sz="1350" spc="-170" b="1">
                <a:solidFill>
                  <a:srgbClr val="2E8559"/>
                </a:solidFill>
                <a:latin typeface="Meiryo"/>
                <a:cs typeface="Meiryo"/>
              </a:rPr>
              <a:t>の</a:t>
            </a:r>
            <a:r>
              <a:rPr dirty="0" sz="1350" spc="-170" b="1">
                <a:solidFill>
                  <a:srgbClr val="2E8559"/>
                </a:solidFill>
                <a:latin typeface="BIZ UDPGothic"/>
                <a:cs typeface="BIZ UDPGothic"/>
              </a:rPr>
              <a:t>重要</a:t>
            </a:r>
            <a:r>
              <a:rPr dirty="0" sz="1350" spc="-140" b="1">
                <a:solidFill>
                  <a:srgbClr val="2E8559"/>
                </a:solidFill>
                <a:latin typeface="Meiryo"/>
                <a:cs typeface="Meiryo"/>
              </a:rPr>
              <a:t>ポイント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436268" y="5743574"/>
            <a:ext cx="6424295" cy="228600"/>
            <a:chOff x="4436268" y="5743574"/>
            <a:chExt cx="6424295" cy="228600"/>
          </a:xfrm>
        </p:grpSpPr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6268" y="5743574"/>
              <a:ext cx="157153" cy="228600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6457950" y="5757862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228600" y="200025"/>
                  </a:moveTo>
                  <a:lnTo>
                    <a:pt x="64293" y="200025"/>
                  </a:lnTo>
                  <a:lnTo>
                    <a:pt x="39273" y="194970"/>
                  </a:lnTo>
                  <a:lnTo>
                    <a:pt x="18836" y="181188"/>
                  </a:lnTo>
                  <a:lnTo>
                    <a:pt x="5054" y="160751"/>
                  </a:lnTo>
                  <a:lnTo>
                    <a:pt x="0" y="135731"/>
                  </a:lnTo>
                  <a:lnTo>
                    <a:pt x="3195" y="115658"/>
                  </a:lnTo>
                  <a:lnTo>
                    <a:pt x="12099" y="98176"/>
                  </a:lnTo>
                  <a:lnTo>
                    <a:pt x="25692" y="84302"/>
                  </a:lnTo>
                  <a:lnTo>
                    <a:pt x="42951" y="75054"/>
                  </a:lnTo>
                  <a:lnTo>
                    <a:pt x="42862" y="72643"/>
                  </a:lnTo>
                  <a:lnTo>
                    <a:pt x="42862" y="71437"/>
                  </a:lnTo>
                  <a:lnTo>
                    <a:pt x="48474" y="43624"/>
                  </a:lnTo>
                  <a:lnTo>
                    <a:pt x="63780" y="20917"/>
                  </a:lnTo>
                  <a:lnTo>
                    <a:pt x="86486" y="5611"/>
                  </a:lnTo>
                  <a:lnTo>
                    <a:pt x="114300" y="0"/>
                  </a:lnTo>
                  <a:lnTo>
                    <a:pt x="133406" y="2581"/>
                  </a:lnTo>
                  <a:lnTo>
                    <a:pt x="150554" y="9867"/>
                  </a:lnTo>
                  <a:lnTo>
                    <a:pt x="165056" y="21171"/>
                  </a:lnTo>
                  <a:lnTo>
                    <a:pt x="176227" y="35808"/>
                  </a:lnTo>
                  <a:lnTo>
                    <a:pt x="183013" y="31253"/>
                  </a:lnTo>
                  <a:lnTo>
                    <a:pt x="191229" y="28575"/>
                  </a:lnTo>
                  <a:lnTo>
                    <a:pt x="200025" y="28575"/>
                  </a:lnTo>
                  <a:lnTo>
                    <a:pt x="216705" y="31944"/>
                  </a:lnTo>
                  <a:lnTo>
                    <a:pt x="230330" y="41132"/>
                  </a:lnTo>
                  <a:lnTo>
                    <a:pt x="239517" y="54757"/>
                  </a:lnTo>
                  <a:lnTo>
                    <a:pt x="242887" y="71437"/>
                  </a:lnTo>
                  <a:lnTo>
                    <a:pt x="242887" y="76884"/>
                  </a:lnTo>
                  <a:lnTo>
                    <a:pt x="241860" y="82108"/>
                  </a:lnTo>
                  <a:lnTo>
                    <a:pt x="240029" y="86885"/>
                  </a:lnTo>
                  <a:lnTo>
                    <a:pt x="258174" y="93970"/>
                  </a:lnTo>
                  <a:lnTo>
                    <a:pt x="272668" y="106492"/>
                  </a:lnTo>
                  <a:lnTo>
                    <a:pt x="282273" y="123208"/>
                  </a:lnTo>
                  <a:lnTo>
                    <a:pt x="285750" y="142875"/>
                  </a:lnTo>
                  <a:lnTo>
                    <a:pt x="281259" y="165121"/>
                  </a:lnTo>
                  <a:lnTo>
                    <a:pt x="269012" y="183287"/>
                  </a:lnTo>
                  <a:lnTo>
                    <a:pt x="250846" y="195534"/>
                  </a:lnTo>
                  <a:lnTo>
                    <a:pt x="228600" y="200025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91550" y="5743574"/>
              <a:ext cx="171450" cy="22860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56420" y="5743574"/>
              <a:ext cx="204087" cy="228600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3837781" y="6075336"/>
            <a:ext cx="1358900" cy="406400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dirty="0" sz="1150" spc="-110">
                <a:latin typeface="SimSun"/>
                <a:cs typeface="SimSun"/>
              </a:rPr>
              <a:t>電照</a:t>
            </a:r>
            <a:r>
              <a:rPr dirty="0" sz="1150" spc="-110">
                <a:latin typeface="PMingLiU"/>
                <a:cs typeface="PMingLiU"/>
              </a:rPr>
              <a:t>‧</a:t>
            </a:r>
            <a:r>
              <a:rPr dirty="0" sz="1150" spc="-100">
                <a:latin typeface="SimSun"/>
                <a:cs typeface="SimSun"/>
              </a:rPr>
              <a:t>地中加温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latin typeface="SimSun"/>
                <a:cs typeface="SimSun"/>
              </a:rPr>
              <a:t>草勢維持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中休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80">
                <a:latin typeface="SimSun"/>
                <a:cs typeface="SimSun"/>
              </a:rPr>
              <a:t>防止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042818" y="6075336"/>
            <a:ext cx="11112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42875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炭酸</a:t>
            </a:r>
            <a:r>
              <a:rPr dirty="0" sz="1150" spc="-110">
                <a:latin typeface="PMingLiU"/>
                <a:cs typeface="PMingLiU"/>
              </a:rPr>
              <a:t>ガス</a:t>
            </a:r>
            <a:r>
              <a:rPr dirty="0" sz="1150" spc="-80">
                <a:latin typeface="SimSun"/>
                <a:cs typeface="SimSun"/>
              </a:rPr>
              <a:t>施用</a:t>
            </a:r>
            <a:r>
              <a:rPr dirty="0" sz="1150" spc="-50">
                <a:latin typeface="SimSun"/>
                <a:cs typeface="SimSun"/>
              </a:rPr>
              <a:t> </a:t>
            </a:r>
            <a:r>
              <a:rPr dirty="0" sz="1150" spc="-110">
                <a:latin typeface="SimSun"/>
                <a:cs typeface="SimSun"/>
              </a:rPr>
              <a:t>増収効果</a:t>
            </a:r>
            <a:r>
              <a:rPr dirty="0" sz="1150" spc="-75">
                <a:latin typeface="Arial"/>
                <a:cs typeface="Arial"/>
              </a:rPr>
              <a:t>17</a:t>
            </a:r>
            <a:r>
              <a:rPr dirty="0" sz="1150" spc="-75">
                <a:latin typeface="SimSun"/>
                <a:cs typeface="SimSun"/>
              </a:rPr>
              <a:t>～</a:t>
            </a:r>
            <a:r>
              <a:rPr dirty="0" sz="1150" spc="-75">
                <a:latin typeface="Arial"/>
                <a:cs typeface="Arial"/>
              </a:rPr>
              <a:t>24%</a:t>
            </a:r>
            <a:endParaRPr sz="115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933531" y="6075336"/>
            <a:ext cx="14922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45415" marR="5080" indent="-13335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PMingLiU"/>
                <a:cs typeface="PMingLiU"/>
              </a:rPr>
              <a:t>ドリップ</a:t>
            </a:r>
            <a:r>
              <a:rPr dirty="0" sz="1150" spc="-110">
                <a:latin typeface="SimSun"/>
                <a:cs typeface="SimSun"/>
              </a:rPr>
              <a:t>少量多回</a:t>
            </a:r>
            <a:r>
              <a:rPr dirty="0" sz="1150" spc="-110">
                <a:latin typeface="PMingLiU"/>
                <a:cs typeface="PMingLiU"/>
              </a:rPr>
              <a:t>かん</a:t>
            </a:r>
            <a:r>
              <a:rPr dirty="0" sz="1150" spc="-110">
                <a:latin typeface="SimSun"/>
                <a:cs typeface="SimSun"/>
              </a:rPr>
              <a:t>水土壌水分安定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80">
                <a:latin typeface="SimSun"/>
                <a:cs typeface="SimSun"/>
              </a:rPr>
              <a:t>増収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014742" y="6075336"/>
            <a:ext cx="149225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66675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収穫後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速</a:t>
            </a:r>
            <a:r>
              <a:rPr dirty="0" sz="1150" spc="-110">
                <a:latin typeface="PMingLiU"/>
                <a:cs typeface="PMingLiU"/>
              </a:rPr>
              <a:t>やかな</a:t>
            </a:r>
            <a:r>
              <a:rPr dirty="0" sz="1150" spc="-80">
                <a:latin typeface="SimSun"/>
                <a:cs typeface="SimSun"/>
              </a:rPr>
              <a:t>予冷</a:t>
            </a:r>
            <a:r>
              <a:rPr dirty="0" sz="1150" spc="-110">
                <a:latin typeface="SimSun"/>
                <a:cs typeface="SimSun"/>
              </a:rPr>
              <a:t>品質保持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4">
                <a:latin typeface="SimSun"/>
                <a:cs typeface="SimSun"/>
              </a:rPr>
              <a:t>商品価値向上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706099" y="6343649"/>
            <a:ext cx="1295400" cy="323850"/>
            <a:chOff x="10706099" y="6343649"/>
            <a:chExt cx="1295400" cy="323850"/>
          </a:xfrm>
        </p:grpSpPr>
        <p:sp>
          <p:nvSpPr>
            <p:cNvPr id="56" name="object 56" descr=""/>
            <p:cNvSpPr/>
            <p:nvPr/>
          </p:nvSpPr>
          <p:spPr>
            <a:xfrm>
              <a:off x="10706099" y="6343649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934200"/>
            <a:chOff x="0" y="0"/>
            <a:chExt cx="12192000" cy="69342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9341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7619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7619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BF562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88978" y="205231"/>
            <a:ext cx="4413885" cy="3359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25">
                <a:latin typeface="Meiryo"/>
                <a:cs typeface="Meiryo"/>
              </a:rPr>
              <a:t>べにたま </a:t>
            </a:r>
            <a:r>
              <a:rPr dirty="0" spc="-200"/>
              <a:t>品質</a:t>
            </a:r>
            <a:r>
              <a:rPr dirty="0" spc="1110">
                <a:latin typeface="Meiryo"/>
                <a:cs typeface="Meiryo"/>
              </a:rPr>
              <a:t>‧</a:t>
            </a:r>
            <a:r>
              <a:rPr dirty="0" spc="-200"/>
              <a:t>収量向上</a:t>
            </a:r>
            <a:r>
              <a:rPr dirty="0" spc="-200">
                <a:latin typeface="Meiryo"/>
                <a:cs typeface="Meiryo"/>
              </a:rPr>
              <a:t>のための</a:t>
            </a:r>
            <a:r>
              <a:rPr dirty="0" spc="-195"/>
              <a:t>栽培技術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28599" y="876299"/>
            <a:ext cx="2933700" cy="5981700"/>
            <a:chOff x="228599" y="876299"/>
            <a:chExt cx="2933700" cy="5981700"/>
          </a:xfrm>
        </p:grpSpPr>
        <p:sp>
          <p:nvSpPr>
            <p:cNvPr id="8" name="object 8" descr=""/>
            <p:cNvSpPr/>
            <p:nvPr/>
          </p:nvSpPr>
          <p:spPr>
            <a:xfrm>
              <a:off x="233362" y="881062"/>
              <a:ext cx="2924175" cy="5972175"/>
            </a:xfrm>
            <a:custGeom>
              <a:avLst/>
              <a:gdLst/>
              <a:ahLst/>
              <a:cxnLst/>
              <a:rect l="l" t="t" r="r" b="b"/>
              <a:pathLst>
                <a:path w="2924175" h="5972175">
                  <a:moveTo>
                    <a:pt x="2839628" y="5972173"/>
                  </a:moveTo>
                  <a:lnTo>
                    <a:pt x="84546" y="5972173"/>
                  </a:lnTo>
                  <a:lnTo>
                    <a:pt x="78661" y="5971594"/>
                  </a:lnTo>
                  <a:lnTo>
                    <a:pt x="35275" y="5953622"/>
                  </a:lnTo>
                  <a:lnTo>
                    <a:pt x="9161" y="5921803"/>
                  </a:lnTo>
                  <a:lnTo>
                    <a:pt x="0" y="5887628"/>
                  </a:lnTo>
                  <a:lnTo>
                    <a:pt x="0" y="58816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2839628" y="0"/>
                  </a:lnTo>
                  <a:lnTo>
                    <a:pt x="2879018" y="11948"/>
                  </a:lnTo>
                  <a:lnTo>
                    <a:pt x="2912225" y="45155"/>
                  </a:lnTo>
                  <a:lnTo>
                    <a:pt x="2924174" y="84545"/>
                  </a:lnTo>
                  <a:lnTo>
                    <a:pt x="2924174" y="5887628"/>
                  </a:lnTo>
                  <a:lnTo>
                    <a:pt x="2912225" y="5927018"/>
                  </a:lnTo>
                  <a:lnTo>
                    <a:pt x="2879018" y="5960224"/>
                  </a:lnTo>
                  <a:lnTo>
                    <a:pt x="2845513" y="5971594"/>
                  </a:lnTo>
                  <a:lnTo>
                    <a:pt x="2839628" y="5972173"/>
                  </a:lnTo>
                  <a:close/>
                </a:path>
              </a:pathLst>
            </a:custGeom>
            <a:solidFill>
              <a:srgbClr val="FEEBC7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33362" y="881062"/>
              <a:ext cx="2924175" cy="5972175"/>
            </a:xfrm>
            <a:custGeom>
              <a:avLst/>
              <a:gdLst/>
              <a:ahLst/>
              <a:cxnLst/>
              <a:rect l="l" t="t" r="r" b="b"/>
              <a:pathLst>
                <a:path w="2924175" h="5972175">
                  <a:moveTo>
                    <a:pt x="0" y="58816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2833687" y="0"/>
                  </a:lnTo>
                  <a:lnTo>
                    <a:pt x="2839628" y="0"/>
                  </a:lnTo>
                  <a:lnTo>
                    <a:pt x="2845513" y="579"/>
                  </a:lnTo>
                  <a:lnTo>
                    <a:pt x="2851340" y="1738"/>
                  </a:lnTo>
                  <a:lnTo>
                    <a:pt x="2857167" y="2897"/>
                  </a:lnTo>
                  <a:lnTo>
                    <a:pt x="2883958" y="15249"/>
                  </a:lnTo>
                  <a:lnTo>
                    <a:pt x="2888899" y="18550"/>
                  </a:lnTo>
                  <a:lnTo>
                    <a:pt x="2915012" y="50370"/>
                  </a:lnTo>
                  <a:lnTo>
                    <a:pt x="2922435" y="72834"/>
                  </a:lnTo>
                  <a:lnTo>
                    <a:pt x="2923595" y="78661"/>
                  </a:lnTo>
                  <a:lnTo>
                    <a:pt x="2924174" y="84545"/>
                  </a:lnTo>
                  <a:lnTo>
                    <a:pt x="2924174" y="90487"/>
                  </a:lnTo>
                  <a:lnTo>
                    <a:pt x="2924174" y="5881687"/>
                  </a:lnTo>
                  <a:lnTo>
                    <a:pt x="2924174" y="5887628"/>
                  </a:lnTo>
                  <a:lnTo>
                    <a:pt x="2923595" y="5893513"/>
                  </a:lnTo>
                  <a:lnTo>
                    <a:pt x="2922435" y="5899339"/>
                  </a:lnTo>
                  <a:lnTo>
                    <a:pt x="2921276" y="5905167"/>
                  </a:lnTo>
                  <a:lnTo>
                    <a:pt x="2901872" y="5941469"/>
                  </a:lnTo>
                  <a:lnTo>
                    <a:pt x="2883958" y="5956923"/>
                  </a:lnTo>
                  <a:lnTo>
                    <a:pt x="2879018" y="5960224"/>
                  </a:lnTo>
                  <a:lnTo>
                    <a:pt x="2851340" y="5970434"/>
                  </a:lnTo>
                  <a:lnTo>
                    <a:pt x="2845513" y="5971594"/>
                  </a:lnTo>
                  <a:lnTo>
                    <a:pt x="2839628" y="5972173"/>
                  </a:lnTo>
                  <a:lnTo>
                    <a:pt x="2833687" y="5972174"/>
                  </a:lnTo>
                  <a:lnTo>
                    <a:pt x="90487" y="5972174"/>
                  </a:lnTo>
                  <a:lnTo>
                    <a:pt x="84546" y="5972173"/>
                  </a:lnTo>
                  <a:lnTo>
                    <a:pt x="78661" y="5971594"/>
                  </a:lnTo>
                  <a:lnTo>
                    <a:pt x="72834" y="5970434"/>
                  </a:lnTo>
                  <a:lnTo>
                    <a:pt x="67006" y="5969275"/>
                  </a:lnTo>
                  <a:lnTo>
                    <a:pt x="40215" y="5956923"/>
                  </a:lnTo>
                  <a:lnTo>
                    <a:pt x="35275" y="5953622"/>
                  </a:lnTo>
                  <a:lnTo>
                    <a:pt x="9161" y="5921803"/>
                  </a:lnTo>
                  <a:lnTo>
                    <a:pt x="1738" y="5899339"/>
                  </a:lnTo>
                  <a:lnTo>
                    <a:pt x="579" y="5893512"/>
                  </a:lnTo>
                  <a:lnTo>
                    <a:pt x="0" y="5887628"/>
                  </a:lnTo>
                  <a:lnTo>
                    <a:pt x="0" y="5881687"/>
                  </a:lnTo>
                  <a:close/>
                </a:path>
              </a:pathLst>
            </a:custGeom>
            <a:ln w="9524">
              <a:solidFill>
                <a:srgbClr val="FEEBC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77824" y="1041336"/>
            <a:ext cx="8826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140" b="1">
                <a:latin typeface="BIZ UDPGothic"/>
                <a:cs typeface="BIZ UDPGothic"/>
              </a:rPr>
              <a:t>品種の特徴</a:t>
            </a:r>
            <a:endParaRPr sz="1500">
              <a:latin typeface="BIZ UDPGothic"/>
              <a:cs typeface="BIZ UDP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9099" y="876299"/>
            <a:ext cx="7143750" cy="2200275"/>
            <a:chOff x="419099" y="876299"/>
            <a:chExt cx="7143750" cy="2200275"/>
          </a:xfrm>
        </p:grpSpPr>
        <p:sp>
          <p:nvSpPr>
            <p:cNvPr id="12" name="object 12" descr=""/>
            <p:cNvSpPr/>
            <p:nvPr/>
          </p:nvSpPr>
          <p:spPr>
            <a:xfrm>
              <a:off x="419087" y="1504961"/>
              <a:ext cx="47625" cy="1571625"/>
            </a:xfrm>
            <a:custGeom>
              <a:avLst/>
              <a:gdLst/>
              <a:ahLst/>
              <a:cxnLst/>
              <a:rect l="l" t="t" r="r" b="b"/>
              <a:pathLst>
                <a:path w="47625" h="1571625">
                  <a:moveTo>
                    <a:pt x="47625" y="1544650"/>
                  </a:moveTo>
                  <a:lnTo>
                    <a:pt x="26974" y="1524000"/>
                  </a:lnTo>
                  <a:lnTo>
                    <a:pt x="20662" y="1524000"/>
                  </a:lnTo>
                  <a:lnTo>
                    <a:pt x="0" y="1544650"/>
                  </a:lnTo>
                  <a:lnTo>
                    <a:pt x="0" y="1550962"/>
                  </a:lnTo>
                  <a:lnTo>
                    <a:pt x="20662" y="1571612"/>
                  </a:lnTo>
                  <a:lnTo>
                    <a:pt x="26974" y="1571612"/>
                  </a:lnTo>
                  <a:lnTo>
                    <a:pt x="47625" y="1550962"/>
                  </a:lnTo>
                  <a:lnTo>
                    <a:pt x="47625" y="1547812"/>
                  </a:lnTo>
                  <a:lnTo>
                    <a:pt x="47625" y="1544650"/>
                  </a:lnTo>
                  <a:close/>
                </a:path>
                <a:path w="47625" h="1571625">
                  <a:moveTo>
                    <a:pt x="47625" y="1277950"/>
                  </a:moveTo>
                  <a:lnTo>
                    <a:pt x="26974" y="1257300"/>
                  </a:lnTo>
                  <a:lnTo>
                    <a:pt x="20662" y="1257300"/>
                  </a:lnTo>
                  <a:lnTo>
                    <a:pt x="0" y="1277950"/>
                  </a:lnTo>
                  <a:lnTo>
                    <a:pt x="0" y="1284262"/>
                  </a:lnTo>
                  <a:lnTo>
                    <a:pt x="20662" y="1304912"/>
                  </a:lnTo>
                  <a:lnTo>
                    <a:pt x="26974" y="1304912"/>
                  </a:lnTo>
                  <a:lnTo>
                    <a:pt x="47625" y="1284262"/>
                  </a:lnTo>
                  <a:lnTo>
                    <a:pt x="47625" y="1281112"/>
                  </a:lnTo>
                  <a:lnTo>
                    <a:pt x="47625" y="1277950"/>
                  </a:lnTo>
                  <a:close/>
                </a:path>
                <a:path w="47625" h="1571625">
                  <a:moveTo>
                    <a:pt x="47625" y="1011250"/>
                  </a:moveTo>
                  <a:lnTo>
                    <a:pt x="26974" y="990600"/>
                  </a:lnTo>
                  <a:lnTo>
                    <a:pt x="20662" y="990600"/>
                  </a:lnTo>
                  <a:lnTo>
                    <a:pt x="0" y="1011250"/>
                  </a:lnTo>
                  <a:lnTo>
                    <a:pt x="0" y="1017562"/>
                  </a:lnTo>
                  <a:lnTo>
                    <a:pt x="20662" y="1038225"/>
                  </a:lnTo>
                  <a:lnTo>
                    <a:pt x="26974" y="1038225"/>
                  </a:lnTo>
                  <a:lnTo>
                    <a:pt x="47625" y="1017562"/>
                  </a:lnTo>
                  <a:lnTo>
                    <a:pt x="47625" y="1014412"/>
                  </a:lnTo>
                  <a:lnTo>
                    <a:pt x="47625" y="1011250"/>
                  </a:lnTo>
                  <a:close/>
                </a:path>
                <a:path w="47625" h="1571625">
                  <a:moveTo>
                    <a:pt x="47625" y="554050"/>
                  </a:moveTo>
                  <a:lnTo>
                    <a:pt x="26974" y="533400"/>
                  </a:lnTo>
                  <a:lnTo>
                    <a:pt x="20662" y="533400"/>
                  </a:lnTo>
                  <a:lnTo>
                    <a:pt x="0" y="554050"/>
                  </a:lnTo>
                  <a:lnTo>
                    <a:pt x="0" y="560362"/>
                  </a:lnTo>
                  <a:lnTo>
                    <a:pt x="20662" y="581025"/>
                  </a:lnTo>
                  <a:lnTo>
                    <a:pt x="26974" y="581025"/>
                  </a:lnTo>
                  <a:lnTo>
                    <a:pt x="47625" y="560362"/>
                  </a:lnTo>
                  <a:lnTo>
                    <a:pt x="47625" y="557212"/>
                  </a:lnTo>
                  <a:lnTo>
                    <a:pt x="47625" y="554050"/>
                  </a:lnTo>
                  <a:close/>
                </a:path>
                <a:path w="47625" h="1571625">
                  <a:moveTo>
                    <a:pt x="47625" y="287350"/>
                  </a:moveTo>
                  <a:lnTo>
                    <a:pt x="26974" y="266700"/>
                  </a:lnTo>
                  <a:lnTo>
                    <a:pt x="20662" y="266700"/>
                  </a:lnTo>
                  <a:lnTo>
                    <a:pt x="0" y="287350"/>
                  </a:lnTo>
                  <a:lnTo>
                    <a:pt x="0" y="293662"/>
                  </a:lnTo>
                  <a:lnTo>
                    <a:pt x="20662" y="314325"/>
                  </a:lnTo>
                  <a:lnTo>
                    <a:pt x="26974" y="314325"/>
                  </a:lnTo>
                  <a:lnTo>
                    <a:pt x="47625" y="293662"/>
                  </a:lnTo>
                  <a:lnTo>
                    <a:pt x="47625" y="290512"/>
                  </a:lnTo>
                  <a:lnTo>
                    <a:pt x="47625" y="287350"/>
                  </a:lnTo>
                  <a:close/>
                </a:path>
                <a:path w="47625" h="1571625">
                  <a:moveTo>
                    <a:pt x="47625" y="20650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50"/>
                  </a:lnTo>
                  <a:lnTo>
                    <a:pt x="0" y="26962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62"/>
                  </a:lnTo>
                  <a:lnTo>
                    <a:pt x="47625" y="23812"/>
                  </a:lnTo>
                  <a:lnTo>
                    <a:pt x="47625" y="206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338512" y="876299"/>
              <a:ext cx="4224655" cy="2009775"/>
            </a:xfrm>
            <a:custGeom>
              <a:avLst/>
              <a:gdLst/>
              <a:ahLst/>
              <a:cxnLst/>
              <a:rect l="l" t="t" r="r" b="b"/>
              <a:pathLst>
                <a:path w="4224655" h="2009775">
                  <a:moveTo>
                    <a:pt x="4135340" y="2009774"/>
                  </a:moveTo>
                  <a:lnTo>
                    <a:pt x="66746" y="2009774"/>
                  </a:lnTo>
                  <a:lnTo>
                    <a:pt x="62101" y="2009164"/>
                  </a:lnTo>
                  <a:lnTo>
                    <a:pt x="27848" y="1990247"/>
                  </a:lnTo>
                  <a:lnTo>
                    <a:pt x="7232" y="1956753"/>
                  </a:lnTo>
                  <a:lnTo>
                    <a:pt x="0" y="1920778"/>
                  </a:lnTo>
                  <a:lnTo>
                    <a:pt x="0" y="1914524"/>
                  </a:lnTo>
                  <a:lnTo>
                    <a:pt x="0" y="88995"/>
                  </a:lnTo>
                  <a:lnTo>
                    <a:pt x="9433" y="47532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2"/>
                  </a:lnTo>
                  <a:lnTo>
                    <a:pt x="4224336" y="88995"/>
                  </a:lnTo>
                  <a:lnTo>
                    <a:pt x="4224336" y="1920778"/>
                  </a:lnTo>
                  <a:lnTo>
                    <a:pt x="4211758" y="1962242"/>
                  </a:lnTo>
                  <a:lnTo>
                    <a:pt x="4176803" y="1997196"/>
                  </a:lnTo>
                  <a:lnTo>
                    <a:pt x="4141535" y="2009164"/>
                  </a:lnTo>
                  <a:lnTo>
                    <a:pt x="4135340" y="2009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314699" y="876647"/>
              <a:ext cx="88265" cy="2009139"/>
            </a:xfrm>
            <a:custGeom>
              <a:avLst/>
              <a:gdLst/>
              <a:ahLst/>
              <a:cxnLst/>
              <a:rect l="l" t="t" r="r" b="b"/>
              <a:pathLst>
                <a:path w="88264" h="2009139">
                  <a:moveTo>
                    <a:pt x="88062" y="2009080"/>
                  </a:moveTo>
                  <a:lnTo>
                    <a:pt x="50303" y="1998167"/>
                  </a:lnTo>
                  <a:lnTo>
                    <a:pt x="16037" y="1967105"/>
                  </a:lnTo>
                  <a:lnTo>
                    <a:pt x="453" y="1923560"/>
                  </a:lnTo>
                  <a:lnTo>
                    <a:pt x="0" y="19141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14177"/>
                  </a:lnTo>
                  <a:lnTo>
                    <a:pt x="53254" y="1959123"/>
                  </a:lnTo>
                  <a:lnTo>
                    <a:pt x="72776" y="1998167"/>
                  </a:lnTo>
                  <a:lnTo>
                    <a:pt x="82859" y="2007010"/>
                  </a:lnTo>
                  <a:lnTo>
                    <a:pt x="88062" y="2009080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6624" y="102869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495662" y="1362086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27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27"/>
                  </a:lnTo>
                  <a:lnTo>
                    <a:pt x="0" y="1118209"/>
                  </a:lnTo>
                  <a:lnTo>
                    <a:pt x="24790" y="1143000"/>
                  </a:lnTo>
                  <a:lnTo>
                    <a:pt x="32372" y="1143000"/>
                  </a:lnTo>
                  <a:lnTo>
                    <a:pt x="57150" y="1118209"/>
                  </a:lnTo>
                  <a:lnTo>
                    <a:pt x="57150" y="1114425"/>
                  </a:lnTo>
                  <a:lnTo>
                    <a:pt x="57150" y="1110627"/>
                  </a:lnTo>
                  <a:close/>
                </a:path>
                <a:path w="57150" h="1143000">
                  <a:moveTo>
                    <a:pt x="57150" y="891552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52"/>
                  </a:lnTo>
                  <a:lnTo>
                    <a:pt x="0" y="899134"/>
                  </a:lnTo>
                  <a:lnTo>
                    <a:pt x="24790" y="923925"/>
                  </a:lnTo>
                  <a:lnTo>
                    <a:pt x="32372" y="923925"/>
                  </a:lnTo>
                  <a:lnTo>
                    <a:pt x="57150" y="899134"/>
                  </a:lnTo>
                  <a:lnTo>
                    <a:pt x="57150" y="895350"/>
                  </a:lnTo>
                  <a:lnTo>
                    <a:pt x="57150" y="891552"/>
                  </a:lnTo>
                  <a:close/>
                </a:path>
                <a:path w="57150" h="1143000">
                  <a:moveTo>
                    <a:pt x="57150" y="672477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77"/>
                  </a:lnTo>
                  <a:lnTo>
                    <a:pt x="0" y="680059"/>
                  </a:lnTo>
                  <a:lnTo>
                    <a:pt x="24790" y="704850"/>
                  </a:lnTo>
                  <a:lnTo>
                    <a:pt x="32372" y="704850"/>
                  </a:lnTo>
                  <a:lnTo>
                    <a:pt x="57150" y="680059"/>
                  </a:lnTo>
                  <a:lnTo>
                    <a:pt x="57150" y="676275"/>
                  </a:lnTo>
                  <a:lnTo>
                    <a:pt x="57150" y="672477"/>
                  </a:lnTo>
                  <a:close/>
                </a:path>
                <a:path w="57150" h="1143000">
                  <a:moveTo>
                    <a:pt x="57150" y="453402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02"/>
                  </a:lnTo>
                  <a:lnTo>
                    <a:pt x="0" y="460984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84"/>
                  </a:lnTo>
                  <a:lnTo>
                    <a:pt x="57150" y="457200"/>
                  </a:lnTo>
                  <a:lnTo>
                    <a:pt x="57150" y="453402"/>
                  </a:lnTo>
                  <a:close/>
                </a:path>
                <a:path w="57150" h="1143000">
                  <a:moveTo>
                    <a:pt x="57150" y="243852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114300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68325" y="1408239"/>
            <a:ext cx="17589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埼玉県育成</a:t>
            </a:r>
            <a:r>
              <a:rPr dirty="0" sz="1150" spc="-110">
                <a:latin typeface="PMingLiU"/>
                <a:cs typeface="PMingLiU"/>
              </a:rPr>
              <a:t>のオリジナル</a:t>
            </a:r>
            <a:r>
              <a:rPr dirty="0" sz="1150" spc="-90">
                <a:latin typeface="SimSun"/>
                <a:cs typeface="SimSun"/>
              </a:rPr>
              <a:t>品種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68325" y="1674939"/>
            <a:ext cx="148526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糖度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平均</a:t>
            </a:r>
            <a:r>
              <a:rPr dirty="0" sz="1150" spc="-60">
                <a:latin typeface="Avenir"/>
                <a:cs typeface="Avenir"/>
              </a:rPr>
              <a:t>13.4</a:t>
            </a:r>
            <a:r>
              <a:rPr dirty="0" sz="1150" spc="-110">
                <a:latin typeface="SimSun"/>
                <a:cs typeface="SimSun"/>
              </a:rPr>
              <a:t>度</a:t>
            </a:r>
            <a:r>
              <a:rPr dirty="0" sz="1150" spc="-110">
                <a:latin typeface="PMingLiU"/>
                <a:cs typeface="PMingLiU"/>
              </a:rPr>
              <a:t>と</a:t>
            </a:r>
            <a:r>
              <a:rPr dirty="0" sz="1150" spc="-110">
                <a:latin typeface="SimSun"/>
                <a:cs typeface="SimSun"/>
              </a:rPr>
              <a:t>高</a:t>
            </a:r>
            <a:r>
              <a:rPr dirty="0" sz="1150" spc="-50">
                <a:latin typeface="PMingLiU"/>
                <a:cs typeface="PMingLiU"/>
              </a:rPr>
              <a:t>い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68325" y="1931962"/>
            <a:ext cx="2411095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酸度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60">
                <a:latin typeface="Avenir"/>
                <a:cs typeface="Avenir"/>
              </a:rPr>
              <a:t>0.54</a:t>
            </a:r>
            <a:r>
              <a:rPr dirty="0" sz="1150" spc="-110">
                <a:latin typeface="PMingLiU"/>
                <a:cs typeface="PMingLiU"/>
              </a:rPr>
              <a:t>と</a:t>
            </a:r>
            <a:r>
              <a:rPr dirty="0" sz="1150" spc="-110">
                <a:latin typeface="SimSun"/>
                <a:cs typeface="SimSun"/>
              </a:rPr>
              <a:t>低</a:t>
            </a:r>
            <a:r>
              <a:rPr dirty="0" sz="1150" spc="-175">
                <a:latin typeface="PMingLiU"/>
                <a:cs typeface="PMingLiU"/>
              </a:rPr>
              <a:t>く 、</a:t>
            </a:r>
            <a:r>
              <a:rPr dirty="0" sz="1150" spc="-110">
                <a:latin typeface="SimSun"/>
                <a:cs typeface="SimSun"/>
              </a:rPr>
              <a:t>糖酸比</a:t>
            </a:r>
            <a:r>
              <a:rPr dirty="0" sz="1150" spc="-60">
                <a:latin typeface="Avenir"/>
                <a:cs typeface="Avenir"/>
              </a:rPr>
              <a:t>24.7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甘</a:t>
            </a:r>
            <a:r>
              <a:rPr dirty="0" sz="1150" spc="-110">
                <a:latin typeface="PMingLiU"/>
                <a:cs typeface="PMingLiU"/>
              </a:rPr>
              <a:t>さ</a:t>
            </a:r>
            <a:r>
              <a:rPr dirty="0" sz="1150" spc="-50">
                <a:latin typeface="SimSun"/>
                <a:cs typeface="SimSun"/>
              </a:rPr>
              <a:t>際</a:t>
            </a:r>
            <a:r>
              <a:rPr dirty="0" sz="1150" spc="-110">
                <a:latin typeface="SimSun"/>
                <a:cs typeface="SimSun"/>
              </a:rPr>
              <a:t>立</a:t>
            </a:r>
            <a:r>
              <a:rPr dirty="0" sz="1150" spc="-50">
                <a:latin typeface="PMingLiU"/>
                <a:cs typeface="PMingLiU"/>
              </a:rPr>
              <a:t>つ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8325" y="2398839"/>
            <a:ext cx="16256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橙赤色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果実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>
                <a:latin typeface="SimSun"/>
                <a:cs typeface="SimSun"/>
              </a:rPr>
              <a:t>果肉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80">
                <a:latin typeface="SimSun"/>
                <a:cs typeface="SimSun"/>
              </a:rPr>
              <a:t>白色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68325" y="2579662"/>
            <a:ext cx="1889760" cy="558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220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果実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円錐形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形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乱</a:t>
            </a:r>
            <a:r>
              <a:rPr dirty="0" sz="1150" spc="-155">
                <a:latin typeface="PMingLiU"/>
                <a:cs typeface="PMingLiU"/>
              </a:rPr>
              <a:t>れにく い</a:t>
            </a:r>
            <a:r>
              <a:rPr dirty="0" sz="1150" spc="-110">
                <a:latin typeface="SimSun"/>
                <a:cs typeface="SimSun"/>
              </a:rPr>
              <a:t>果皮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丈夫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取</a:t>
            </a:r>
            <a:r>
              <a:rPr dirty="0" sz="1150" spc="-110">
                <a:latin typeface="PMingLiU"/>
                <a:cs typeface="PMingLiU"/>
              </a:rPr>
              <a:t>り</a:t>
            </a:r>
            <a:r>
              <a:rPr dirty="0" sz="1150" spc="-110">
                <a:latin typeface="SimSun"/>
                <a:cs typeface="SimSun"/>
              </a:rPr>
              <a:t>扱</a:t>
            </a:r>
            <a:r>
              <a:rPr dirty="0" sz="1150" spc="-110">
                <a:latin typeface="PMingLiU"/>
                <a:cs typeface="PMingLiU"/>
              </a:rPr>
              <a:t>いが</a:t>
            </a:r>
            <a:r>
              <a:rPr dirty="0" sz="1150" spc="-90">
                <a:latin typeface="SimSun"/>
                <a:cs typeface="SimSun"/>
              </a:rPr>
              <a:t>容易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616325" y="904380"/>
            <a:ext cx="3353435" cy="16637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350" spc="-130" b="1">
                <a:solidFill>
                  <a:srgbClr val="DD6A20"/>
                </a:solidFill>
                <a:latin typeface="BIZ UDPGothic"/>
                <a:cs typeface="BIZ UDPGothic"/>
              </a:rPr>
              <a:t>育苗期</a:t>
            </a:r>
            <a:endParaRPr sz="1350">
              <a:latin typeface="BIZ UDPGothic"/>
              <a:cs typeface="BIZ UDPGothic"/>
            </a:endParaRPr>
          </a:p>
          <a:p>
            <a:pPr marL="50165">
              <a:lnSpc>
                <a:spcPct val="100000"/>
              </a:lnSpc>
              <a:spcBef>
                <a:spcPts val="630"/>
              </a:spcBef>
            </a:pPr>
            <a:r>
              <a:rPr dirty="0" sz="1200" spc="-125">
                <a:latin typeface="SimSun"/>
                <a:cs typeface="SimSun"/>
              </a:rPr>
              <a:t>親株</a:t>
            </a:r>
            <a:r>
              <a:rPr dirty="0" sz="1200" spc="-8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株</a:t>
            </a:r>
            <a:r>
              <a:rPr dirty="0" sz="1200" spc="-125">
                <a:latin typeface="PMingLiU"/>
                <a:cs typeface="PMingLiU"/>
              </a:rPr>
              <a:t>あたり</a:t>
            </a:r>
            <a:r>
              <a:rPr dirty="0" sz="1200" spc="-95">
                <a:latin typeface="Microsoft Sans Serif"/>
                <a:cs typeface="Microsoft Sans Serif"/>
              </a:rPr>
              <a:t>30</a:t>
            </a:r>
            <a:r>
              <a:rPr dirty="0" sz="1200" spc="-95">
                <a:latin typeface="SimSun"/>
                <a:cs typeface="SimSun"/>
              </a:rPr>
              <a:t>～</a:t>
            </a:r>
            <a:r>
              <a:rPr dirty="0" sz="1200" spc="-95">
                <a:latin typeface="Microsoft Sans Serif"/>
                <a:cs typeface="Microsoft Sans Serif"/>
              </a:rPr>
              <a:t>40</a:t>
            </a:r>
            <a:r>
              <a:rPr dirty="0" sz="1200" spc="-125">
                <a:latin typeface="SimSun"/>
                <a:cs typeface="SimSun"/>
              </a:rPr>
              <a:t>株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採苗効率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良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90">
                <a:latin typeface="SimSun"/>
                <a:cs typeface="SimSun"/>
              </a:rPr>
              <a:t>品種</a:t>
            </a:r>
            <a:endParaRPr sz="1200">
              <a:latin typeface="SimSun"/>
              <a:cs typeface="SimSun"/>
            </a:endParaRPr>
          </a:p>
          <a:p>
            <a:pPr marL="50165" marR="127000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育苗期間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85">
                <a:latin typeface="Microsoft Sans Serif"/>
                <a:cs typeface="Microsoft Sans Serif"/>
              </a:rPr>
              <a:t>90</a:t>
            </a:r>
            <a:r>
              <a:rPr dirty="0" sz="1200" spc="-125">
                <a:latin typeface="SimSun"/>
                <a:cs typeface="SimSun"/>
              </a:rPr>
              <a:t>日以内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目安（長過</a:t>
            </a:r>
            <a:r>
              <a:rPr dirty="0" sz="1200" spc="-125">
                <a:latin typeface="PMingLiU"/>
                <a:cs typeface="PMingLiU"/>
              </a:rPr>
              <a:t>ぎると</a:t>
            </a:r>
            <a:r>
              <a:rPr dirty="0" sz="1200" spc="-125">
                <a:latin typeface="SimSun"/>
                <a:cs typeface="SimSun"/>
              </a:rPr>
              <a:t>根詰</a:t>
            </a:r>
            <a:r>
              <a:rPr dirty="0" sz="1200" spc="-125">
                <a:latin typeface="PMingLiU"/>
                <a:cs typeface="PMingLiU"/>
              </a:rPr>
              <a:t>まり</a:t>
            </a:r>
            <a:r>
              <a:rPr dirty="0" sz="1200" spc="-50">
                <a:latin typeface="SimSun"/>
                <a:cs typeface="SimSun"/>
              </a:rPr>
              <a:t>）</a:t>
            </a:r>
            <a:r>
              <a:rPr dirty="0" sz="1200" spc="-125">
                <a:latin typeface="PMingLiU"/>
                <a:cs typeface="PMingLiU"/>
              </a:rPr>
              <a:t>ポット</a:t>
            </a:r>
            <a:r>
              <a:rPr dirty="0" sz="1200" spc="-125">
                <a:latin typeface="SimSun"/>
                <a:cs typeface="SimSun"/>
              </a:rPr>
              <a:t>育苗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寸鉢以上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培土量</a:t>
            </a:r>
            <a:r>
              <a:rPr dirty="0" sz="1200" spc="-80">
                <a:latin typeface="Microsoft Sans Serif"/>
                <a:cs typeface="Microsoft Sans Serif"/>
              </a:rPr>
              <a:t>0.3L</a:t>
            </a:r>
            <a:r>
              <a:rPr dirty="0" sz="1200" spc="-125">
                <a:latin typeface="SimSun"/>
                <a:cs typeface="SimSun"/>
              </a:rPr>
              <a:t>以上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確保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285"/>
              </a:spcBef>
            </a:pPr>
            <a:r>
              <a:rPr dirty="0" sz="1200" spc="-125">
                <a:latin typeface="SimSun"/>
                <a:cs typeface="SimSun"/>
              </a:rPr>
              <a:t>窒素成分</a:t>
            </a:r>
            <a:r>
              <a:rPr dirty="0" sz="1200" spc="-70">
                <a:latin typeface="Microsoft Sans Serif"/>
                <a:cs typeface="Microsoft Sans Serif"/>
              </a:rPr>
              <a:t>150mg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目安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施肥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水分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10">
                <a:latin typeface="SimSun"/>
                <a:cs typeface="SimSun"/>
              </a:rPr>
              <a:t>養分維持</a:t>
            </a:r>
            <a:endParaRPr sz="1200">
              <a:latin typeface="SimSun"/>
              <a:cs typeface="SimSun"/>
            </a:endParaRPr>
          </a:p>
          <a:p>
            <a:pPr marL="50165" marR="5080">
              <a:lnSpc>
                <a:spcPct val="119800"/>
              </a:lnSpc>
            </a:pPr>
            <a:r>
              <a:rPr dirty="0" sz="1200" spc="-125">
                <a:latin typeface="SimSun"/>
                <a:cs typeface="SimSun"/>
              </a:rPr>
              <a:t>葉柄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長</a:t>
            </a:r>
            <a:r>
              <a:rPr dirty="0" sz="1200" spc="-225">
                <a:latin typeface="PMingLiU"/>
                <a:cs typeface="PMingLiU"/>
              </a:rPr>
              <a:t>く </a:t>
            </a:r>
            <a:r>
              <a:rPr dirty="0" sz="1200" spc="-125">
                <a:latin typeface="SimSun"/>
                <a:cs typeface="SimSun"/>
              </a:rPr>
              <a:t>隣接</a:t>
            </a:r>
            <a:r>
              <a:rPr dirty="0" sz="1200" spc="-125">
                <a:latin typeface="PMingLiU"/>
                <a:cs typeface="PMingLiU"/>
              </a:rPr>
              <a:t>する</a:t>
            </a:r>
            <a:r>
              <a:rPr dirty="0" sz="1200" spc="-125">
                <a:latin typeface="SimSun"/>
                <a:cs typeface="SimSun"/>
              </a:rPr>
              <a:t>苗</a:t>
            </a:r>
            <a:r>
              <a:rPr dirty="0" sz="1200" spc="-125">
                <a:latin typeface="PMingLiU"/>
                <a:cs typeface="PMingLiU"/>
              </a:rPr>
              <a:t>と</a:t>
            </a:r>
            <a:r>
              <a:rPr dirty="0" sz="1200" spc="-125">
                <a:latin typeface="SimSun"/>
                <a:cs typeface="SimSun"/>
              </a:rPr>
              <a:t>重</a:t>
            </a:r>
            <a:r>
              <a:rPr dirty="0" sz="1200" spc="-125">
                <a:latin typeface="PMingLiU"/>
                <a:cs typeface="PMingLiU"/>
              </a:rPr>
              <a:t>なりやすいので</a:t>
            </a:r>
            <a:r>
              <a:rPr dirty="0" sz="1200" spc="-125">
                <a:latin typeface="SimSun"/>
                <a:cs typeface="SimSun"/>
              </a:rPr>
              <a:t>広</a:t>
            </a:r>
            <a:r>
              <a:rPr dirty="0" sz="1200" spc="-125">
                <a:latin typeface="PMingLiU"/>
                <a:cs typeface="PMingLiU"/>
              </a:rPr>
              <a:t>めに</a:t>
            </a:r>
            <a:r>
              <a:rPr dirty="0" sz="1200" spc="-95">
                <a:latin typeface="SimSun"/>
                <a:cs typeface="SimSun"/>
              </a:rPr>
              <a:t>配置</a:t>
            </a:r>
            <a:r>
              <a:rPr dirty="0" sz="1200" spc="-125">
                <a:latin typeface="SimSun"/>
                <a:cs typeface="SimSun"/>
              </a:rPr>
              <a:t>夕方以降</a:t>
            </a:r>
            <a:r>
              <a:rPr dirty="0" sz="1200" spc="-125">
                <a:latin typeface="PMingLiU"/>
                <a:cs typeface="PMingLiU"/>
              </a:rPr>
              <a:t>のかん</a:t>
            </a:r>
            <a:r>
              <a:rPr dirty="0" sz="1200" spc="-125">
                <a:latin typeface="SimSun"/>
                <a:cs typeface="SimSun"/>
              </a:rPr>
              <a:t>水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控</a:t>
            </a:r>
            <a:r>
              <a:rPr dirty="0" sz="1200" spc="-125">
                <a:latin typeface="PMingLiU"/>
                <a:cs typeface="PMingLiU"/>
              </a:rPr>
              <a:t>え、</a:t>
            </a:r>
            <a:r>
              <a:rPr dirty="0" sz="1200" spc="-125">
                <a:latin typeface="SimSun"/>
                <a:cs typeface="SimSun"/>
              </a:rPr>
              <a:t>培土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乾燥</a:t>
            </a:r>
            <a:r>
              <a:rPr dirty="0" sz="1200" spc="-100">
                <a:latin typeface="PMingLiU"/>
                <a:cs typeface="PMingLiU"/>
              </a:rPr>
              <a:t>させる</a:t>
            </a:r>
            <a:endParaRPr sz="1200">
              <a:latin typeface="PMingLiU"/>
              <a:cs typeface="PMingLiU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715249" y="876299"/>
            <a:ext cx="4248150" cy="2009775"/>
            <a:chOff x="7715249" y="876299"/>
            <a:chExt cx="4248150" cy="2009775"/>
          </a:xfrm>
        </p:grpSpPr>
        <p:sp>
          <p:nvSpPr>
            <p:cNvPr id="24" name="object 24" descr=""/>
            <p:cNvSpPr/>
            <p:nvPr/>
          </p:nvSpPr>
          <p:spPr>
            <a:xfrm>
              <a:off x="7739061" y="876299"/>
              <a:ext cx="4224655" cy="2009775"/>
            </a:xfrm>
            <a:custGeom>
              <a:avLst/>
              <a:gdLst/>
              <a:ahLst/>
              <a:cxnLst/>
              <a:rect l="l" t="t" r="r" b="b"/>
              <a:pathLst>
                <a:path w="4224655" h="2009775">
                  <a:moveTo>
                    <a:pt x="4135342" y="2009774"/>
                  </a:moveTo>
                  <a:lnTo>
                    <a:pt x="66747" y="2009774"/>
                  </a:lnTo>
                  <a:lnTo>
                    <a:pt x="62101" y="2009164"/>
                  </a:lnTo>
                  <a:lnTo>
                    <a:pt x="27848" y="1990247"/>
                  </a:lnTo>
                  <a:lnTo>
                    <a:pt x="7232" y="1956753"/>
                  </a:lnTo>
                  <a:lnTo>
                    <a:pt x="0" y="1920778"/>
                  </a:lnTo>
                  <a:lnTo>
                    <a:pt x="0" y="1914524"/>
                  </a:lnTo>
                  <a:lnTo>
                    <a:pt x="0" y="88995"/>
                  </a:lnTo>
                  <a:lnTo>
                    <a:pt x="9432" y="47532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2"/>
                  </a:lnTo>
                  <a:lnTo>
                    <a:pt x="4224336" y="88995"/>
                  </a:lnTo>
                  <a:lnTo>
                    <a:pt x="4224336" y="1920778"/>
                  </a:lnTo>
                  <a:lnTo>
                    <a:pt x="4211757" y="1962242"/>
                  </a:lnTo>
                  <a:lnTo>
                    <a:pt x="4176803" y="1997196"/>
                  </a:lnTo>
                  <a:lnTo>
                    <a:pt x="4141534" y="2009164"/>
                  </a:lnTo>
                  <a:lnTo>
                    <a:pt x="4135342" y="2009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715249" y="876647"/>
              <a:ext cx="88265" cy="2009139"/>
            </a:xfrm>
            <a:custGeom>
              <a:avLst/>
              <a:gdLst/>
              <a:ahLst/>
              <a:cxnLst/>
              <a:rect l="l" t="t" r="r" b="b"/>
              <a:pathLst>
                <a:path w="88265" h="2009139">
                  <a:moveTo>
                    <a:pt x="88062" y="2009080"/>
                  </a:moveTo>
                  <a:lnTo>
                    <a:pt x="50304" y="1998167"/>
                  </a:lnTo>
                  <a:lnTo>
                    <a:pt x="16036" y="1967105"/>
                  </a:lnTo>
                  <a:lnTo>
                    <a:pt x="453" y="1923560"/>
                  </a:lnTo>
                  <a:lnTo>
                    <a:pt x="0" y="19141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14177"/>
                  </a:lnTo>
                  <a:lnTo>
                    <a:pt x="53254" y="1959123"/>
                  </a:lnTo>
                  <a:lnTo>
                    <a:pt x="72776" y="1998167"/>
                  </a:lnTo>
                  <a:lnTo>
                    <a:pt x="82859" y="2007010"/>
                  </a:lnTo>
                  <a:lnTo>
                    <a:pt x="88062" y="2009080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7174" y="1037659"/>
              <a:ext cx="152399" cy="133915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7896212" y="1362086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77"/>
                  </a:moveTo>
                  <a:lnTo>
                    <a:pt x="32372" y="1257300"/>
                  </a:lnTo>
                  <a:lnTo>
                    <a:pt x="24790" y="1257300"/>
                  </a:lnTo>
                  <a:lnTo>
                    <a:pt x="0" y="1282077"/>
                  </a:lnTo>
                  <a:lnTo>
                    <a:pt x="0" y="1289659"/>
                  </a:lnTo>
                  <a:lnTo>
                    <a:pt x="24790" y="1314450"/>
                  </a:lnTo>
                  <a:lnTo>
                    <a:pt x="32372" y="1314450"/>
                  </a:lnTo>
                  <a:lnTo>
                    <a:pt x="57150" y="1289659"/>
                  </a:lnTo>
                  <a:lnTo>
                    <a:pt x="57150" y="1285875"/>
                  </a:lnTo>
                  <a:lnTo>
                    <a:pt x="57150" y="1282077"/>
                  </a:lnTo>
                  <a:close/>
                </a:path>
                <a:path w="57150" h="1314450">
                  <a:moveTo>
                    <a:pt x="57150" y="1072527"/>
                  </a:moveTo>
                  <a:lnTo>
                    <a:pt x="32372" y="1047750"/>
                  </a:lnTo>
                  <a:lnTo>
                    <a:pt x="24790" y="1047750"/>
                  </a:lnTo>
                  <a:lnTo>
                    <a:pt x="0" y="1072527"/>
                  </a:lnTo>
                  <a:lnTo>
                    <a:pt x="0" y="1080109"/>
                  </a:lnTo>
                  <a:lnTo>
                    <a:pt x="24790" y="1104900"/>
                  </a:lnTo>
                  <a:lnTo>
                    <a:pt x="32372" y="1104900"/>
                  </a:lnTo>
                  <a:lnTo>
                    <a:pt x="57150" y="1080109"/>
                  </a:lnTo>
                  <a:lnTo>
                    <a:pt x="57150" y="1076325"/>
                  </a:lnTo>
                  <a:lnTo>
                    <a:pt x="57150" y="1072527"/>
                  </a:lnTo>
                  <a:close/>
                </a:path>
                <a:path w="57150" h="1314450">
                  <a:moveTo>
                    <a:pt x="57150" y="853452"/>
                  </a:moveTo>
                  <a:lnTo>
                    <a:pt x="32372" y="828675"/>
                  </a:lnTo>
                  <a:lnTo>
                    <a:pt x="24790" y="828675"/>
                  </a:lnTo>
                  <a:lnTo>
                    <a:pt x="0" y="853452"/>
                  </a:lnTo>
                  <a:lnTo>
                    <a:pt x="0" y="861034"/>
                  </a:lnTo>
                  <a:lnTo>
                    <a:pt x="24790" y="885825"/>
                  </a:lnTo>
                  <a:lnTo>
                    <a:pt x="32372" y="885825"/>
                  </a:lnTo>
                  <a:lnTo>
                    <a:pt x="57150" y="861034"/>
                  </a:lnTo>
                  <a:lnTo>
                    <a:pt x="57150" y="857250"/>
                  </a:lnTo>
                  <a:lnTo>
                    <a:pt x="57150" y="853452"/>
                  </a:lnTo>
                  <a:close/>
                </a:path>
                <a:path w="57150" h="1314450">
                  <a:moveTo>
                    <a:pt x="57150" y="453402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02"/>
                  </a:lnTo>
                  <a:lnTo>
                    <a:pt x="0" y="460984"/>
                  </a:lnTo>
                  <a:lnTo>
                    <a:pt x="24790" y="485775"/>
                  </a:lnTo>
                  <a:lnTo>
                    <a:pt x="32372" y="485775"/>
                  </a:lnTo>
                  <a:lnTo>
                    <a:pt x="57150" y="460984"/>
                  </a:lnTo>
                  <a:lnTo>
                    <a:pt x="57150" y="457200"/>
                  </a:lnTo>
                  <a:lnTo>
                    <a:pt x="57150" y="453402"/>
                  </a:lnTo>
                  <a:close/>
                </a:path>
                <a:path w="57150" h="1314450">
                  <a:moveTo>
                    <a:pt x="57150" y="243852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90" y="276225"/>
                  </a:lnTo>
                  <a:lnTo>
                    <a:pt x="32372" y="276225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13144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016875" y="904380"/>
            <a:ext cx="3762375" cy="183515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350" spc="-170" b="1">
                <a:solidFill>
                  <a:srgbClr val="DD6A20"/>
                </a:solidFill>
                <a:latin typeface="BIZ UDPGothic"/>
                <a:cs typeface="BIZ UDPGothic"/>
              </a:rPr>
              <a:t>定植期～</a:t>
            </a:r>
            <a:r>
              <a:rPr dirty="0" sz="1350" spc="-150" b="1">
                <a:solidFill>
                  <a:srgbClr val="DD6A20"/>
                </a:solidFill>
                <a:latin typeface="BIZ UDPGothic"/>
                <a:cs typeface="BIZ UDPGothic"/>
              </a:rPr>
              <a:t>花芽分化期</a:t>
            </a:r>
            <a:endParaRPr sz="1350">
              <a:latin typeface="BIZ UDPGothic"/>
              <a:cs typeface="BIZ UDPGothic"/>
            </a:endParaRPr>
          </a:p>
          <a:p>
            <a:pPr marL="50165" marR="263525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SimSun"/>
                <a:cs typeface="SimSun"/>
              </a:rPr>
              <a:t>元肥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「</a:t>
            </a:r>
            <a:r>
              <a:rPr dirty="0" sz="1200" spc="-160">
                <a:latin typeface="PMingLiU"/>
                <a:cs typeface="PMingLiU"/>
              </a:rPr>
              <a:t>とち おとめ</a:t>
            </a:r>
            <a:r>
              <a:rPr dirty="0" sz="1200" spc="-125">
                <a:latin typeface="SimSun"/>
                <a:cs typeface="SimSun"/>
              </a:rPr>
              <a:t>」</a:t>
            </a:r>
            <a:r>
              <a:rPr dirty="0" sz="1200" spc="-135">
                <a:latin typeface="PMingLiU"/>
                <a:cs typeface="PMingLiU"/>
              </a:rPr>
              <a:t>より</a:t>
            </a:r>
            <a:r>
              <a:rPr dirty="0" sz="1200" spc="-100">
                <a:latin typeface="Microsoft Sans Serif"/>
                <a:cs typeface="Microsoft Sans Serif"/>
              </a:rPr>
              <a:t>1</a:t>
            </a:r>
            <a:r>
              <a:rPr dirty="0" sz="120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5</a:t>
            </a:r>
            <a:r>
              <a:rPr dirty="0" sz="1200" spc="-125">
                <a:latin typeface="SimSun"/>
                <a:cs typeface="SimSun"/>
              </a:rPr>
              <a:t>割減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0">
                <a:latin typeface="SimSun"/>
                <a:cs typeface="SimSun"/>
              </a:rPr>
              <a:t>初期生育過剰防止</a:t>
            </a:r>
            <a:r>
              <a:rPr dirty="0" sz="1200" spc="-125">
                <a:latin typeface="SimSun"/>
                <a:cs typeface="SimSun"/>
              </a:rPr>
              <a:t>植栽間隔：土耕</a:t>
            </a:r>
            <a:r>
              <a:rPr dirty="0" sz="1200" spc="-80">
                <a:latin typeface="Microsoft Sans Serif"/>
                <a:cs typeface="Microsoft Sans Serif"/>
              </a:rPr>
              <a:t>27</a:t>
            </a:r>
            <a:r>
              <a:rPr dirty="0" sz="1200" spc="-80">
                <a:latin typeface="SimSun"/>
                <a:cs typeface="SimSun"/>
              </a:rPr>
              <a:t>～</a:t>
            </a:r>
            <a:r>
              <a:rPr dirty="0" sz="1200" spc="-80">
                <a:latin typeface="Microsoft Sans Serif"/>
                <a:cs typeface="Microsoft Sans Serif"/>
              </a:rPr>
              <a:t>30cm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高設</a:t>
            </a:r>
            <a:r>
              <a:rPr dirty="0" sz="1200" spc="-20">
                <a:latin typeface="Microsoft Sans Serif"/>
                <a:cs typeface="Microsoft Sans Serif"/>
              </a:rPr>
              <a:t>20cm</a:t>
            </a:r>
            <a:endParaRPr sz="1200">
              <a:latin typeface="Microsoft Sans Serif"/>
              <a:cs typeface="Microsoft Sans Serif"/>
            </a:endParaRPr>
          </a:p>
          <a:p>
            <a:pPr marL="50165" marR="5080">
              <a:lnSpc>
                <a:spcPts val="1430"/>
              </a:lnSpc>
              <a:spcBef>
                <a:spcPts val="270"/>
              </a:spcBef>
            </a:pPr>
            <a:r>
              <a:rPr dirty="0" sz="1200" spc="-125">
                <a:latin typeface="SimSun"/>
                <a:cs typeface="SimSun"/>
              </a:rPr>
              <a:t>高設栽培</a:t>
            </a:r>
            <a:r>
              <a:rPr dirty="0" sz="1200" spc="-125">
                <a:latin typeface="PMingLiU"/>
                <a:cs typeface="PMingLiU"/>
              </a:rPr>
              <a:t>はクラウン</a:t>
            </a:r>
            <a:r>
              <a:rPr dirty="0" sz="1200" spc="-125">
                <a:latin typeface="SimSun"/>
                <a:cs typeface="SimSun"/>
              </a:rPr>
              <a:t>部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培土表面</a:t>
            </a:r>
            <a:r>
              <a:rPr dirty="0" sz="1200" spc="-135">
                <a:latin typeface="PMingLiU"/>
                <a:cs typeface="PMingLiU"/>
              </a:rPr>
              <a:t>より</a:t>
            </a:r>
            <a:r>
              <a:rPr dirty="0" sz="1200" spc="-125">
                <a:latin typeface="SimSun"/>
                <a:cs typeface="SimSun"/>
              </a:rPr>
              <a:t>上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125">
                <a:latin typeface="SimSun"/>
                <a:cs typeface="SimSun"/>
              </a:rPr>
              <a:t>伸</a:t>
            </a:r>
            <a:r>
              <a:rPr dirty="0" sz="1200" spc="-125">
                <a:latin typeface="PMingLiU"/>
                <a:cs typeface="PMingLiU"/>
              </a:rPr>
              <a:t>びやすいので</a:t>
            </a:r>
            <a:r>
              <a:rPr dirty="0" sz="1200" spc="-50">
                <a:latin typeface="SimSun"/>
                <a:cs typeface="SimSun"/>
              </a:rPr>
              <a:t>深</a:t>
            </a:r>
            <a:r>
              <a:rPr dirty="0" sz="1200" spc="-125">
                <a:latin typeface="SimSun"/>
                <a:cs typeface="SimSun"/>
              </a:rPr>
              <a:t>植</a:t>
            </a:r>
            <a:r>
              <a:rPr dirty="0" sz="1200" spc="-50">
                <a:latin typeface="PMingLiU"/>
                <a:cs typeface="PMingLiU"/>
              </a:rPr>
              <a:t>え</a:t>
            </a:r>
            <a:endParaRPr sz="1200">
              <a:latin typeface="PMingLiU"/>
              <a:cs typeface="PMingLiU"/>
            </a:endParaRPr>
          </a:p>
          <a:p>
            <a:pPr marL="50165">
              <a:lnSpc>
                <a:spcPct val="100000"/>
              </a:lnSpc>
              <a:spcBef>
                <a:spcPts val="229"/>
              </a:spcBef>
            </a:pPr>
            <a:r>
              <a:rPr dirty="0" sz="1200" spc="-125">
                <a:latin typeface="SimSun"/>
                <a:cs typeface="SimSun"/>
              </a:rPr>
              <a:t>定植後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活着向上</a:t>
            </a:r>
            <a:r>
              <a:rPr dirty="0" sz="1200" spc="-125">
                <a:latin typeface="PMingLiU"/>
                <a:cs typeface="PMingLiU"/>
              </a:rPr>
              <a:t>のためこまめなかん</a:t>
            </a:r>
            <a:r>
              <a:rPr dirty="0" sz="1200" spc="-50">
                <a:latin typeface="SimSun"/>
                <a:cs typeface="SimSun"/>
              </a:rPr>
              <a:t>水</a:t>
            </a:r>
            <a:endParaRPr sz="1200">
              <a:latin typeface="SimSun"/>
              <a:cs typeface="SimSun"/>
            </a:endParaRPr>
          </a:p>
          <a:p>
            <a:pPr marL="50165" marR="690245">
              <a:lnSpc>
                <a:spcPct val="114599"/>
              </a:lnSpc>
              <a:spcBef>
                <a:spcPts val="75"/>
              </a:spcBef>
            </a:pPr>
            <a:r>
              <a:rPr dirty="0" sz="1200" spc="-125">
                <a:latin typeface="SimSun"/>
                <a:cs typeface="SimSun"/>
              </a:rPr>
              <a:t>水分要求量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高</a:t>
            </a:r>
            <a:r>
              <a:rPr dirty="0" sz="1200" spc="-125">
                <a:latin typeface="PMingLiU"/>
                <a:cs typeface="PMingLiU"/>
              </a:rPr>
              <a:t>いので</a:t>
            </a:r>
            <a:r>
              <a:rPr dirty="0" sz="1200" spc="-125">
                <a:latin typeface="SimSun"/>
                <a:cs typeface="SimSun"/>
              </a:rPr>
              <a:t>土壌乾燥</a:t>
            </a:r>
            <a:r>
              <a:rPr dirty="0" sz="1200" spc="-130">
                <a:latin typeface="PMingLiU"/>
                <a:cs typeface="PMingLiU"/>
              </a:rPr>
              <a:t>させないよう</a:t>
            </a:r>
            <a:r>
              <a:rPr dirty="0" sz="1200" spc="-95">
                <a:latin typeface="SimSun"/>
                <a:cs typeface="SimSun"/>
              </a:rPr>
              <a:t>管理</a:t>
            </a:r>
            <a:r>
              <a:rPr dirty="0" sz="1200" spc="-125">
                <a:latin typeface="PMingLiU"/>
                <a:cs typeface="PMingLiU"/>
              </a:rPr>
              <a:t>ハウス</a:t>
            </a:r>
            <a:r>
              <a:rPr dirty="0" sz="1200" spc="-125">
                <a:latin typeface="SimSun"/>
                <a:cs typeface="SimSun"/>
              </a:rPr>
              <a:t>内温度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地温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過度</a:t>
            </a:r>
            <a:r>
              <a:rPr dirty="0" sz="1200" spc="-125">
                <a:latin typeface="PMingLiU"/>
                <a:cs typeface="PMingLiU"/>
              </a:rPr>
              <a:t>な</a:t>
            </a:r>
            <a:r>
              <a:rPr dirty="0" sz="1200" spc="-125">
                <a:latin typeface="SimSun"/>
                <a:cs typeface="SimSun"/>
              </a:rPr>
              <a:t>上昇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125">
                <a:latin typeface="SimSun"/>
                <a:cs typeface="SimSun"/>
              </a:rPr>
              <a:t>避</a:t>
            </a:r>
            <a:r>
              <a:rPr dirty="0" sz="1200" spc="-90">
                <a:latin typeface="PMingLiU"/>
                <a:cs typeface="PMingLiU"/>
              </a:rPr>
              <a:t>ける</a:t>
            </a:r>
            <a:endParaRPr sz="1200">
              <a:latin typeface="PMingLiU"/>
              <a:cs typeface="PMingLiU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314699" y="3038474"/>
            <a:ext cx="4248150" cy="2009775"/>
            <a:chOff x="3314699" y="3038474"/>
            <a:chExt cx="4248150" cy="2009775"/>
          </a:xfrm>
        </p:grpSpPr>
        <p:sp>
          <p:nvSpPr>
            <p:cNvPr id="30" name="object 30" descr=""/>
            <p:cNvSpPr/>
            <p:nvPr/>
          </p:nvSpPr>
          <p:spPr>
            <a:xfrm>
              <a:off x="3338512" y="3038474"/>
              <a:ext cx="4224655" cy="2009775"/>
            </a:xfrm>
            <a:custGeom>
              <a:avLst/>
              <a:gdLst/>
              <a:ahLst/>
              <a:cxnLst/>
              <a:rect l="l" t="t" r="r" b="b"/>
              <a:pathLst>
                <a:path w="4224655" h="2009775">
                  <a:moveTo>
                    <a:pt x="4135340" y="2009774"/>
                  </a:moveTo>
                  <a:lnTo>
                    <a:pt x="66746" y="2009774"/>
                  </a:lnTo>
                  <a:lnTo>
                    <a:pt x="62101" y="2009164"/>
                  </a:lnTo>
                  <a:lnTo>
                    <a:pt x="27848" y="1990246"/>
                  </a:lnTo>
                  <a:lnTo>
                    <a:pt x="7232" y="1956753"/>
                  </a:lnTo>
                  <a:lnTo>
                    <a:pt x="0" y="1920778"/>
                  </a:lnTo>
                  <a:lnTo>
                    <a:pt x="0" y="1914524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8" y="12577"/>
                  </a:lnTo>
                  <a:lnTo>
                    <a:pt x="66746" y="0"/>
                  </a:lnTo>
                  <a:lnTo>
                    <a:pt x="4135340" y="0"/>
                  </a:lnTo>
                  <a:lnTo>
                    <a:pt x="4176803" y="12577"/>
                  </a:lnTo>
                  <a:lnTo>
                    <a:pt x="4211758" y="47531"/>
                  </a:lnTo>
                  <a:lnTo>
                    <a:pt x="4224336" y="88995"/>
                  </a:lnTo>
                  <a:lnTo>
                    <a:pt x="4224336" y="1920778"/>
                  </a:lnTo>
                  <a:lnTo>
                    <a:pt x="4211758" y="1962242"/>
                  </a:lnTo>
                  <a:lnTo>
                    <a:pt x="4176803" y="1997196"/>
                  </a:lnTo>
                  <a:lnTo>
                    <a:pt x="4141535" y="2009164"/>
                  </a:lnTo>
                  <a:lnTo>
                    <a:pt x="4135340" y="2009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14699" y="3038821"/>
              <a:ext cx="88265" cy="2009139"/>
            </a:xfrm>
            <a:custGeom>
              <a:avLst/>
              <a:gdLst/>
              <a:ahLst/>
              <a:cxnLst/>
              <a:rect l="l" t="t" r="r" b="b"/>
              <a:pathLst>
                <a:path w="88264" h="2009139">
                  <a:moveTo>
                    <a:pt x="88062" y="2009080"/>
                  </a:moveTo>
                  <a:lnTo>
                    <a:pt x="50304" y="1998167"/>
                  </a:lnTo>
                  <a:lnTo>
                    <a:pt x="16037" y="1967105"/>
                  </a:lnTo>
                  <a:lnTo>
                    <a:pt x="453" y="1923560"/>
                  </a:lnTo>
                  <a:lnTo>
                    <a:pt x="0" y="19141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7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14177"/>
                  </a:lnTo>
                  <a:lnTo>
                    <a:pt x="53254" y="1959122"/>
                  </a:lnTo>
                  <a:lnTo>
                    <a:pt x="72776" y="1998166"/>
                  </a:lnTo>
                  <a:lnTo>
                    <a:pt x="82859" y="2007010"/>
                  </a:lnTo>
                  <a:lnTo>
                    <a:pt x="88062" y="2009080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1387" y="3190874"/>
              <a:ext cx="85725" cy="1523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3495662" y="3524262"/>
              <a:ext cx="57150" cy="1314450"/>
            </a:xfrm>
            <a:custGeom>
              <a:avLst/>
              <a:gdLst/>
              <a:ahLst/>
              <a:cxnLst/>
              <a:rect l="l" t="t" r="r" b="b"/>
              <a:pathLst>
                <a:path w="57150" h="1314450">
                  <a:moveTo>
                    <a:pt x="57150" y="1282077"/>
                  </a:moveTo>
                  <a:lnTo>
                    <a:pt x="32372" y="1257300"/>
                  </a:lnTo>
                  <a:lnTo>
                    <a:pt x="24790" y="1257300"/>
                  </a:lnTo>
                  <a:lnTo>
                    <a:pt x="0" y="1282077"/>
                  </a:lnTo>
                  <a:lnTo>
                    <a:pt x="0" y="1289659"/>
                  </a:lnTo>
                  <a:lnTo>
                    <a:pt x="24790" y="1314437"/>
                  </a:lnTo>
                  <a:lnTo>
                    <a:pt x="32372" y="1314437"/>
                  </a:lnTo>
                  <a:lnTo>
                    <a:pt x="57150" y="1289659"/>
                  </a:lnTo>
                  <a:lnTo>
                    <a:pt x="57150" y="1285875"/>
                  </a:lnTo>
                  <a:lnTo>
                    <a:pt x="57150" y="1282077"/>
                  </a:lnTo>
                  <a:close/>
                </a:path>
                <a:path w="57150" h="1314450">
                  <a:moveTo>
                    <a:pt x="57150" y="1072527"/>
                  </a:moveTo>
                  <a:lnTo>
                    <a:pt x="32372" y="1047750"/>
                  </a:lnTo>
                  <a:lnTo>
                    <a:pt x="24790" y="1047750"/>
                  </a:lnTo>
                  <a:lnTo>
                    <a:pt x="0" y="1072527"/>
                  </a:lnTo>
                  <a:lnTo>
                    <a:pt x="0" y="1080109"/>
                  </a:lnTo>
                  <a:lnTo>
                    <a:pt x="24790" y="1104887"/>
                  </a:lnTo>
                  <a:lnTo>
                    <a:pt x="32372" y="1104887"/>
                  </a:lnTo>
                  <a:lnTo>
                    <a:pt x="57150" y="1080109"/>
                  </a:lnTo>
                  <a:lnTo>
                    <a:pt x="57150" y="1076325"/>
                  </a:lnTo>
                  <a:lnTo>
                    <a:pt x="57150" y="1072527"/>
                  </a:lnTo>
                  <a:close/>
                </a:path>
                <a:path w="57150" h="1314450">
                  <a:moveTo>
                    <a:pt x="57150" y="672477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77"/>
                  </a:lnTo>
                  <a:lnTo>
                    <a:pt x="0" y="680059"/>
                  </a:lnTo>
                  <a:lnTo>
                    <a:pt x="24790" y="704837"/>
                  </a:lnTo>
                  <a:lnTo>
                    <a:pt x="32372" y="704837"/>
                  </a:lnTo>
                  <a:lnTo>
                    <a:pt x="57150" y="680059"/>
                  </a:lnTo>
                  <a:lnTo>
                    <a:pt x="57150" y="676275"/>
                  </a:lnTo>
                  <a:lnTo>
                    <a:pt x="57150" y="672477"/>
                  </a:lnTo>
                  <a:close/>
                </a:path>
                <a:path w="57150" h="1314450">
                  <a:moveTo>
                    <a:pt x="57150" y="453402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02"/>
                  </a:lnTo>
                  <a:lnTo>
                    <a:pt x="0" y="460984"/>
                  </a:lnTo>
                  <a:lnTo>
                    <a:pt x="24790" y="485762"/>
                  </a:lnTo>
                  <a:lnTo>
                    <a:pt x="32372" y="485762"/>
                  </a:lnTo>
                  <a:lnTo>
                    <a:pt x="57150" y="460984"/>
                  </a:lnTo>
                  <a:lnTo>
                    <a:pt x="57150" y="457200"/>
                  </a:lnTo>
                  <a:lnTo>
                    <a:pt x="57150" y="453402"/>
                  </a:lnTo>
                  <a:close/>
                </a:path>
                <a:path w="57150" h="1314450">
                  <a:moveTo>
                    <a:pt x="57150" y="243852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90" y="276212"/>
                  </a:lnTo>
                  <a:lnTo>
                    <a:pt x="32372" y="276212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13144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559175" y="3062985"/>
            <a:ext cx="3790950" cy="183896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40" b="1">
                <a:solidFill>
                  <a:srgbClr val="DD6A20"/>
                </a:solidFill>
                <a:latin typeface="BIZ UDPGothic"/>
                <a:cs typeface="BIZ UDPGothic"/>
              </a:rPr>
              <a:t>本ぽ管理</a:t>
            </a:r>
            <a:endParaRPr sz="1350">
              <a:latin typeface="BIZ UDPGothic"/>
              <a:cs typeface="BIZ UDPGothic"/>
            </a:endParaRPr>
          </a:p>
          <a:p>
            <a:pPr marL="107314" marR="796290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PMingLiU"/>
                <a:cs typeface="PMingLiU"/>
              </a:rPr>
              <a:t>ランナー‧</a:t>
            </a:r>
            <a:r>
              <a:rPr dirty="0" sz="1200" spc="-125">
                <a:latin typeface="SimSun"/>
                <a:cs typeface="SimSun"/>
              </a:rPr>
              <a:t>腋芽</a:t>
            </a:r>
            <a:r>
              <a:rPr dirty="0" sz="1200" spc="-125">
                <a:latin typeface="PMingLiU"/>
                <a:cs typeface="PMingLiU"/>
              </a:rPr>
              <a:t>の</a:t>
            </a:r>
            <a:r>
              <a:rPr dirty="0" sz="1200" spc="-125">
                <a:latin typeface="SimSun"/>
                <a:cs typeface="SimSun"/>
              </a:rPr>
              <a:t>発生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多</a:t>
            </a:r>
            <a:r>
              <a:rPr dirty="0" sz="1200" spc="-125">
                <a:latin typeface="PMingLiU"/>
                <a:cs typeface="PMingLiU"/>
              </a:rPr>
              <a:t>いためこまめに</a:t>
            </a:r>
            <a:r>
              <a:rPr dirty="0" sz="1200" spc="-95">
                <a:latin typeface="SimSun"/>
                <a:cs typeface="SimSun"/>
              </a:rPr>
              <a:t>摘除</a:t>
            </a:r>
            <a:r>
              <a:rPr dirty="0" sz="1200" spc="-125">
                <a:latin typeface="SimSun"/>
                <a:cs typeface="SimSun"/>
              </a:rPr>
              <a:t>芽数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多</a:t>
            </a:r>
            <a:r>
              <a:rPr dirty="0" sz="1200" spc="-155">
                <a:latin typeface="PMingLiU"/>
                <a:cs typeface="PMingLiU"/>
              </a:rPr>
              <a:t>く なりやすいので</a:t>
            </a:r>
            <a:r>
              <a:rPr dirty="0" sz="1200" spc="-85">
                <a:latin typeface="Microsoft Sans Serif"/>
                <a:cs typeface="Microsoft Sans Serif"/>
              </a:rPr>
              <a:t>1</a:t>
            </a:r>
            <a:r>
              <a:rPr dirty="0" sz="1200" spc="-125">
                <a:latin typeface="SimSun"/>
                <a:cs typeface="SimSun"/>
              </a:rPr>
              <a:t>芽管理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基本</a:t>
            </a:r>
            <a:endParaRPr sz="1200">
              <a:latin typeface="SimSun"/>
              <a:cs typeface="SimSun"/>
            </a:endParaRPr>
          </a:p>
          <a:p>
            <a:pPr marL="107314">
              <a:lnSpc>
                <a:spcPct val="100000"/>
              </a:lnSpc>
              <a:spcBef>
                <a:spcPts val="210"/>
              </a:spcBef>
            </a:pPr>
            <a:r>
              <a:rPr dirty="0" sz="1200" spc="-125">
                <a:latin typeface="SimSun"/>
                <a:cs typeface="SimSun"/>
              </a:rPr>
              <a:t>枯</a:t>
            </a:r>
            <a:r>
              <a:rPr dirty="0" sz="1200" spc="-125">
                <a:latin typeface="PMingLiU"/>
                <a:cs typeface="PMingLiU"/>
              </a:rPr>
              <a:t>れ</a:t>
            </a:r>
            <a:r>
              <a:rPr dirty="0" sz="1200" spc="-125">
                <a:latin typeface="SimSun"/>
                <a:cs typeface="SimSun"/>
              </a:rPr>
              <a:t>葉</a:t>
            </a:r>
            <a:r>
              <a:rPr dirty="0" sz="1200" spc="-125">
                <a:latin typeface="PMingLiU"/>
                <a:cs typeface="PMingLiU"/>
              </a:rPr>
              <a:t>のみ</a:t>
            </a:r>
            <a:r>
              <a:rPr dirty="0" sz="1200" spc="-125">
                <a:latin typeface="SimSun"/>
                <a:cs typeface="SimSun"/>
              </a:rPr>
              <a:t>摘葉</a:t>
            </a:r>
            <a:r>
              <a:rPr dirty="0" sz="1200" spc="-125">
                <a:latin typeface="PMingLiU"/>
                <a:cs typeface="PMingLiU"/>
              </a:rPr>
              <a:t>し、</a:t>
            </a:r>
            <a:r>
              <a:rPr dirty="0" sz="1200" spc="-85">
                <a:latin typeface="Microsoft Sans Serif"/>
                <a:cs typeface="Microsoft Sans Serif"/>
              </a:rPr>
              <a:t>7</a:t>
            </a:r>
            <a:r>
              <a:rPr dirty="0" sz="1200" spc="-125">
                <a:latin typeface="SimSun"/>
                <a:cs typeface="SimSun"/>
              </a:rPr>
              <a:t>葉以上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維持</a:t>
            </a:r>
            <a:endParaRPr sz="1200">
              <a:latin typeface="SimSun"/>
              <a:cs typeface="SimSun"/>
            </a:endParaRPr>
          </a:p>
          <a:p>
            <a:pPr marL="107314" marR="5080">
              <a:lnSpc>
                <a:spcPts val="1430"/>
              </a:lnSpc>
              <a:spcBef>
                <a:spcPts val="340"/>
              </a:spcBef>
            </a:pPr>
            <a:r>
              <a:rPr dirty="0" sz="1200" spc="-125">
                <a:latin typeface="PMingLiU"/>
                <a:cs typeface="PMingLiU"/>
              </a:rPr>
              <a:t>マルチはハウス</a:t>
            </a:r>
            <a:r>
              <a:rPr dirty="0" sz="1200" spc="-125">
                <a:latin typeface="SimSun"/>
                <a:cs typeface="SimSun"/>
              </a:rPr>
              <a:t>最低気温</a:t>
            </a:r>
            <a:r>
              <a:rPr dirty="0" sz="1200" spc="-100">
                <a:latin typeface="Microsoft Sans Serif"/>
                <a:cs typeface="Microsoft Sans Serif"/>
              </a:rPr>
              <a:t>15</a:t>
            </a:r>
            <a:r>
              <a:rPr dirty="0" sz="1200" spc="-120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‧</a:t>
            </a:r>
            <a:r>
              <a:rPr dirty="0" sz="1200" spc="-125">
                <a:latin typeface="SimSun"/>
                <a:cs typeface="SimSun"/>
              </a:rPr>
              <a:t>地温</a:t>
            </a:r>
            <a:r>
              <a:rPr dirty="0" sz="1200" spc="-100">
                <a:latin typeface="Microsoft Sans Serif"/>
                <a:cs typeface="Microsoft Sans Serif"/>
              </a:rPr>
              <a:t>18</a:t>
            </a:r>
            <a:r>
              <a:rPr dirty="0" sz="1200" spc="-120">
                <a:latin typeface="SimSun"/>
                <a:cs typeface="SimSun"/>
              </a:rPr>
              <a:t>℃以下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85">
                <a:latin typeface="Microsoft Sans Serif"/>
                <a:cs typeface="Microsoft Sans Serif"/>
              </a:rPr>
              <a:t>3</a:t>
            </a:r>
            <a:r>
              <a:rPr dirty="0" sz="1200" spc="-125">
                <a:latin typeface="SimSun"/>
                <a:cs typeface="SimSun"/>
              </a:rPr>
              <a:t>日続</a:t>
            </a:r>
            <a:r>
              <a:rPr dirty="0" sz="1200" spc="-50">
                <a:latin typeface="PMingLiU"/>
                <a:cs typeface="PMingLiU"/>
              </a:rPr>
              <a:t>い</a:t>
            </a:r>
            <a:r>
              <a:rPr dirty="0" sz="1200" spc="-260">
                <a:latin typeface="PMingLiU"/>
                <a:cs typeface="PMingLiU"/>
              </a:rPr>
              <a:t>てから</a:t>
            </a:r>
            <a:endParaRPr sz="1200">
              <a:latin typeface="PMingLiU"/>
              <a:cs typeface="PMingLiU"/>
            </a:endParaRPr>
          </a:p>
          <a:p>
            <a:pPr marL="107314" marR="1344930">
              <a:lnSpc>
                <a:spcPct val="114599"/>
              </a:lnSpc>
              <a:spcBef>
                <a:spcPts val="25"/>
              </a:spcBef>
            </a:pPr>
            <a:r>
              <a:rPr dirty="0" sz="1200" spc="-125">
                <a:latin typeface="SimSun"/>
                <a:cs typeface="SimSun"/>
              </a:rPr>
              <a:t>暖候期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白</a:t>
            </a:r>
            <a:r>
              <a:rPr dirty="0" sz="1200" spc="-125">
                <a:latin typeface="PMingLiU"/>
                <a:cs typeface="PMingLiU"/>
              </a:rPr>
              <a:t>マルチ</a:t>
            </a:r>
            <a:r>
              <a:rPr dirty="0" sz="1200" spc="-125">
                <a:latin typeface="SimSun"/>
                <a:cs typeface="SimSun"/>
              </a:rPr>
              <a:t>使用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0">
                <a:latin typeface="SimSun"/>
                <a:cs typeface="SimSun"/>
              </a:rPr>
              <a:t>地温上昇抑制</a:t>
            </a:r>
            <a:r>
              <a:rPr dirty="0" sz="1200" spc="-125">
                <a:latin typeface="SimSun"/>
                <a:cs typeface="SimSun"/>
              </a:rPr>
              <a:t>草勢維持</a:t>
            </a:r>
            <a:r>
              <a:rPr dirty="0" sz="1200" spc="-125">
                <a:latin typeface="PMingLiU"/>
                <a:cs typeface="PMingLiU"/>
              </a:rPr>
              <a:t>が</a:t>
            </a:r>
            <a:r>
              <a:rPr dirty="0" sz="1200" spc="-125">
                <a:latin typeface="SimSun"/>
                <a:cs typeface="SimSun"/>
              </a:rPr>
              <a:t>容易</a:t>
            </a:r>
            <a:r>
              <a:rPr dirty="0" sz="1200" spc="-125">
                <a:latin typeface="PMingLiU"/>
                <a:cs typeface="PMingLiU"/>
              </a:rPr>
              <a:t>なため</a:t>
            </a:r>
            <a:r>
              <a:rPr dirty="0" sz="1200" spc="-114">
                <a:latin typeface="SimSun"/>
                <a:cs typeface="SimSun"/>
              </a:rPr>
              <a:t>電照処理不要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715249" y="3038474"/>
            <a:ext cx="4248150" cy="2009775"/>
            <a:chOff x="7715249" y="3038474"/>
            <a:chExt cx="4248150" cy="2009775"/>
          </a:xfrm>
        </p:grpSpPr>
        <p:sp>
          <p:nvSpPr>
            <p:cNvPr id="36" name="object 36" descr=""/>
            <p:cNvSpPr/>
            <p:nvPr/>
          </p:nvSpPr>
          <p:spPr>
            <a:xfrm>
              <a:off x="7739061" y="3038474"/>
              <a:ext cx="4224655" cy="2009775"/>
            </a:xfrm>
            <a:custGeom>
              <a:avLst/>
              <a:gdLst/>
              <a:ahLst/>
              <a:cxnLst/>
              <a:rect l="l" t="t" r="r" b="b"/>
              <a:pathLst>
                <a:path w="4224655" h="2009775">
                  <a:moveTo>
                    <a:pt x="4135342" y="2009774"/>
                  </a:moveTo>
                  <a:lnTo>
                    <a:pt x="66747" y="2009774"/>
                  </a:lnTo>
                  <a:lnTo>
                    <a:pt x="62101" y="2009164"/>
                  </a:lnTo>
                  <a:lnTo>
                    <a:pt x="27848" y="1990246"/>
                  </a:lnTo>
                  <a:lnTo>
                    <a:pt x="7232" y="1956753"/>
                  </a:lnTo>
                  <a:lnTo>
                    <a:pt x="0" y="1920778"/>
                  </a:lnTo>
                  <a:lnTo>
                    <a:pt x="0" y="1914524"/>
                  </a:lnTo>
                  <a:lnTo>
                    <a:pt x="0" y="88995"/>
                  </a:lnTo>
                  <a:lnTo>
                    <a:pt x="9432" y="47531"/>
                  </a:lnTo>
                  <a:lnTo>
                    <a:pt x="35648" y="12577"/>
                  </a:lnTo>
                  <a:lnTo>
                    <a:pt x="66747" y="0"/>
                  </a:lnTo>
                  <a:lnTo>
                    <a:pt x="4135342" y="0"/>
                  </a:lnTo>
                  <a:lnTo>
                    <a:pt x="4176803" y="12577"/>
                  </a:lnTo>
                  <a:lnTo>
                    <a:pt x="4211757" y="47531"/>
                  </a:lnTo>
                  <a:lnTo>
                    <a:pt x="4224336" y="88995"/>
                  </a:lnTo>
                  <a:lnTo>
                    <a:pt x="4224336" y="1920778"/>
                  </a:lnTo>
                  <a:lnTo>
                    <a:pt x="4211757" y="1962242"/>
                  </a:lnTo>
                  <a:lnTo>
                    <a:pt x="4176803" y="1997196"/>
                  </a:lnTo>
                  <a:lnTo>
                    <a:pt x="4141534" y="2009164"/>
                  </a:lnTo>
                  <a:lnTo>
                    <a:pt x="4135342" y="2009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715249" y="3038821"/>
              <a:ext cx="88265" cy="2009139"/>
            </a:xfrm>
            <a:custGeom>
              <a:avLst/>
              <a:gdLst/>
              <a:ahLst/>
              <a:cxnLst/>
              <a:rect l="l" t="t" r="r" b="b"/>
              <a:pathLst>
                <a:path w="88265" h="2009139">
                  <a:moveTo>
                    <a:pt x="88062" y="2009080"/>
                  </a:moveTo>
                  <a:lnTo>
                    <a:pt x="50304" y="1998167"/>
                  </a:lnTo>
                  <a:lnTo>
                    <a:pt x="16036" y="1967105"/>
                  </a:lnTo>
                  <a:lnTo>
                    <a:pt x="453" y="1923560"/>
                  </a:lnTo>
                  <a:lnTo>
                    <a:pt x="0" y="1914177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2" y="15690"/>
                  </a:lnTo>
                  <a:lnTo>
                    <a:pt x="85866" y="106"/>
                  </a:lnTo>
                  <a:lnTo>
                    <a:pt x="88062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914177"/>
                  </a:lnTo>
                  <a:lnTo>
                    <a:pt x="53254" y="1959122"/>
                  </a:lnTo>
                  <a:lnTo>
                    <a:pt x="72776" y="1998166"/>
                  </a:lnTo>
                  <a:lnTo>
                    <a:pt x="82859" y="2007010"/>
                  </a:lnTo>
                  <a:lnTo>
                    <a:pt x="88062" y="2009080"/>
                  </a:lnTo>
                  <a:close/>
                </a:path>
              </a:pathLst>
            </a:custGeom>
            <a:solidFill>
              <a:srgbClr val="DD6A2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6907" y="3190607"/>
              <a:ext cx="152935" cy="152935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896212" y="3524262"/>
              <a:ext cx="57150" cy="1143000"/>
            </a:xfrm>
            <a:custGeom>
              <a:avLst/>
              <a:gdLst/>
              <a:ahLst/>
              <a:cxnLst/>
              <a:rect l="l" t="t" r="r" b="b"/>
              <a:pathLst>
                <a:path w="57150" h="1143000">
                  <a:moveTo>
                    <a:pt x="57150" y="1110627"/>
                  </a:moveTo>
                  <a:lnTo>
                    <a:pt x="32372" y="1085850"/>
                  </a:lnTo>
                  <a:lnTo>
                    <a:pt x="24790" y="1085850"/>
                  </a:lnTo>
                  <a:lnTo>
                    <a:pt x="0" y="1110627"/>
                  </a:lnTo>
                  <a:lnTo>
                    <a:pt x="0" y="1118209"/>
                  </a:lnTo>
                  <a:lnTo>
                    <a:pt x="24790" y="1142987"/>
                  </a:lnTo>
                  <a:lnTo>
                    <a:pt x="32372" y="1142987"/>
                  </a:lnTo>
                  <a:lnTo>
                    <a:pt x="57150" y="1118209"/>
                  </a:lnTo>
                  <a:lnTo>
                    <a:pt x="57150" y="1114425"/>
                  </a:lnTo>
                  <a:lnTo>
                    <a:pt x="57150" y="1110627"/>
                  </a:lnTo>
                  <a:close/>
                </a:path>
                <a:path w="57150" h="1143000">
                  <a:moveTo>
                    <a:pt x="57150" y="891552"/>
                  </a:moveTo>
                  <a:lnTo>
                    <a:pt x="32372" y="866775"/>
                  </a:lnTo>
                  <a:lnTo>
                    <a:pt x="24790" y="866775"/>
                  </a:lnTo>
                  <a:lnTo>
                    <a:pt x="0" y="891552"/>
                  </a:lnTo>
                  <a:lnTo>
                    <a:pt x="0" y="899134"/>
                  </a:lnTo>
                  <a:lnTo>
                    <a:pt x="24790" y="923912"/>
                  </a:lnTo>
                  <a:lnTo>
                    <a:pt x="32372" y="923912"/>
                  </a:lnTo>
                  <a:lnTo>
                    <a:pt x="57150" y="899134"/>
                  </a:lnTo>
                  <a:lnTo>
                    <a:pt x="57150" y="895350"/>
                  </a:lnTo>
                  <a:lnTo>
                    <a:pt x="57150" y="891552"/>
                  </a:lnTo>
                  <a:close/>
                </a:path>
                <a:path w="57150" h="1143000">
                  <a:moveTo>
                    <a:pt x="57150" y="672477"/>
                  </a:moveTo>
                  <a:lnTo>
                    <a:pt x="32372" y="647700"/>
                  </a:lnTo>
                  <a:lnTo>
                    <a:pt x="24790" y="647700"/>
                  </a:lnTo>
                  <a:lnTo>
                    <a:pt x="0" y="672477"/>
                  </a:lnTo>
                  <a:lnTo>
                    <a:pt x="0" y="680059"/>
                  </a:lnTo>
                  <a:lnTo>
                    <a:pt x="24790" y="704837"/>
                  </a:lnTo>
                  <a:lnTo>
                    <a:pt x="32372" y="704837"/>
                  </a:lnTo>
                  <a:lnTo>
                    <a:pt x="57150" y="680059"/>
                  </a:lnTo>
                  <a:lnTo>
                    <a:pt x="57150" y="676275"/>
                  </a:lnTo>
                  <a:lnTo>
                    <a:pt x="57150" y="672477"/>
                  </a:lnTo>
                  <a:close/>
                </a:path>
                <a:path w="57150" h="1143000">
                  <a:moveTo>
                    <a:pt x="57150" y="453402"/>
                  </a:moveTo>
                  <a:lnTo>
                    <a:pt x="32372" y="428625"/>
                  </a:lnTo>
                  <a:lnTo>
                    <a:pt x="24790" y="428625"/>
                  </a:lnTo>
                  <a:lnTo>
                    <a:pt x="0" y="453402"/>
                  </a:lnTo>
                  <a:lnTo>
                    <a:pt x="0" y="460984"/>
                  </a:lnTo>
                  <a:lnTo>
                    <a:pt x="24790" y="485762"/>
                  </a:lnTo>
                  <a:lnTo>
                    <a:pt x="32372" y="485762"/>
                  </a:lnTo>
                  <a:lnTo>
                    <a:pt x="57150" y="460984"/>
                  </a:lnTo>
                  <a:lnTo>
                    <a:pt x="57150" y="457200"/>
                  </a:lnTo>
                  <a:lnTo>
                    <a:pt x="57150" y="453402"/>
                  </a:lnTo>
                  <a:close/>
                </a:path>
                <a:path w="57150" h="1143000">
                  <a:moveTo>
                    <a:pt x="57150" y="243852"/>
                  </a:moveTo>
                  <a:lnTo>
                    <a:pt x="32372" y="219075"/>
                  </a:lnTo>
                  <a:lnTo>
                    <a:pt x="24790" y="219075"/>
                  </a:lnTo>
                  <a:lnTo>
                    <a:pt x="0" y="243852"/>
                  </a:lnTo>
                  <a:lnTo>
                    <a:pt x="0" y="251434"/>
                  </a:lnTo>
                  <a:lnTo>
                    <a:pt x="24790" y="276212"/>
                  </a:lnTo>
                  <a:lnTo>
                    <a:pt x="32372" y="276212"/>
                  </a:lnTo>
                  <a:lnTo>
                    <a:pt x="57150" y="251434"/>
                  </a:lnTo>
                  <a:lnTo>
                    <a:pt x="57150" y="247650"/>
                  </a:lnTo>
                  <a:lnTo>
                    <a:pt x="57150" y="243852"/>
                  </a:lnTo>
                  <a:close/>
                </a:path>
                <a:path w="57150" h="114300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37"/>
                  </a:lnTo>
                  <a:lnTo>
                    <a:pt x="32372" y="57137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016875" y="3066555"/>
            <a:ext cx="3429000" cy="166370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350" spc="-150" b="1">
                <a:solidFill>
                  <a:srgbClr val="DD6A20"/>
                </a:solidFill>
                <a:latin typeface="BIZ UDPGothic"/>
                <a:cs typeface="BIZ UDPGothic"/>
              </a:rPr>
              <a:t>収穫期の管理</a:t>
            </a:r>
            <a:endParaRPr sz="1350">
              <a:latin typeface="BIZ UDPGothic"/>
              <a:cs typeface="BIZ UDPGothic"/>
            </a:endParaRPr>
          </a:p>
          <a:p>
            <a:pPr marL="50165" marR="5080">
              <a:lnSpc>
                <a:spcPct val="119800"/>
              </a:lnSpc>
              <a:spcBef>
                <a:spcPts val="345"/>
              </a:spcBef>
            </a:pPr>
            <a:r>
              <a:rPr dirty="0" sz="1200" spc="-125">
                <a:latin typeface="SimSun"/>
                <a:cs typeface="SimSun"/>
              </a:rPr>
              <a:t>昼温</a:t>
            </a:r>
            <a:r>
              <a:rPr dirty="0" sz="1200" spc="-100">
                <a:latin typeface="Microsoft Sans Serif"/>
                <a:cs typeface="Microsoft Sans Serif"/>
              </a:rPr>
              <a:t>20</a:t>
            </a:r>
            <a:r>
              <a:rPr dirty="0" sz="120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25</a:t>
            </a:r>
            <a:r>
              <a:rPr dirty="0" sz="1200" spc="-10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夜温</a:t>
            </a:r>
            <a:r>
              <a:rPr dirty="0" sz="1200" spc="-110">
                <a:latin typeface="Microsoft Sans Serif"/>
                <a:cs typeface="Microsoft Sans Serif"/>
              </a:rPr>
              <a:t>6</a:t>
            </a:r>
            <a:r>
              <a:rPr dirty="0" sz="1200" spc="-110">
                <a:latin typeface="SimSun"/>
                <a:cs typeface="SimSun"/>
              </a:rPr>
              <a:t>～</a:t>
            </a:r>
            <a:r>
              <a:rPr dirty="0" sz="1200" spc="-110">
                <a:latin typeface="Microsoft Sans Serif"/>
                <a:cs typeface="Microsoft Sans Serif"/>
              </a:rPr>
              <a:t>7</a:t>
            </a:r>
            <a:r>
              <a:rPr dirty="0" sz="1200" spc="-11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地温</a:t>
            </a:r>
            <a:r>
              <a:rPr dirty="0" sz="1200" spc="-100">
                <a:latin typeface="Microsoft Sans Serif"/>
                <a:cs typeface="Microsoft Sans Serif"/>
              </a:rPr>
              <a:t>15</a:t>
            </a:r>
            <a:r>
              <a:rPr dirty="0" sz="120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18</a:t>
            </a:r>
            <a:r>
              <a:rPr dirty="0" sz="1200" spc="-100">
                <a:latin typeface="SimSun"/>
                <a:cs typeface="SimSun"/>
              </a:rPr>
              <a:t>℃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0">
                <a:latin typeface="SimSun"/>
                <a:cs typeface="SimSun"/>
              </a:rPr>
              <a:t>生育確保</a:t>
            </a:r>
            <a:r>
              <a:rPr dirty="0" sz="1200" spc="-125">
                <a:latin typeface="SimSun"/>
                <a:cs typeface="SimSun"/>
              </a:rPr>
              <a:t>暖候期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早</a:t>
            </a:r>
            <a:r>
              <a:rPr dirty="0" sz="1200" spc="-125">
                <a:latin typeface="PMingLiU"/>
                <a:cs typeface="PMingLiU"/>
              </a:rPr>
              <a:t>い</a:t>
            </a:r>
            <a:r>
              <a:rPr dirty="0" sz="1200" spc="-125">
                <a:latin typeface="SimSun"/>
                <a:cs typeface="SimSun"/>
              </a:rPr>
              <a:t>段階</a:t>
            </a:r>
            <a:r>
              <a:rPr dirty="0" sz="1200" spc="-195">
                <a:latin typeface="PMingLiU"/>
                <a:cs typeface="PMingLiU"/>
              </a:rPr>
              <a:t>から </a:t>
            </a:r>
            <a:r>
              <a:rPr dirty="0" sz="1200" spc="-125">
                <a:latin typeface="SimSun"/>
                <a:cs typeface="SimSun"/>
              </a:rPr>
              <a:t>温度抑制対策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実施</a:t>
            </a:r>
            <a:endParaRPr sz="1200">
              <a:latin typeface="SimSun"/>
              <a:cs typeface="SimSun"/>
            </a:endParaRPr>
          </a:p>
          <a:p>
            <a:pPr marL="50165" marR="50165">
              <a:lnSpc>
                <a:spcPts val="1730"/>
              </a:lnSpc>
              <a:spcBef>
                <a:spcPts val="30"/>
              </a:spcBef>
            </a:pPr>
            <a:r>
              <a:rPr dirty="0" sz="1200" spc="-125">
                <a:latin typeface="SimSun"/>
                <a:cs typeface="SimSun"/>
              </a:rPr>
              <a:t>遮光</a:t>
            </a:r>
            <a:r>
              <a:rPr dirty="0" sz="1200" spc="-100">
                <a:latin typeface="Microsoft Sans Serif"/>
                <a:cs typeface="Microsoft Sans Serif"/>
              </a:rPr>
              <a:t>60</a:t>
            </a:r>
            <a:r>
              <a:rPr dirty="0" sz="120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70</a:t>
            </a:r>
            <a:r>
              <a:rPr dirty="0" sz="1200" spc="-100">
                <a:latin typeface="SimSun"/>
                <a:cs typeface="SimSun"/>
              </a:rPr>
              <a:t>％</a:t>
            </a:r>
            <a:r>
              <a:rPr dirty="0" sz="1200" spc="-125">
                <a:latin typeface="PMingLiU"/>
                <a:cs typeface="PMingLiU"/>
              </a:rPr>
              <a:t>カーテンの</a:t>
            </a:r>
            <a:r>
              <a:rPr dirty="0" sz="1200" spc="-125">
                <a:latin typeface="SimSun"/>
                <a:cs typeface="SimSun"/>
              </a:rPr>
              <a:t>利用</a:t>
            </a:r>
            <a:r>
              <a:rPr dirty="0" sz="1200" spc="-125">
                <a:latin typeface="PMingLiU"/>
                <a:cs typeface="PMingLiU"/>
              </a:rPr>
              <a:t>、</a:t>
            </a:r>
            <a:r>
              <a:rPr dirty="0" sz="1200" spc="-125">
                <a:latin typeface="SimSun"/>
                <a:cs typeface="SimSun"/>
              </a:rPr>
              <a:t>早</a:t>
            </a:r>
            <a:r>
              <a:rPr dirty="0" sz="1200" spc="-125">
                <a:latin typeface="PMingLiU"/>
                <a:cs typeface="PMingLiU"/>
              </a:rPr>
              <a:t>めの</a:t>
            </a:r>
            <a:r>
              <a:rPr dirty="0" sz="1200" spc="-125">
                <a:latin typeface="SimSun"/>
                <a:cs typeface="SimSun"/>
              </a:rPr>
              <a:t>換気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10">
                <a:latin typeface="SimSun"/>
                <a:cs typeface="SimSun"/>
              </a:rPr>
              <a:t>高温防止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100">
                <a:latin typeface="Microsoft Sans Serif"/>
                <a:cs typeface="Microsoft Sans Serif"/>
              </a:rPr>
              <a:t>25</a:t>
            </a:r>
            <a:r>
              <a:rPr dirty="0" sz="1200" spc="-120">
                <a:latin typeface="SimSun"/>
                <a:cs typeface="SimSun"/>
              </a:rPr>
              <a:t>℃以上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草勢強</a:t>
            </a:r>
            <a:r>
              <a:rPr dirty="0" sz="1200" spc="-170">
                <a:latin typeface="PMingLiU"/>
                <a:cs typeface="PMingLiU"/>
              </a:rPr>
              <a:t>く なり</a:t>
            </a:r>
            <a:r>
              <a:rPr dirty="0" sz="1200" spc="-125">
                <a:latin typeface="SimSun"/>
                <a:cs typeface="SimSun"/>
              </a:rPr>
              <a:t>過</a:t>
            </a:r>
            <a:r>
              <a:rPr dirty="0" sz="1200" spc="-150">
                <a:latin typeface="PMingLiU"/>
                <a:cs typeface="PMingLiU"/>
              </a:rPr>
              <a:t>ぎ、</a:t>
            </a:r>
            <a:r>
              <a:rPr dirty="0" sz="1200" spc="-125">
                <a:latin typeface="SimSun"/>
                <a:cs typeface="SimSun"/>
              </a:rPr>
              <a:t>果実品質低下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注意</a:t>
            </a:r>
            <a:r>
              <a:rPr dirty="0" sz="1200" spc="-50">
                <a:latin typeface="SimSun"/>
                <a:cs typeface="SimSun"/>
              </a:rPr>
              <a:t> </a:t>
            </a:r>
            <a:r>
              <a:rPr dirty="0" sz="1200" spc="-125">
                <a:latin typeface="SimSun"/>
                <a:cs typeface="SimSun"/>
              </a:rPr>
              <a:t>完全着色</a:t>
            </a:r>
            <a:r>
              <a:rPr dirty="0" sz="1200" spc="-125">
                <a:latin typeface="PMingLiU"/>
                <a:cs typeface="PMingLiU"/>
              </a:rPr>
              <a:t>で</a:t>
            </a:r>
            <a:r>
              <a:rPr dirty="0" sz="1200" spc="-125">
                <a:latin typeface="SimSun"/>
                <a:cs typeface="SimSun"/>
              </a:rPr>
              <a:t>収穫</a:t>
            </a:r>
            <a:r>
              <a:rPr dirty="0" sz="1200" spc="-125">
                <a:latin typeface="PMingLiU"/>
                <a:cs typeface="PMingLiU"/>
              </a:rPr>
              <a:t>し</a:t>
            </a:r>
            <a:r>
              <a:rPr dirty="0" sz="1200" spc="-125">
                <a:latin typeface="SimSun"/>
                <a:cs typeface="SimSun"/>
              </a:rPr>
              <a:t>最高品質</a:t>
            </a:r>
            <a:r>
              <a:rPr dirty="0" sz="1200" spc="-125">
                <a:latin typeface="PMingLiU"/>
                <a:cs typeface="PMingLiU"/>
              </a:rPr>
              <a:t>を</a:t>
            </a:r>
            <a:r>
              <a:rPr dirty="0" sz="1200" spc="-90">
                <a:latin typeface="SimSun"/>
                <a:cs typeface="SimSun"/>
              </a:rPr>
              <a:t>実現</a:t>
            </a:r>
            <a:endParaRPr sz="1200">
              <a:latin typeface="SimSun"/>
              <a:cs typeface="SimSun"/>
            </a:endParaRPr>
          </a:p>
          <a:p>
            <a:pPr marL="50165">
              <a:lnSpc>
                <a:spcPct val="100000"/>
              </a:lnSpc>
              <a:spcBef>
                <a:spcPts val="165"/>
              </a:spcBef>
            </a:pPr>
            <a:r>
              <a:rPr dirty="0" sz="1200" spc="-125">
                <a:latin typeface="SimSun"/>
                <a:cs typeface="SimSun"/>
              </a:rPr>
              <a:t>暖候期</a:t>
            </a:r>
            <a:r>
              <a:rPr dirty="0" sz="1200" spc="-125">
                <a:latin typeface="PMingLiU"/>
                <a:cs typeface="PMingLiU"/>
              </a:rPr>
              <a:t>は</a:t>
            </a:r>
            <a:r>
              <a:rPr dirty="0" sz="1200" spc="-125">
                <a:latin typeface="SimSun"/>
                <a:cs typeface="SimSun"/>
              </a:rPr>
              <a:t>成熟日数短縮</a:t>
            </a:r>
            <a:r>
              <a:rPr dirty="0" sz="1200" spc="-135">
                <a:latin typeface="PMingLiU"/>
                <a:cs typeface="PMingLiU"/>
              </a:rPr>
              <a:t>による</a:t>
            </a:r>
            <a:r>
              <a:rPr dirty="0" sz="1200" spc="-125">
                <a:latin typeface="SimSun"/>
                <a:cs typeface="SimSun"/>
              </a:rPr>
              <a:t>糖度低下</a:t>
            </a:r>
            <a:r>
              <a:rPr dirty="0" sz="1200" spc="-125">
                <a:latin typeface="PMingLiU"/>
                <a:cs typeface="PMingLiU"/>
              </a:rPr>
              <a:t>と</a:t>
            </a:r>
            <a:r>
              <a:rPr dirty="0" sz="1200" spc="-125">
                <a:latin typeface="SimSun"/>
                <a:cs typeface="SimSun"/>
              </a:rPr>
              <a:t>軟果化</a:t>
            </a:r>
            <a:r>
              <a:rPr dirty="0" sz="1200" spc="-125">
                <a:latin typeface="PMingLiU"/>
                <a:cs typeface="PMingLiU"/>
              </a:rPr>
              <a:t>に</a:t>
            </a:r>
            <a:r>
              <a:rPr dirty="0" sz="1200" spc="-90">
                <a:latin typeface="SimSun"/>
                <a:cs typeface="SimSun"/>
              </a:rPr>
              <a:t>注意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14699" y="5276849"/>
            <a:ext cx="8648700" cy="1581150"/>
            <a:chOff x="3314699" y="5276849"/>
            <a:chExt cx="8648700" cy="158115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24224" y="5286374"/>
              <a:ext cx="8629649" cy="15620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3319462" y="5281612"/>
              <a:ext cx="8639175" cy="1571625"/>
            </a:xfrm>
            <a:custGeom>
              <a:avLst/>
              <a:gdLst/>
              <a:ahLst/>
              <a:cxnLst/>
              <a:rect l="l" t="t" r="r" b="b"/>
              <a:pathLst>
                <a:path w="8639175" h="1571625">
                  <a:moveTo>
                    <a:pt x="0" y="1481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8548687" y="0"/>
                  </a:lnTo>
                  <a:lnTo>
                    <a:pt x="8554627" y="0"/>
                  </a:lnTo>
                  <a:lnTo>
                    <a:pt x="8560512" y="579"/>
                  </a:lnTo>
                  <a:lnTo>
                    <a:pt x="8566339" y="1738"/>
                  </a:lnTo>
                  <a:lnTo>
                    <a:pt x="8572165" y="2897"/>
                  </a:lnTo>
                  <a:lnTo>
                    <a:pt x="8577823" y="4613"/>
                  </a:lnTo>
                  <a:lnTo>
                    <a:pt x="8583312" y="6887"/>
                  </a:lnTo>
                  <a:lnTo>
                    <a:pt x="8588803" y="9161"/>
                  </a:lnTo>
                  <a:lnTo>
                    <a:pt x="8612670" y="26503"/>
                  </a:lnTo>
                  <a:lnTo>
                    <a:pt x="8616871" y="30704"/>
                  </a:lnTo>
                  <a:lnTo>
                    <a:pt x="8620622" y="35275"/>
                  </a:lnTo>
                  <a:lnTo>
                    <a:pt x="8623922" y="40215"/>
                  </a:lnTo>
                  <a:lnTo>
                    <a:pt x="8627223" y="45154"/>
                  </a:lnTo>
                  <a:lnTo>
                    <a:pt x="8630011" y="50369"/>
                  </a:lnTo>
                  <a:lnTo>
                    <a:pt x="8632284" y="55858"/>
                  </a:lnTo>
                  <a:lnTo>
                    <a:pt x="8634557" y="61347"/>
                  </a:lnTo>
                  <a:lnTo>
                    <a:pt x="8636274" y="67006"/>
                  </a:lnTo>
                  <a:lnTo>
                    <a:pt x="8637435" y="72833"/>
                  </a:lnTo>
                  <a:lnTo>
                    <a:pt x="8638594" y="78661"/>
                  </a:lnTo>
                  <a:lnTo>
                    <a:pt x="8639174" y="84545"/>
                  </a:lnTo>
                  <a:lnTo>
                    <a:pt x="8639174" y="90487"/>
                  </a:lnTo>
                  <a:lnTo>
                    <a:pt x="8639174" y="1481137"/>
                  </a:lnTo>
                  <a:lnTo>
                    <a:pt x="8639174" y="1487078"/>
                  </a:lnTo>
                  <a:lnTo>
                    <a:pt x="8638594" y="1492963"/>
                  </a:lnTo>
                  <a:lnTo>
                    <a:pt x="8623923" y="1531409"/>
                  </a:lnTo>
                  <a:lnTo>
                    <a:pt x="8598958" y="1556373"/>
                  </a:lnTo>
                  <a:lnTo>
                    <a:pt x="8594018" y="1559675"/>
                  </a:lnTo>
                  <a:lnTo>
                    <a:pt x="8588803" y="1562462"/>
                  </a:lnTo>
                  <a:lnTo>
                    <a:pt x="8583312" y="1564735"/>
                  </a:lnTo>
                  <a:lnTo>
                    <a:pt x="8577823" y="1567009"/>
                  </a:lnTo>
                  <a:lnTo>
                    <a:pt x="8572165" y="1568726"/>
                  </a:lnTo>
                  <a:lnTo>
                    <a:pt x="8566339" y="1569884"/>
                  </a:lnTo>
                  <a:lnTo>
                    <a:pt x="8560512" y="1571044"/>
                  </a:lnTo>
                  <a:lnTo>
                    <a:pt x="8554627" y="1571624"/>
                  </a:lnTo>
                  <a:lnTo>
                    <a:pt x="8548687" y="1571624"/>
                  </a:lnTo>
                  <a:lnTo>
                    <a:pt x="90487" y="1571624"/>
                  </a:lnTo>
                  <a:lnTo>
                    <a:pt x="84546" y="1571624"/>
                  </a:lnTo>
                  <a:lnTo>
                    <a:pt x="78661" y="1571044"/>
                  </a:lnTo>
                  <a:lnTo>
                    <a:pt x="72834" y="1569884"/>
                  </a:lnTo>
                  <a:lnTo>
                    <a:pt x="67006" y="1568726"/>
                  </a:lnTo>
                  <a:lnTo>
                    <a:pt x="40215" y="1556374"/>
                  </a:lnTo>
                  <a:lnTo>
                    <a:pt x="35275" y="1553073"/>
                  </a:lnTo>
                  <a:lnTo>
                    <a:pt x="9161" y="1521253"/>
                  </a:lnTo>
                  <a:lnTo>
                    <a:pt x="1738" y="1498789"/>
                  </a:lnTo>
                  <a:lnTo>
                    <a:pt x="579" y="1492962"/>
                  </a:lnTo>
                  <a:lnTo>
                    <a:pt x="0" y="1487078"/>
                  </a:lnTo>
                  <a:lnTo>
                    <a:pt x="0" y="1481137"/>
                  </a:lnTo>
                  <a:close/>
                </a:path>
              </a:pathLst>
            </a:custGeom>
            <a:ln w="9524">
              <a:solidFill>
                <a:srgbClr val="FAD38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559401" y="5434837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 b="1">
                <a:solidFill>
                  <a:srgbClr val="BF5620"/>
                </a:solidFill>
                <a:latin typeface="BIZ UDPGothic"/>
                <a:cs typeface="BIZ UDPGothic"/>
              </a:rPr>
              <a:t>品質</a:t>
            </a:r>
            <a:r>
              <a:rPr dirty="0" sz="1350" spc="730" b="1">
                <a:solidFill>
                  <a:srgbClr val="BF5620"/>
                </a:solidFill>
                <a:latin typeface="Meiryo"/>
                <a:cs typeface="Meiryo"/>
              </a:rPr>
              <a:t>‧</a:t>
            </a:r>
            <a:r>
              <a:rPr dirty="0" sz="1350" spc="-170" b="1">
                <a:solidFill>
                  <a:srgbClr val="BF5620"/>
                </a:solidFill>
                <a:latin typeface="BIZ UDPGothic"/>
                <a:cs typeface="BIZ UDPGothic"/>
              </a:rPr>
              <a:t>収量向上</a:t>
            </a:r>
            <a:r>
              <a:rPr dirty="0" sz="1350" spc="-170" b="1">
                <a:solidFill>
                  <a:srgbClr val="BF5620"/>
                </a:solidFill>
                <a:latin typeface="Meiryo"/>
                <a:cs typeface="Meiryo"/>
              </a:rPr>
              <a:t>の</a:t>
            </a:r>
            <a:r>
              <a:rPr dirty="0" sz="1350" spc="-170" b="1">
                <a:solidFill>
                  <a:srgbClr val="BF5620"/>
                </a:solidFill>
                <a:latin typeface="BIZ UDPGothic"/>
                <a:cs typeface="BIZ UDPGothic"/>
              </a:rPr>
              <a:t>重要</a:t>
            </a:r>
            <a:r>
              <a:rPr dirty="0" sz="1350" spc="-140" b="1">
                <a:solidFill>
                  <a:srgbClr val="BF5620"/>
                </a:solidFill>
                <a:latin typeface="Meiryo"/>
                <a:cs typeface="Meiryo"/>
              </a:rPr>
              <a:t>ポイント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4400550" y="5886449"/>
            <a:ext cx="6477000" cy="228600"/>
            <a:chOff x="4400550" y="5886449"/>
            <a:chExt cx="6477000" cy="228600"/>
          </a:xfrm>
        </p:grpSpPr>
        <p:pic>
          <p:nvPicPr>
            <p:cNvPr id="46" name="object 4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00550" y="5886449"/>
              <a:ext cx="228599" cy="22860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15100" y="5886449"/>
              <a:ext cx="171450" cy="22860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2975" y="5886449"/>
              <a:ext cx="226055" cy="22860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48949" y="5899888"/>
              <a:ext cx="228600" cy="200873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4237831" y="6227889"/>
            <a:ext cx="55880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0">
                <a:latin typeface="SimSun"/>
                <a:cs typeface="SimSun"/>
              </a:rPr>
              <a:t>温度制御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119018" y="622788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適切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00">
                <a:latin typeface="SimSun"/>
                <a:cs typeface="SimSun"/>
              </a:rPr>
              <a:t>水分管理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066881" y="6227889"/>
            <a:ext cx="12255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腋芽</a:t>
            </a:r>
            <a:r>
              <a:rPr dirty="0" sz="1150" spc="-110">
                <a:latin typeface="PMingLiU"/>
                <a:cs typeface="PMingLiU"/>
              </a:rPr>
              <a:t>‧ランナー</a:t>
            </a:r>
            <a:r>
              <a:rPr dirty="0" sz="1150" spc="-80">
                <a:latin typeface="SimSun"/>
                <a:cs typeface="SimSun"/>
              </a:rPr>
              <a:t>管理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0281442" y="6227889"/>
            <a:ext cx="95885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latin typeface="SimSun"/>
                <a:cs typeface="SimSun"/>
              </a:rPr>
              <a:t>適正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00">
                <a:latin typeface="SimSun"/>
                <a:cs typeface="SimSun"/>
              </a:rPr>
              <a:t>葉数確保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10706099" y="6429374"/>
            <a:ext cx="1295400" cy="323850"/>
            <a:chOff x="10706099" y="6429374"/>
            <a:chExt cx="1295400" cy="323850"/>
          </a:xfrm>
        </p:grpSpPr>
        <p:sp>
          <p:nvSpPr>
            <p:cNvPr id="55" name="object 55" descr=""/>
            <p:cNvSpPr/>
            <p:nvPr/>
          </p:nvSpPr>
          <p:spPr>
            <a:xfrm>
              <a:off x="10706099" y="6429374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0399" y="6524624"/>
              <a:ext cx="133349" cy="13334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3771106" y="6451726"/>
            <a:ext cx="149225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10">
                <a:latin typeface="SimSun"/>
                <a:cs typeface="SimSun"/>
              </a:rPr>
              <a:t>（最適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成熟日数確保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5918993" y="6451726"/>
            <a:ext cx="13589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10">
                <a:latin typeface="SimSun"/>
                <a:cs typeface="SimSun"/>
              </a:rPr>
              <a:t>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育苗～定植期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133556" y="6451726"/>
            <a:ext cx="109220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10">
                <a:latin typeface="SimSun"/>
                <a:cs typeface="SimSun"/>
              </a:rPr>
              <a:t>（</a:t>
            </a:r>
            <a:r>
              <a:rPr dirty="0" sz="1150" spc="-110">
                <a:latin typeface="PMingLiU"/>
                <a:cs typeface="PMingLiU"/>
              </a:rPr>
              <a:t>こまめな</a:t>
            </a:r>
            <a:r>
              <a:rPr dirty="0" sz="1150" spc="-110">
                <a:latin typeface="SimSun"/>
                <a:cs typeface="SimSun"/>
              </a:rPr>
              <a:t>摘除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0284866" y="6451726"/>
            <a:ext cx="951865" cy="167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5"/>
              </a:lnSpc>
            </a:pPr>
            <a:r>
              <a:rPr dirty="0" sz="1150" spc="-90">
                <a:latin typeface="SimSun"/>
                <a:cs typeface="SimSun"/>
              </a:rPr>
              <a:t>（</a:t>
            </a:r>
            <a:r>
              <a:rPr dirty="0" sz="1150" spc="-90">
                <a:latin typeface="Avenir"/>
                <a:cs typeface="Avenir"/>
              </a:rPr>
              <a:t>7</a:t>
            </a:r>
            <a:r>
              <a:rPr dirty="0" sz="1150" spc="-110">
                <a:latin typeface="SimSun"/>
                <a:cs typeface="SimSun"/>
              </a:rPr>
              <a:t>葉以上</a:t>
            </a:r>
            <a:r>
              <a:rPr dirty="0" sz="1150" spc="-25">
                <a:latin typeface="Avenir"/>
                <a:cs typeface="Avenir"/>
              </a:rPr>
              <a:t>/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85724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80"/>
              <a:t>Genspark</a:t>
            </a:r>
            <a:r>
              <a:rPr dirty="0" spc="-55"/>
              <a:t> </a:t>
            </a:r>
            <a:r>
              <a:rPr dirty="0" sz="1000" spc="-85"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685799"/>
              <a:ext cx="12192000" cy="38100"/>
            </a:xfrm>
            <a:custGeom>
              <a:avLst/>
              <a:gdLst/>
              <a:ahLst/>
              <a:cxnLst/>
              <a:rect l="l" t="t" r="r" b="b"/>
              <a:pathLst>
                <a:path w="12192000" h="38100">
                  <a:moveTo>
                    <a:pt x="1219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"/>
                  </a:lnTo>
                  <a:close/>
                </a:path>
              </a:pathLst>
            </a:custGeom>
            <a:solidFill>
              <a:srgbClr val="1A202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266699" y="838199"/>
            <a:ext cx="11658600" cy="5905500"/>
            <a:chOff x="266699" y="838199"/>
            <a:chExt cx="11658600" cy="5905500"/>
          </a:xfrm>
        </p:grpSpPr>
        <p:sp>
          <p:nvSpPr>
            <p:cNvPr id="6" name="object 6" descr=""/>
            <p:cNvSpPr/>
            <p:nvPr/>
          </p:nvSpPr>
          <p:spPr>
            <a:xfrm>
              <a:off x="266699" y="838199"/>
              <a:ext cx="11658600" cy="5905500"/>
            </a:xfrm>
            <a:custGeom>
              <a:avLst/>
              <a:gdLst/>
              <a:ahLst/>
              <a:cxnLst/>
              <a:rect l="l" t="t" r="r" b="b"/>
              <a:pathLst>
                <a:path w="11658600" h="5905500">
                  <a:moveTo>
                    <a:pt x="11658598" y="5905499"/>
                  </a:moveTo>
                  <a:lnTo>
                    <a:pt x="0" y="5905499"/>
                  </a:lnTo>
                  <a:lnTo>
                    <a:pt x="0" y="0"/>
                  </a:lnTo>
                  <a:lnTo>
                    <a:pt x="11658598" y="0"/>
                  </a:lnTo>
                  <a:lnTo>
                    <a:pt x="11658598" y="5905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6212" y="1295399"/>
              <a:ext cx="1162050" cy="5448300"/>
            </a:xfrm>
            <a:custGeom>
              <a:avLst/>
              <a:gdLst/>
              <a:ahLst/>
              <a:cxnLst/>
              <a:rect l="l" t="t" r="r" b="b"/>
              <a:pathLst>
                <a:path w="1162050" h="5448300">
                  <a:moveTo>
                    <a:pt x="1162050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0" y="3314700"/>
                  </a:lnTo>
                  <a:lnTo>
                    <a:pt x="0" y="4876800"/>
                  </a:lnTo>
                  <a:lnTo>
                    <a:pt x="0" y="5448300"/>
                  </a:lnTo>
                  <a:lnTo>
                    <a:pt x="1162050" y="5448300"/>
                  </a:lnTo>
                  <a:lnTo>
                    <a:pt x="1162050" y="4876800"/>
                  </a:lnTo>
                  <a:lnTo>
                    <a:pt x="1162050" y="3314700"/>
                  </a:lnTo>
                  <a:lnTo>
                    <a:pt x="1162050" y="1466850"/>
                  </a:lnTo>
                  <a:lnTo>
                    <a:pt x="1162050" y="0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0744198" y="6172199"/>
            <a:ext cx="9525" cy="571500"/>
          </a:xfrm>
          <a:custGeom>
            <a:avLst/>
            <a:gdLst/>
            <a:ahLst/>
            <a:cxnLst/>
            <a:rect l="l" t="t" r="r" b="b"/>
            <a:pathLst>
              <a:path w="9525" h="571500">
                <a:moveTo>
                  <a:pt x="9524" y="571500"/>
                </a:moveTo>
                <a:lnTo>
                  <a:pt x="0" y="571500"/>
                </a:lnTo>
                <a:lnTo>
                  <a:pt x="0" y="0"/>
                </a:lnTo>
                <a:lnTo>
                  <a:pt x="9524" y="0"/>
                </a:lnTo>
                <a:lnTo>
                  <a:pt x="9524" y="571500"/>
                </a:lnTo>
                <a:close/>
              </a:path>
            </a:pathLst>
          </a:custGeom>
          <a:solidFill>
            <a:srgbClr val="CBD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915773" y="6172199"/>
            <a:ext cx="9525" cy="571500"/>
          </a:xfrm>
          <a:custGeom>
            <a:avLst/>
            <a:gdLst/>
            <a:ahLst/>
            <a:cxnLst/>
            <a:rect l="l" t="t" r="r" b="b"/>
            <a:pathLst>
              <a:path w="9525" h="571500">
                <a:moveTo>
                  <a:pt x="9524" y="571500"/>
                </a:moveTo>
                <a:lnTo>
                  <a:pt x="0" y="571500"/>
                </a:lnTo>
                <a:lnTo>
                  <a:pt x="0" y="0"/>
                </a:lnTo>
                <a:lnTo>
                  <a:pt x="9524" y="0"/>
                </a:lnTo>
                <a:lnTo>
                  <a:pt x="9524" y="571500"/>
                </a:lnTo>
                <a:close/>
              </a:path>
            </a:pathLst>
          </a:custGeom>
          <a:solidFill>
            <a:srgbClr val="CBD5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228455" y="167131"/>
            <a:ext cx="3735070" cy="33591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90"/>
              <a:t>イチゴ品種別 特性と栽培管理の比較</a:t>
            </a: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99" y="1362095"/>
            <a:ext cx="141680" cy="16188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899" y="2828924"/>
            <a:ext cx="161924" cy="1619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899" y="4686294"/>
            <a:ext cx="161924" cy="14228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899" y="6238895"/>
            <a:ext cx="141648" cy="161883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10706099" y="6343649"/>
            <a:ext cx="1295400" cy="323850"/>
          </a:xfrm>
          <a:custGeom>
            <a:avLst/>
            <a:gdLst/>
            <a:ahLst/>
            <a:cxnLst/>
            <a:rect l="l" t="t" r="r" b="b"/>
            <a:pathLst>
              <a:path w="1295400" h="323850">
                <a:moveTo>
                  <a:pt x="1262352" y="323849"/>
                </a:moveTo>
                <a:lnTo>
                  <a:pt x="33047" y="323849"/>
                </a:lnTo>
                <a:lnTo>
                  <a:pt x="28187" y="322883"/>
                </a:lnTo>
                <a:lnTo>
                  <a:pt x="966" y="295662"/>
                </a:lnTo>
                <a:lnTo>
                  <a:pt x="0" y="290802"/>
                </a:lnTo>
                <a:lnTo>
                  <a:pt x="0" y="2857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62352" y="0"/>
                </a:lnTo>
                <a:lnTo>
                  <a:pt x="1294433" y="28187"/>
                </a:lnTo>
                <a:lnTo>
                  <a:pt x="1295399" y="33047"/>
                </a:lnTo>
                <a:lnTo>
                  <a:pt x="1295399" y="290802"/>
                </a:lnTo>
                <a:lnTo>
                  <a:pt x="1267212" y="322883"/>
                </a:lnTo>
                <a:lnTo>
                  <a:pt x="1262352" y="3238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266699" y="838200"/>
          <a:ext cx="11734800" cy="5892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1575"/>
                <a:gridCol w="2324100"/>
                <a:gridCol w="2333625"/>
                <a:gridCol w="2324100"/>
                <a:gridCol w="2324100"/>
                <a:gridCol w="1171575"/>
              </a:tblGrid>
              <a:tr h="44704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dirty="0" sz="950" spc="-90" b="1">
                          <a:latin typeface="BIZ UDPGothic"/>
                          <a:cs typeface="BIZ UDPGothic"/>
                        </a:rPr>
                        <a:t>項目</a:t>
                      </a:r>
                      <a:endParaRPr sz="95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6FAFB"/>
                    </a:solidFill>
                  </a:tcPr>
                </a:tc>
                <a:tc>
                  <a:txBody>
                    <a:bodyPr/>
                    <a:lstStyle/>
                    <a:p>
                      <a:pPr marL="1011555" indent="-12953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C42F2F"/>
                        </a:buClr>
                        <a:buFont typeface="Arial"/>
                        <a:buChar char="●"/>
                        <a:tabLst>
                          <a:tab pos="1011555" algn="l"/>
                        </a:tabLst>
                      </a:pPr>
                      <a:r>
                        <a:rPr dirty="0" sz="950" spc="-110" b="1">
                          <a:latin typeface="Meiryo"/>
                          <a:cs typeface="Meiryo"/>
                        </a:rPr>
                        <a:t>ゆめのか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400" b="1">
                          <a:latin typeface="BIZ UDPGothic"/>
                          <a:cs typeface="BIZ UDPGothic"/>
                        </a:rPr>
                        <a:t>（</a:t>
                      </a:r>
                      <a:r>
                        <a:rPr dirty="0" sz="1000" spc="-100" b="1">
                          <a:latin typeface="BIZ UDPGothic"/>
                          <a:cs typeface="BIZ UDPGothic"/>
                        </a:rPr>
                        <a:t>愛知県</a:t>
                      </a:r>
                      <a:r>
                        <a:rPr dirty="0" sz="1000" spc="350" b="1">
                          <a:latin typeface="BIZ UDPGothic"/>
                          <a:cs typeface="BIZ UDPGothic"/>
                        </a:rPr>
                        <a:t>）</a:t>
                      </a:r>
                      <a:endParaRPr sz="100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1015365" indent="-12953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6A45C1"/>
                        </a:buClr>
                        <a:buFont typeface="Arial"/>
                        <a:buChar char="●"/>
                        <a:tabLst>
                          <a:tab pos="1015365" algn="l"/>
                        </a:tabLst>
                      </a:pPr>
                      <a:r>
                        <a:rPr dirty="0" sz="950" spc="-110" b="1">
                          <a:latin typeface="Meiryo"/>
                          <a:cs typeface="Meiryo"/>
                        </a:rPr>
                        <a:t>かおりん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400" b="1">
                          <a:latin typeface="BIZ UDPGothic"/>
                          <a:cs typeface="BIZ UDPGothic"/>
                        </a:rPr>
                        <a:t>（</a:t>
                      </a:r>
                      <a:r>
                        <a:rPr dirty="0" sz="1000" spc="-100" b="1">
                          <a:latin typeface="BIZ UDPGothic"/>
                          <a:cs typeface="BIZ UDPGothic"/>
                        </a:rPr>
                        <a:t>埼玉県</a:t>
                      </a:r>
                      <a:r>
                        <a:rPr dirty="0" sz="1000" spc="350" b="1">
                          <a:latin typeface="BIZ UDPGothic"/>
                          <a:cs typeface="BIZ UDPGothic"/>
                        </a:rPr>
                        <a:t>）</a:t>
                      </a:r>
                      <a:endParaRPr sz="100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1009650" indent="-12953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D53F8B"/>
                        </a:buClr>
                        <a:buFont typeface="Arial"/>
                        <a:buChar char="●"/>
                        <a:tabLst>
                          <a:tab pos="1009650" algn="l"/>
                        </a:tabLst>
                      </a:pPr>
                      <a:r>
                        <a:rPr dirty="0" sz="950" spc="-110" b="1">
                          <a:latin typeface="Meiryo"/>
                          <a:cs typeface="Meiryo"/>
                        </a:rPr>
                        <a:t>あまりん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400" b="1">
                          <a:latin typeface="BIZ UDPGothic"/>
                          <a:cs typeface="BIZ UDPGothic"/>
                        </a:rPr>
                        <a:t>（</a:t>
                      </a:r>
                      <a:r>
                        <a:rPr dirty="0" sz="1000" spc="-100" b="1">
                          <a:latin typeface="BIZ UDPGothic"/>
                          <a:cs typeface="BIZ UDPGothic"/>
                        </a:rPr>
                        <a:t>埼玉県</a:t>
                      </a:r>
                      <a:r>
                        <a:rPr dirty="0" sz="1000" spc="350" b="1">
                          <a:latin typeface="BIZ UDPGothic"/>
                          <a:cs typeface="BIZ UDPGothic"/>
                        </a:rPr>
                        <a:t>）</a:t>
                      </a:r>
                      <a:endParaRPr sz="100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960119" indent="-12953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2E8559"/>
                        </a:buClr>
                        <a:buFont typeface="Arial"/>
                        <a:buChar char="●"/>
                        <a:tabLst>
                          <a:tab pos="960119" algn="l"/>
                        </a:tabLst>
                      </a:pPr>
                      <a:r>
                        <a:rPr dirty="0" sz="950" spc="-150" b="1">
                          <a:latin typeface="Meiryo"/>
                          <a:cs typeface="Meiryo"/>
                        </a:rPr>
                        <a:t>とち おとめ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400" b="1">
                          <a:latin typeface="BIZ UDPGothic"/>
                          <a:cs typeface="BIZ UDPGothic"/>
                        </a:rPr>
                        <a:t>（</a:t>
                      </a:r>
                      <a:r>
                        <a:rPr dirty="0" sz="1000" spc="-100" b="1">
                          <a:latin typeface="BIZ UDPGothic"/>
                          <a:cs typeface="BIZ UDPGothic"/>
                        </a:rPr>
                        <a:t>栃木県</a:t>
                      </a:r>
                      <a:r>
                        <a:rPr dirty="0" sz="1000" spc="350" b="1">
                          <a:latin typeface="BIZ UDPGothic"/>
                          <a:cs typeface="BIZ UDPGothic"/>
                        </a:rPr>
                        <a:t>）</a:t>
                      </a:r>
                      <a:endParaRPr sz="100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ECF1F6"/>
                    </a:solidFill>
                  </a:tcPr>
                </a:tc>
                <a:tc>
                  <a:txBody>
                    <a:bodyPr/>
                    <a:lstStyle/>
                    <a:p>
                      <a:pPr marL="436880" indent="-129539">
                        <a:lnSpc>
                          <a:spcPct val="100000"/>
                        </a:lnSpc>
                        <a:spcBef>
                          <a:spcPts val="509"/>
                        </a:spcBef>
                        <a:buClr>
                          <a:srgbClr val="DD6A20"/>
                        </a:buClr>
                        <a:buFont typeface="Arial"/>
                        <a:buChar char="●"/>
                        <a:tabLst>
                          <a:tab pos="436880" algn="l"/>
                        </a:tabLst>
                      </a:pPr>
                      <a:r>
                        <a:rPr dirty="0" sz="950" spc="-114" b="1">
                          <a:latin typeface="Meiryo"/>
                          <a:cs typeface="Meiryo"/>
                        </a:rPr>
                        <a:t>べにたま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marL="29908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000" spc="400" b="1">
                          <a:latin typeface="BIZ UDPGothic"/>
                          <a:cs typeface="BIZ UDPGothic"/>
                        </a:rPr>
                        <a:t>（</a:t>
                      </a:r>
                      <a:r>
                        <a:rPr dirty="0" sz="1000" spc="-100" b="1">
                          <a:latin typeface="BIZ UDPGothic"/>
                          <a:cs typeface="BIZ UDPGothic"/>
                        </a:rPr>
                        <a:t>埼玉県</a:t>
                      </a:r>
                      <a:r>
                        <a:rPr dirty="0" sz="1000" spc="350" b="1">
                          <a:latin typeface="BIZ UDPGothic"/>
                          <a:cs typeface="BIZ UDPGothic"/>
                        </a:rPr>
                        <a:t>）</a:t>
                      </a:r>
                      <a:endParaRPr sz="1000">
                        <a:latin typeface="BIZ UDPGothic"/>
                        <a:cs typeface="BIZ UDPGothic"/>
                      </a:endParaRPr>
                    </a:p>
                  </a:txBody>
                  <a:tcPr marL="0" marR="0" marB="0" marT="64769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ECF1F6"/>
                    </a:solidFill>
                  </a:tcPr>
                </a:tc>
              </a:tr>
              <a:tr h="146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950" spc="-110" b="1">
                          <a:latin typeface="BIZ UDPGothic"/>
                          <a:cs typeface="BIZ UDPGothic"/>
                        </a:rPr>
                        <a:t>品種特性</a:t>
                      </a:r>
                      <a:endParaRPr sz="950">
                        <a:latin typeface="BIZ UDPGothic"/>
                        <a:cs typeface="BIZ UDPGothic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65" b="1">
                          <a:latin typeface="Gill Sans MT"/>
                          <a:cs typeface="Gill Sans MT"/>
                        </a:rPr>
                        <a:t>(</a:t>
                      </a: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糖</a:t>
                      </a:r>
                      <a:r>
                        <a:rPr dirty="0" sz="950" spc="505" b="1">
                          <a:latin typeface="Meiryo"/>
                          <a:cs typeface="Meiryo"/>
                        </a:rPr>
                        <a:t>‧</a:t>
                      </a: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酸</a:t>
                      </a:r>
                      <a:r>
                        <a:rPr dirty="0" sz="950" spc="505" b="1">
                          <a:latin typeface="Meiryo"/>
                          <a:cs typeface="Meiryo"/>
                        </a:rPr>
                        <a:t>‧</a:t>
                      </a: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色</a:t>
                      </a:r>
                      <a:r>
                        <a:rPr dirty="0" sz="950" spc="505" b="1">
                          <a:latin typeface="Meiryo"/>
                          <a:cs typeface="Meiryo"/>
                        </a:rPr>
                        <a:t>‧</a:t>
                      </a: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形</a:t>
                      </a:r>
                      <a:r>
                        <a:rPr dirty="0" sz="950" spc="-50" b="1">
                          <a:latin typeface="Gill Sans MT"/>
                          <a:cs typeface="Gill Sans MT"/>
                        </a:rPr>
                        <a:t>)</a:t>
                      </a:r>
                      <a:endParaRPr sz="950">
                        <a:latin typeface="Gill Sans MT"/>
                        <a:cs typeface="Gill Sans MT"/>
                      </a:endParaRPr>
                    </a:p>
                  </a:txBody>
                  <a:tcPr marL="0" marR="0" marB="0" marT="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930910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甘味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と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酸味</a:t>
                      </a:r>
                      <a:r>
                        <a:rPr dirty="0" sz="950" spc="-130">
                          <a:latin typeface="PMingLiU"/>
                          <a:cs typeface="PMingLiU"/>
                        </a:rPr>
                        <a:t>バランス</a:t>
                      </a:r>
                      <a:r>
                        <a:rPr dirty="0" sz="950" spc="-95">
                          <a:latin typeface="SimSun"/>
                          <a:cs typeface="SimSun"/>
                        </a:rPr>
                        <a:t>良好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果皮</a:t>
                      </a:r>
                      <a:r>
                        <a:rPr dirty="0" sz="950" spc="-145">
                          <a:latin typeface="PMingLiU"/>
                          <a:cs typeface="PMingLiU"/>
                        </a:rPr>
                        <a:t>ほどよく 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硬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鮮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やかな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紅色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4629" marR="857250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平均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20g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前後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揃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った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果実</a:t>
                      </a:r>
                      <a:r>
                        <a:rPr dirty="0" sz="950" spc="-145">
                          <a:latin typeface="PMingLiU"/>
                          <a:cs typeface="PMingLiU"/>
                        </a:rPr>
                        <a:t>ジューシーな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食味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個性的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な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香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り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甘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さと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酸味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際立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つ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濃厚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な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味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わい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8440" marR="934719">
                        <a:lnSpc>
                          <a:spcPct val="111800"/>
                        </a:lnSpc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果皮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丈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夫で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取扱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 spc="-95">
                          <a:latin typeface="SimSun"/>
                          <a:cs typeface="SimSun"/>
                        </a:rPr>
                        <a:t>容易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果形整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見栄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良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 marR="1463675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きわだつ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甘</a:t>
                      </a:r>
                      <a:r>
                        <a:rPr dirty="0" sz="950" spc="-105">
                          <a:latin typeface="PMingLiU"/>
                          <a:cs typeface="PMingLiU"/>
                        </a:rPr>
                        <a:t>さ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ほのかな</a:t>
                      </a:r>
                      <a:r>
                        <a:rPr dirty="0" sz="950" spc="-114">
                          <a:latin typeface="SimSun"/>
                          <a:cs typeface="SimSun"/>
                        </a:rPr>
                        <a:t>酸味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2725" marR="733425">
                        <a:lnSpc>
                          <a:spcPct val="111800"/>
                        </a:lnSpc>
                      </a:pPr>
                      <a:r>
                        <a:rPr dirty="0" sz="950" spc="-150">
                          <a:latin typeface="PMingLiU"/>
                          <a:cs typeface="PMingLiU"/>
                        </a:rPr>
                        <a:t>ジューシーで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爽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やかな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味</a:t>
                      </a:r>
                      <a:r>
                        <a:rPr dirty="0" sz="950" spc="-95">
                          <a:latin typeface="PMingLiU"/>
                          <a:cs typeface="PMingLiU"/>
                        </a:rPr>
                        <a:t>わい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鮮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やかな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赤色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果形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非常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整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見栄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良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1184275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糖度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95">
                          <a:latin typeface="Microsoft Sans Serif"/>
                          <a:cs typeface="Microsoft Sans Serif"/>
                        </a:rPr>
                        <a:t>10%</a:t>
                      </a:r>
                      <a:r>
                        <a:rPr dirty="0" sz="950" spc="-95"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</a:t>
                      </a:r>
                      <a:r>
                        <a:rPr dirty="0" sz="950" spc="-65">
                          <a:latin typeface="SimSun"/>
                          <a:cs typeface="SimSun"/>
                        </a:rPr>
                        <a:t>）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酸度</a:t>
                      </a:r>
                      <a:r>
                        <a:rPr dirty="0" sz="950" spc="-85">
                          <a:latin typeface="Microsoft Sans Serif"/>
                          <a:cs typeface="Microsoft Sans Serif"/>
                        </a:rPr>
                        <a:t>0.7%</a:t>
                      </a:r>
                      <a:r>
                        <a:rPr dirty="0" sz="950" spc="-85"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低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）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 marR="1033144">
                        <a:lnSpc>
                          <a:spcPct val="111800"/>
                        </a:lnSpc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糖酸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比が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</a:t>
                      </a:r>
                      <a:r>
                        <a:rPr dirty="0" sz="950" spc="-185">
                          <a:latin typeface="PMingLiU"/>
                          <a:cs typeface="PMingLiU"/>
                        </a:rPr>
                        <a:t>く </a:t>
                      </a:r>
                      <a:r>
                        <a:rPr dirty="0" sz="950" spc="-114">
                          <a:latin typeface="SimSun"/>
                          <a:cs typeface="SimSun"/>
                        </a:rPr>
                        <a:t>食味良好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鮮赤色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光沢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あり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均整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のとれた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円錐形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「女峰」</a:t>
                      </a:r>
                      <a:r>
                        <a:rPr dirty="0" sz="950" spc="-135">
                          <a:latin typeface="PMingLiU"/>
                          <a:cs typeface="PMingLiU"/>
                        </a:rPr>
                        <a:t>より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硬</a:t>
                      </a:r>
                      <a:r>
                        <a:rPr dirty="0" sz="950" spc="-165">
                          <a:latin typeface="PMingLiU"/>
                          <a:cs typeface="PMingLiU"/>
                        </a:rPr>
                        <a:t>く 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日持</a:t>
                      </a:r>
                      <a:r>
                        <a:rPr dirty="0" sz="950" spc="-175">
                          <a:latin typeface="PMingLiU"/>
                          <a:cs typeface="PMingLiU"/>
                        </a:rPr>
                        <a:t>ち 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良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1055"/>
                        </a:lnSpc>
                        <a:spcBef>
                          <a:spcPts val="434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糖度平均</a:t>
                      </a:r>
                      <a:r>
                        <a:rPr dirty="0" sz="950" spc="-70">
                          <a:latin typeface="Microsoft Sans Serif"/>
                          <a:cs typeface="Microsoft Sans Serif"/>
                        </a:rPr>
                        <a:t>13.4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度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>
                        <a:lnSpc>
                          <a:spcPts val="1055"/>
                        </a:lnSpc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（高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）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95885">
                        <a:lnSpc>
                          <a:spcPct val="108600"/>
                        </a:lnSpc>
                        <a:spcBef>
                          <a:spcPts val="4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酸度</a:t>
                      </a:r>
                      <a:r>
                        <a:rPr dirty="0" sz="950" spc="-85">
                          <a:latin typeface="Microsoft Sans Serif"/>
                          <a:cs typeface="Microsoft Sans Serif"/>
                        </a:rPr>
                        <a:t>0.54</a:t>
                      </a:r>
                      <a:r>
                        <a:rPr dirty="0" sz="950" spc="-85"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低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）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糖酸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比</a:t>
                      </a:r>
                      <a:r>
                        <a:rPr dirty="0" sz="950" spc="-85">
                          <a:latin typeface="Microsoft Sans Serif"/>
                          <a:cs typeface="Microsoft Sans Serif"/>
                        </a:rPr>
                        <a:t>24.7</a:t>
                      </a:r>
                      <a:r>
                        <a:rPr dirty="0" sz="950" spc="-85"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</a:t>
                      </a:r>
                      <a:r>
                        <a:rPr dirty="0" sz="950" spc="-60">
                          <a:latin typeface="SimSun"/>
                          <a:cs typeface="SimSun"/>
                        </a:rPr>
                        <a:t>）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橙赤色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果実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30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円錐形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形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乱</a:t>
                      </a:r>
                      <a:r>
                        <a:rPr dirty="0" sz="950" spc="-100">
                          <a:latin typeface="PMingLiU"/>
                          <a:cs typeface="PMingLiU"/>
                        </a:rPr>
                        <a:t>れ</a:t>
                      </a:r>
                      <a:r>
                        <a:rPr dirty="0" sz="950" spc="-140">
                          <a:latin typeface="PMingLiU"/>
                          <a:cs typeface="PMingLiU"/>
                        </a:rPr>
                        <a:t>にく 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果皮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丈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夫で</a:t>
                      </a:r>
                      <a:r>
                        <a:rPr dirty="0" sz="950" spc="-114">
                          <a:latin typeface="SimSun"/>
                          <a:cs typeface="SimSun"/>
                        </a:rPr>
                        <a:t>取扱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容易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8472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育苗期</a:t>
                      </a:r>
                      <a:r>
                        <a:rPr dirty="0" sz="950" spc="-50" b="1">
                          <a:latin typeface="Meiryo"/>
                          <a:cs typeface="Meiryo"/>
                        </a:rPr>
                        <a:t>の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管理</a:t>
                      </a:r>
                      <a:r>
                        <a:rPr dirty="0" sz="950" spc="-110" b="1">
                          <a:latin typeface="Meiryo"/>
                          <a:cs typeface="Meiryo"/>
                        </a:rPr>
                        <a:t>ポイント</a:t>
                      </a:r>
                      <a:endParaRPr sz="950">
                        <a:latin typeface="Meiryo"/>
                        <a:cs typeface="Meiryo"/>
                      </a:endParaRPr>
                    </a:p>
                  </a:txBody>
                  <a:tcPr marL="0" marR="0" marB="0" marT="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656590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親株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を</a:t>
                      </a:r>
                      <a:r>
                        <a:rPr dirty="0" sz="950" spc="-105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950" spc="-120">
                          <a:latin typeface="SimSun"/>
                          <a:cs typeface="SimSun"/>
                        </a:rPr>
                        <a:t>℃以下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低温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当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てる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育苗期間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日以内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目安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4629" marR="608965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窒素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前半控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え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後半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少量追肥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こまめなかん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水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ランナー‧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葉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整理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風通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し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良</a:t>
                      </a:r>
                      <a:r>
                        <a:rPr dirty="0" sz="950" spc="-565">
                          <a:latin typeface="PMingLiU"/>
                          <a:cs typeface="PMingLiU"/>
                        </a:rPr>
                        <a:t>く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218440" marR="911225">
                        <a:lnSpc>
                          <a:spcPct val="107500"/>
                        </a:lnSpc>
                        <a:spcBef>
                          <a:spcPts val="35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親株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寒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場所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冬越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し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育苗期間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60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理想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窒素成分</a:t>
                      </a:r>
                      <a:r>
                        <a:rPr dirty="0" sz="950" spc="-35">
                          <a:latin typeface="Microsoft Sans Serif"/>
                          <a:cs typeface="Microsoft Sans Serif"/>
                        </a:rPr>
                        <a:t>75mg/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株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適量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水分要求量大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きい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過湿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避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ける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4445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親株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低温遭遇</a:t>
                      </a:r>
                      <a:r>
                        <a:rPr dirty="0" sz="950" spc="-100">
                          <a:latin typeface="PMingLiU"/>
                          <a:cs typeface="PMingLiU"/>
                        </a:rPr>
                        <a:t>させる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育苗日数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と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調整幅広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2725" marR="973455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かん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水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14">
                          <a:latin typeface="SimSun"/>
                          <a:cs typeface="SimSun"/>
                        </a:rPr>
                        <a:t>乾燥気味管理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窒素</a:t>
                      </a:r>
                      <a:r>
                        <a:rPr dirty="0" sz="950" spc="-65">
                          <a:latin typeface="Microsoft Sans Serif"/>
                          <a:cs typeface="Microsoft Sans Serif"/>
                        </a:rPr>
                        <a:t>75mg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まで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減肥可能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27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短日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夜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冷処理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収穫早期化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ウイルスフリー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親株使用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ランナー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発生少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ないため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親株多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め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こまめなかん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水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‧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遮光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本葉</a:t>
                      </a:r>
                      <a:r>
                        <a:rPr dirty="0" sz="950" spc="-70">
                          <a:latin typeface="Microsoft Sans Serif"/>
                          <a:cs typeface="Microsoft Sans Serif"/>
                        </a:rPr>
                        <a:t>2.5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70">
                          <a:latin typeface="Microsoft Sans Serif"/>
                          <a:cs typeface="Microsoft Sans Serif"/>
                        </a:rPr>
                        <a:t>3.0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枚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若苗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理想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育苗後半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肥切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れ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注意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173355">
                        <a:lnSpc>
                          <a:spcPts val="980"/>
                        </a:lnSpc>
                        <a:spcBef>
                          <a:spcPts val="60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親株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株当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たり</a:t>
                      </a:r>
                      <a:r>
                        <a:rPr dirty="0" sz="950" spc="500">
                          <a:latin typeface="PMingLiU"/>
                          <a:cs typeface="PMingLiU"/>
                        </a:rPr>
                        <a:t> 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30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40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株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採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苗可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78105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育苗期間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90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日以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内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137160">
                        <a:lnSpc>
                          <a:spcPts val="969"/>
                        </a:lnSpc>
                        <a:spcBef>
                          <a:spcPts val="300"/>
                        </a:spcBef>
                      </a:pP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寸鉢以上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、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培土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量</a:t>
                      </a:r>
                      <a:r>
                        <a:rPr dirty="0" sz="950" spc="-75">
                          <a:latin typeface="Microsoft Sans Serif"/>
                          <a:cs typeface="Microsoft Sans Serif"/>
                        </a:rPr>
                        <a:t>0.3L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以上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73660">
                        <a:lnSpc>
                          <a:spcPts val="980"/>
                        </a:lnSpc>
                        <a:spcBef>
                          <a:spcPts val="30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窒素成分</a:t>
                      </a:r>
                      <a:r>
                        <a:rPr dirty="0" sz="950" spc="-70">
                          <a:latin typeface="Microsoft Sans Serif"/>
                          <a:cs typeface="Microsoft Sans Serif"/>
                        </a:rPr>
                        <a:t>150mg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を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目安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夕方以降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のかん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水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控</a:t>
                      </a:r>
                      <a:r>
                        <a:rPr dirty="0" sz="950" spc="-100">
                          <a:latin typeface="PMingLiU"/>
                          <a:cs typeface="PMingLiU"/>
                        </a:rPr>
                        <a:t>える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葉柄長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いので</a:t>
                      </a:r>
                      <a:r>
                        <a:rPr dirty="0" sz="950" spc="-114">
                          <a:latin typeface="SimSun"/>
                          <a:cs typeface="SimSun"/>
                        </a:rPr>
                        <a:t>苗間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隔広</a:t>
                      </a:r>
                      <a:r>
                        <a:rPr dirty="0" sz="950" spc="-565">
                          <a:latin typeface="PMingLiU"/>
                          <a:cs typeface="PMingLiU"/>
                        </a:rPr>
                        <a:t>く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7620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561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定植期</a:t>
                      </a:r>
                      <a:r>
                        <a:rPr dirty="0" sz="950" spc="-50" b="1">
                          <a:latin typeface="Meiryo"/>
                          <a:cs typeface="Meiryo"/>
                        </a:rPr>
                        <a:t>の</a:t>
                      </a:r>
                      <a:endParaRPr sz="950">
                        <a:latin typeface="Meiryo"/>
                        <a:cs typeface="Meiryo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管理</a:t>
                      </a:r>
                      <a:r>
                        <a:rPr dirty="0" sz="950" spc="-110" b="1">
                          <a:latin typeface="Meiryo"/>
                          <a:cs typeface="Meiryo"/>
                        </a:rPr>
                        <a:t>ポイント</a:t>
                      </a:r>
                      <a:endParaRPr sz="950">
                        <a:latin typeface="Meiryo"/>
                        <a:cs typeface="Meiryo"/>
                      </a:endParaRPr>
                    </a:p>
                  </a:txBody>
                  <a:tcPr marL="0" marR="0" marB="0" marT="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4629" marR="1403350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株間</a:t>
                      </a:r>
                      <a:r>
                        <a:rPr dirty="0" sz="950" spc="-60">
                          <a:latin typeface="Microsoft Sans Serif"/>
                          <a:cs typeface="Microsoft Sans Serif"/>
                        </a:rPr>
                        <a:t>20cm</a:t>
                      </a:r>
                      <a:r>
                        <a:rPr dirty="0" sz="950" spc="-105">
                          <a:latin typeface="SimSun"/>
                          <a:cs typeface="SimSun"/>
                        </a:rPr>
                        <a:t>以上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畝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</a:t>
                      </a:r>
                      <a:r>
                        <a:rPr dirty="0" sz="950" spc="-90">
                          <a:latin typeface="PMingLiU"/>
                          <a:cs typeface="PMingLiU"/>
                        </a:rPr>
                        <a:t>めに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基肥</a:t>
                      </a:r>
                      <a:r>
                        <a:rPr dirty="0" sz="950" spc="-140">
                          <a:latin typeface="PMingLiU"/>
                          <a:cs typeface="PMingLiU"/>
                        </a:rPr>
                        <a:t>はとち おとめと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同程度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4629" marR="492759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腋芽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株間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調整</a:t>
                      </a:r>
                      <a:r>
                        <a:rPr dirty="0" sz="950" spc="-75"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50" spc="-75">
                          <a:latin typeface="Microsoft Sans Serif"/>
                          <a:cs typeface="Microsoft Sans Serif"/>
                        </a:rPr>
                        <a:t>20cm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芽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）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定植後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ヶ月間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生育遅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め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8440" marR="581660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土耕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25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60">
                          <a:latin typeface="Microsoft Sans Serif"/>
                          <a:cs typeface="Microsoft Sans Serif"/>
                        </a:rPr>
                        <a:t>30cm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高設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20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20">
                          <a:latin typeface="Microsoft Sans Serif"/>
                          <a:cs typeface="Microsoft Sans Serif"/>
                        </a:rPr>
                        <a:t>23cm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クラウン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部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を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地際面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と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一致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高設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ではやや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深植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え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8440" marR="934719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活着後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少量多回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かん</a:t>
                      </a:r>
                      <a:r>
                        <a:rPr dirty="0" sz="950" spc="-65">
                          <a:latin typeface="SimSun"/>
                          <a:cs typeface="SimSun"/>
                        </a:rPr>
                        <a:t>水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病害虫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本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ぽ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持込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み</a:t>
                      </a:r>
                      <a:r>
                        <a:rPr dirty="0" sz="950" spc="-95">
                          <a:latin typeface="SimSun"/>
                          <a:cs typeface="SimSun"/>
                        </a:rPr>
                        <a:t>防止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 marR="1036955">
                        <a:lnSpc>
                          <a:spcPct val="108600"/>
                        </a:lnSpc>
                        <a:spcBef>
                          <a:spcPts val="34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花芽分化確認後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定植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病害虫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持込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み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防止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 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クラウン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部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深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さ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調整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2725" marR="930910">
                        <a:lnSpc>
                          <a:spcPct val="105300"/>
                        </a:lnSpc>
                        <a:spcBef>
                          <a:spcPts val="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定植後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少量多回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かん</a:t>
                      </a:r>
                      <a:r>
                        <a:rPr dirty="0" sz="950" spc="-65">
                          <a:latin typeface="SimSun"/>
                          <a:cs typeface="SimSun"/>
                        </a:rPr>
                        <a:t>水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乾燥防止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と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根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活着促進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4318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6535" marR="926465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花芽分化後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速やかに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定植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定植遅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れは</a:t>
                      </a:r>
                      <a:r>
                        <a:rPr dirty="0" sz="950" spc="-85">
                          <a:latin typeface="Microsoft Sans Serif"/>
                          <a:cs typeface="Microsoft Sans Serif"/>
                        </a:rPr>
                        <a:t>15%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減収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やや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深植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え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株間</a:t>
                      </a:r>
                      <a:r>
                        <a:rPr dirty="0" sz="950" spc="-60">
                          <a:latin typeface="Microsoft Sans Serif"/>
                          <a:cs typeface="Microsoft Sans Serif"/>
                        </a:rPr>
                        <a:t>24cm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程度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発根遅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いのでこまめにかん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水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20979" marR="90170">
                        <a:lnSpc>
                          <a:spcPts val="980"/>
                        </a:lnSpc>
                        <a:spcBef>
                          <a:spcPts val="60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元肥</a:t>
                      </a:r>
                      <a:r>
                        <a:rPr dirty="0" sz="950" spc="-145">
                          <a:latin typeface="PMingLiU"/>
                          <a:cs typeface="PMingLiU"/>
                        </a:rPr>
                        <a:t>はとち おとめ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比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割減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126364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土耕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27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60">
                          <a:latin typeface="Microsoft Sans Serif"/>
                          <a:cs typeface="Microsoft Sans Serif"/>
                        </a:rPr>
                        <a:t>30cm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高設</a:t>
                      </a:r>
                      <a:r>
                        <a:rPr dirty="0" sz="950" spc="-20">
                          <a:latin typeface="Microsoft Sans Serif"/>
                          <a:cs typeface="Microsoft Sans Serif"/>
                        </a:rPr>
                        <a:t>20cm</a:t>
                      </a:r>
                      <a:endParaRPr sz="950">
                        <a:latin typeface="Microsoft Sans Serif"/>
                        <a:cs typeface="Microsoft Sans Serif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高設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ではクラウンを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深植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え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活着向上</a:t>
                      </a:r>
                      <a:r>
                        <a:rPr dirty="0" sz="950" spc="-120">
                          <a:latin typeface="PMingLiU"/>
                          <a:cs typeface="PMingLiU"/>
                        </a:rPr>
                        <a:t>のためこ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まめにかん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水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20979" marR="90170">
                        <a:lnSpc>
                          <a:spcPts val="980"/>
                        </a:lnSpc>
                        <a:spcBef>
                          <a:spcPts val="29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初期生育過剰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を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抑</a:t>
                      </a:r>
                      <a:r>
                        <a:rPr dirty="0" sz="950" spc="-100">
                          <a:latin typeface="PMingLiU"/>
                          <a:cs typeface="PMingLiU"/>
                        </a:rPr>
                        <a:t>える</a:t>
                      </a:r>
                      <a:endParaRPr sz="950">
                        <a:latin typeface="PMingLiU"/>
                        <a:cs typeface="PMingLiU"/>
                      </a:endParaRPr>
                    </a:p>
                  </a:txBody>
                  <a:tcPr marL="0" marR="0" marB="0" marT="7620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lnB w="9525">
                      <a:solidFill>
                        <a:srgbClr val="CBD5D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70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69850" marR="454025">
                        <a:lnSpc>
                          <a:spcPts val="1270"/>
                        </a:lnSpc>
                      </a:pP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花芽分化期</a:t>
                      </a:r>
                      <a:r>
                        <a:rPr dirty="0" sz="950" spc="-105" b="1">
                          <a:latin typeface="Meiryo"/>
                          <a:cs typeface="Meiryo"/>
                        </a:rPr>
                        <a:t>の</a:t>
                      </a:r>
                      <a:r>
                        <a:rPr dirty="0" sz="950" spc="-125" b="1">
                          <a:latin typeface="BIZ UDPGothic"/>
                          <a:cs typeface="BIZ UDPGothic"/>
                        </a:rPr>
                        <a:t>管理</a:t>
                      </a:r>
                      <a:r>
                        <a:rPr dirty="0" sz="950" spc="-120" b="1">
                          <a:latin typeface="Meiryo"/>
                          <a:cs typeface="Meiryo"/>
                        </a:rPr>
                        <a:t>ポイント</a:t>
                      </a:r>
                      <a:endParaRPr sz="950">
                        <a:latin typeface="Meiryo"/>
                        <a:cs typeface="Meiryo"/>
                      </a:endParaRPr>
                    </a:p>
                  </a:txBody>
                  <a:tcPr marL="0" marR="0" marB="0" marT="0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4629" marR="916940">
                        <a:lnSpc>
                          <a:spcPct val="105300"/>
                        </a:lnSpc>
                        <a:spcBef>
                          <a:spcPts val="37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自然状態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月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20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日過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ぎ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短日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夜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冷処理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35</a:t>
                      </a:r>
                      <a:r>
                        <a:rPr dirty="0" sz="950" spc="-100">
                          <a:latin typeface="SimSun"/>
                          <a:cs typeface="SimSun"/>
                        </a:rPr>
                        <a:t>日程度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462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PMingLiU"/>
                          <a:cs typeface="PMingLiU"/>
                        </a:rPr>
                        <a:t>夜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冷庫温度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は</a:t>
                      </a:r>
                      <a:r>
                        <a:rPr dirty="0" sz="950" spc="-95">
                          <a:latin typeface="Microsoft Sans Serif"/>
                          <a:cs typeface="Microsoft Sans Serif"/>
                        </a:rPr>
                        <a:t>15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℃以下必須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47625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月下旬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分化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「</a:t>
                      </a:r>
                      <a:r>
                        <a:rPr dirty="0" sz="950" spc="-135">
                          <a:latin typeface="PMingLiU"/>
                          <a:cs typeface="PMingLiU"/>
                        </a:rPr>
                        <a:t>とち おとめ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」</a:t>
                      </a:r>
                      <a:r>
                        <a:rPr dirty="0" sz="950" spc="-135">
                          <a:latin typeface="PMingLiU"/>
                          <a:cs typeface="PMingLiU"/>
                        </a:rPr>
                        <a:t>より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〜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週間遅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分化後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も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液肥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10">
                          <a:latin typeface="SimSun"/>
                          <a:cs typeface="SimSun"/>
                        </a:rPr>
                        <a:t>草勢維持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9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月中下旬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に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分化</a:t>
                      </a:r>
                      <a:endParaRPr sz="950">
                        <a:latin typeface="SimSun"/>
                        <a:cs typeface="SimSun"/>
                      </a:endParaRPr>
                    </a:p>
                    <a:p>
                      <a:pPr marL="212725" marR="80010">
                        <a:lnSpc>
                          <a:spcPts val="1050"/>
                        </a:lnSpc>
                        <a:spcBef>
                          <a:spcPts val="170"/>
                        </a:spcBef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「</a:t>
                      </a:r>
                      <a:r>
                        <a:rPr dirty="0" sz="950" spc="-150">
                          <a:latin typeface="PMingLiU"/>
                          <a:cs typeface="PMingLiU"/>
                        </a:rPr>
                        <a:t>とち おとめ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」</a:t>
                      </a:r>
                      <a:r>
                        <a:rPr dirty="0" sz="950" spc="-135">
                          <a:latin typeface="PMingLiU"/>
                          <a:cs typeface="PMingLiU"/>
                        </a:rPr>
                        <a:t>より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遅</a:t>
                      </a:r>
                      <a:r>
                        <a:rPr dirty="0" sz="950" spc="-185">
                          <a:latin typeface="PMingLiU"/>
                          <a:cs typeface="PMingLiU"/>
                        </a:rPr>
                        <a:t>く 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やよいひめ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」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と</a:t>
                      </a:r>
                      <a:r>
                        <a:rPr dirty="0" sz="950" spc="-90">
                          <a:latin typeface="SimSun"/>
                          <a:cs typeface="SimSun"/>
                        </a:rPr>
                        <a:t>同等</a:t>
                      </a:r>
                      <a:endParaRPr sz="950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R w="9525">
                      <a:solidFill>
                        <a:srgbClr val="CBD5DF"/>
                      </a:solidFill>
                      <a:prstDash val="solid"/>
                    </a:lnR>
                    <a:lnT w="9525">
                      <a:solidFill>
                        <a:srgbClr val="CBD5D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16535">
                        <a:lnSpc>
                          <a:spcPts val="1120"/>
                        </a:lnSpc>
                        <a:spcBef>
                          <a:spcPts val="434"/>
                        </a:spcBef>
                        <a:tabLst>
                          <a:tab pos="2544445" algn="l"/>
                        </a:tabLst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花芽分化早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r>
                        <a:rPr dirty="0" sz="950">
                          <a:latin typeface="PMingLiU"/>
                          <a:cs typeface="PMingLiU"/>
                        </a:rPr>
                        <a:t>	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水分要求量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多</a:t>
                      </a:r>
                      <a:r>
                        <a:rPr dirty="0" sz="950" spc="-50">
                          <a:latin typeface="PMingLiU"/>
                          <a:cs typeface="PMingLiU"/>
                        </a:rPr>
                        <a:t>い</a:t>
                      </a:r>
                      <a:endParaRPr sz="950">
                        <a:latin typeface="PMingLiU"/>
                        <a:cs typeface="PMingLiU"/>
                      </a:endParaRPr>
                    </a:p>
                    <a:p>
                      <a:pPr marL="216535">
                        <a:lnSpc>
                          <a:spcPts val="1240"/>
                        </a:lnSpc>
                        <a:tabLst>
                          <a:tab pos="2544445" algn="l"/>
                        </a:tabLst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分化期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適期定植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が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最重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要</a:t>
                      </a:r>
                      <a:r>
                        <a:rPr dirty="0" sz="950">
                          <a:latin typeface="SimSun"/>
                          <a:cs typeface="SimSun"/>
                        </a:rPr>
                        <a:t>	</a:t>
                      </a:r>
                      <a:r>
                        <a:rPr dirty="0" sz="950" spc="-620">
                          <a:latin typeface="PMingLiU"/>
                          <a:cs typeface="PMingLiU"/>
                        </a:rPr>
                        <a:t>ハ</a:t>
                      </a:r>
                      <a:r>
                        <a:rPr dirty="0" baseline="-23809" sz="1575" spc="-487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</a:t>
                      </a:r>
                      <a:r>
                        <a:rPr dirty="0" sz="950" spc="-840">
                          <a:latin typeface="PMingLiU"/>
                          <a:cs typeface="PMingLiU"/>
                        </a:rPr>
                        <a:t>ウ</a:t>
                      </a:r>
                      <a:r>
                        <a:rPr dirty="0" baseline="-23809" sz="1575" spc="-352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dirty="0" sz="950" spc="-630">
                          <a:latin typeface="PMingLiU"/>
                          <a:cs typeface="PMingLiU"/>
                        </a:rPr>
                        <a:t>ス</a:t>
                      </a:r>
                      <a:r>
                        <a:rPr dirty="0" baseline="-23809" sz="1575" spc="-457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sp</a:t>
                      </a:r>
                      <a:r>
                        <a:rPr dirty="0" sz="950" spc="-505">
                          <a:latin typeface="SimSun"/>
                          <a:cs typeface="SimSun"/>
                        </a:rPr>
                        <a:t>内</a:t>
                      </a:r>
                      <a:r>
                        <a:rPr dirty="0" baseline="-23809" sz="1575" spc="-31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z="950" spc="-840">
                          <a:latin typeface="SimSun"/>
                          <a:cs typeface="SimSun"/>
                        </a:rPr>
                        <a:t>温</a:t>
                      </a:r>
                      <a:r>
                        <a:rPr dirty="0" baseline="-23809" sz="1575" spc="-1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rk</a:t>
                      </a:r>
                      <a:r>
                        <a:rPr dirty="0" sz="950" spc="-630">
                          <a:latin typeface="SimSun"/>
                          <a:cs typeface="SimSun"/>
                        </a:rPr>
                        <a:t>度</a:t>
                      </a:r>
                      <a:r>
                        <a:rPr dirty="0" baseline="-25000" sz="1500" spc="-735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で</a:t>
                      </a:r>
                      <a:r>
                        <a:rPr dirty="0" sz="950" spc="-570">
                          <a:latin typeface="PMingLiU"/>
                          <a:cs typeface="PMingLiU"/>
                        </a:rPr>
                        <a:t>‧</a:t>
                      </a:r>
                      <a:r>
                        <a:rPr dirty="0" baseline="-25000" sz="1500" spc="-825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作</a:t>
                      </a:r>
                      <a:r>
                        <a:rPr dirty="0" sz="950" spc="-509">
                          <a:latin typeface="SimSun"/>
                          <a:cs typeface="SimSun"/>
                        </a:rPr>
                        <a:t>地</a:t>
                      </a:r>
                      <a:r>
                        <a:rPr dirty="0" baseline="-25000" sz="1500" spc="-75">
                          <a:solidFill>
                            <a:srgbClr val="FFFFFF"/>
                          </a:solidFill>
                          <a:latin typeface="SimSun"/>
                          <a:cs typeface="SimSun"/>
                        </a:rPr>
                        <a:t>成</a:t>
                      </a:r>
                      <a:endParaRPr baseline="-25000" sz="1500">
                        <a:latin typeface="SimSun"/>
                        <a:cs typeface="SimSun"/>
                      </a:endParaRPr>
                    </a:p>
                    <a:p>
                      <a:pPr marL="216535">
                        <a:lnSpc>
                          <a:spcPct val="100000"/>
                        </a:lnSpc>
                        <a:spcBef>
                          <a:spcPts val="114"/>
                        </a:spcBef>
                        <a:tabLst>
                          <a:tab pos="2544445" algn="l"/>
                        </a:tabLst>
                      </a:pPr>
                      <a:r>
                        <a:rPr dirty="0" sz="950" spc="-125">
                          <a:latin typeface="SimSun"/>
                          <a:cs typeface="SimSun"/>
                        </a:rPr>
                        <a:t>分化</a:t>
                      </a:r>
                      <a:r>
                        <a:rPr dirty="0" sz="950" spc="-80">
                          <a:latin typeface="Microsoft Sans Serif"/>
                          <a:cs typeface="Microsoft Sans Serif"/>
                        </a:rPr>
                        <a:t>7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日遅</a:t>
                      </a:r>
                      <a:r>
                        <a:rPr dirty="0" sz="950" spc="-150">
                          <a:latin typeface="PMingLiU"/>
                          <a:cs typeface="PMingLiU"/>
                        </a:rPr>
                        <a:t>れ</a:t>
                      </a:r>
                      <a:r>
                        <a:rPr dirty="0" sz="950" spc="-125">
                          <a:latin typeface="PMingLiU"/>
                          <a:cs typeface="PMingLiU"/>
                        </a:rPr>
                        <a:t>で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約</a:t>
                      </a:r>
                      <a:r>
                        <a:rPr dirty="0" sz="950" spc="-85">
                          <a:latin typeface="Microsoft Sans Serif"/>
                          <a:cs typeface="Microsoft Sans Serif"/>
                        </a:rPr>
                        <a:t>15%</a:t>
                      </a:r>
                      <a:r>
                        <a:rPr dirty="0" sz="950" spc="-125">
                          <a:latin typeface="SimSun"/>
                          <a:cs typeface="SimSun"/>
                        </a:rPr>
                        <a:t>減</a:t>
                      </a:r>
                      <a:r>
                        <a:rPr dirty="0" sz="950" spc="-50">
                          <a:latin typeface="SimSun"/>
                          <a:cs typeface="SimSun"/>
                        </a:rPr>
                        <a:t>収</a:t>
                      </a:r>
                      <a:r>
                        <a:rPr dirty="0" sz="950">
                          <a:latin typeface="SimSun"/>
                          <a:cs typeface="SimSun"/>
                        </a:rPr>
                        <a:t>	</a:t>
                      </a:r>
                      <a:r>
                        <a:rPr dirty="0" baseline="11695" sz="1425" spc="-187">
                          <a:latin typeface="SimSun"/>
                          <a:cs typeface="SimSun"/>
                        </a:rPr>
                        <a:t>温</a:t>
                      </a:r>
                      <a:r>
                        <a:rPr dirty="0" baseline="11695" sz="1425" spc="-187">
                          <a:latin typeface="PMingLiU"/>
                          <a:cs typeface="PMingLiU"/>
                        </a:rPr>
                        <a:t>の</a:t>
                      </a:r>
                      <a:r>
                        <a:rPr dirty="0" baseline="11695" sz="1425" spc="-187">
                          <a:latin typeface="SimSun"/>
                          <a:cs typeface="SimSun"/>
                        </a:rPr>
                        <a:t>上昇防</a:t>
                      </a:r>
                      <a:r>
                        <a:rPr dirty="0" baseline="11695" sz="1425" spc="-75">
                          <a:latin typeface="SimSun"/>
                          <a:cs typeface="SimSun"/>
                        </a:rPr>
                        <a:t>止</a:t>
                      </a:r>
                      <a:endParaRPr baseline="11695" sz="1425">
                        <a:latin typeface="SimSun"/>
                        <a:cs typeface="SimSun"/>
                      </a:endParaRPr>
                    </a:p>
                  </a:txBody>
                  <a:tcPr marL="0" marR="0" marB="0" marT="55244">
                    <a:lnL w="9525">
                      <a:solidFill>
                        <a:srgbClr val="CBD5DF"/>
                      </a:solidFill>
                      <a:prstDash val="solid"/>
                    </a:lnL>
                    <a:lnT w="9525">
                      <a:solidFill>
                        <a:srgbClr val="CBD5D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1514474" y="1409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514474" y="1562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514474" y="17240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514474" y="1885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514474" y="20383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3838574" y="1409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838574" y="1562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838574" y="17240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838574" y="1885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172199" y="1409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172199" y="1562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172199" y="17240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6172199" y="1885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172199" y="20383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8496299" y="1409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8496299" y="15620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8496299" y="17240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8496299" y="1885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8496299" y="20383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8496299" y="2200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0829924" y="1409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829924" y="16954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0829924" y="18478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0829924" y="20097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0829924" y="21716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0829924" y="24574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514474" y="2876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514474" y="3028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514474" y="31908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514474" y="3343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514474" y="3505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3838574" y="2876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3838574" y="3028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3838574" y="31908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3838574" y="3343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3838574" y="3505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6172199" y="2876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6172199" y="3028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6172199" y="31908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6172199" y="3343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6172199" y="3505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8496299" y="2876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8496299" y="30289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8496299" y="31908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8496299" y="334327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8496299" y="3505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0829924" y="2876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0829924" y="31622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0829924" y="34480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0829924" y="3733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0829924" y="40195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0829924" y="43052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514474" y="4724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514474" y="4876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514474" y="50387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514474" y="52006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514474" y="53530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3838574" y="4724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3838574" y="4876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3838574" y="50387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3838574" y="52006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3838574" y="53530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6172199" y="4724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6172199" y="4876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6172199" y="50387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6172199" y="52006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6172199" y="53530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8496299" y="4724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8496299" y="48767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8496299" y="50387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8496299" y="52006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8496299" y="53530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0829924" y="4724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0829924" y="50101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0829924" y="5295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0829924" y="558164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0829924" y="58673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514474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514474" y="6438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514474" y="66008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3838574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3838574" y="6438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3838574" y="66008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6172199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72199" y="6438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8496299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8496299" y="64388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8496299" y="6600824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0829924" y="62864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099" y="38099"/>
                </a:moveTo>
                <a:lnTo>
                  <a:pt x="0" y="38099"/>
                </a:lnTo>
                <a:lnTo>
                  <a:pt x="0" y="0"/>
                </a:lnTo>
                <a:lnTo>
                  <a:pt x="38099" y="0"/>
                </a:lnTo>
                <a:lnTo>
                  <a:pt x="38099" y="380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6" name="object 106" descr=""/>
          <p:cNvGrpSpPr/>
          <p:nvPr/>
        </p:nvGrpSpPr>
        <p:grpSpPr>
          <a:xfrm>
            <a:off x="10820399" y="6438899"/>
            <a:ext cx="133350" cy="133350"/>
            <a:chOff x="10820399" y="6438899"/>
            <a:chExt cx="133350" cy="133350"/>
          </a:xfrm>
        </p:grpSpPr>
        <p:sp>
          <p:nvSpPr>
            <p:cNvPr id="107" name="object 107" descr=""/>
            <p:cNvSpPr/>
            <p:nvPr/>
          </p:nvSpPr>
          <p:spPr>
            <a:xfrm>
              <a:off x="10829923" y="64388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380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8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20399" y="6438899"/>
              <a:ext cx="133349" cy="1333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68700" y="167131"/>
            <a:ext cx="5054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165" b="1">
                <a:solidFill>
                  <a:srgbClr val="FFFFFF"/>
                </a:solidFill>
                <a:latin typeface="BIZ UDPGothic"/>
                <a:cs typeface="BIZ UDPGothic"/>
              </a:rPr>
              <a:t>イチゴ栽培における品質向上と高収量のポイント</a:t>
            </a:r>
            <a:endParaRPr sz="2000">
              <a:latin typeface="BIZ UDPGothic"/>
              <a:cs typeface="BIZ UDPGothic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28599" y="876300"/>
            <a:ext cx="5753100" cy="9344025"/>
            <a:chOff x="228599" y="876300"/>
            <a:chExt cx="5753100" cy="9344025"/>
          </a:xfrm>
        </p:grpSpPr>
        <p:sp>
          <p:nvSpPr>
            <p:cNvPr id="4" name="object 4" descr=""/>
            <p:cNvSpPr/>
            <p:nvPr/>
          </p:nvSpPr>
          <p:spPr>
            <a:xfrm>
              <a:off x="228599" y="876300"/>
              <a:ext cx="5753100" cy="9344025"/>
            </a:xfrm>
            <a:custGeom>
              <a:avLst/>
              <a:gdLst/>
              <a:ahLst/>
              <a:cxnLst/>
              <a:rect l="l" t="t" r="r" b="b"/>
              <a:pathLst>
                <a:path w="5753100" h="9344025">
                  <a:moveTo>
                    <a:pt x="5664103" y="9344024"/>
                  </a:moveTo>
                  <a:lnTo>
                    <a:pt x="88995" y="9344024"/>
                  </a:lnTo>
                  <a:lnTo>
                    <a:pt x="82801" y="9343413"/>
                  </a:lnTo>
                  <a:lnTo>
                    <a:pt x="37131" y="9324496"/>
                  </a:lnTo>
                  <a:lnTo>
                    <a:pt x="9643" y="9291001"/>
                  </a:lnTo>
                  <a:lnTo>
                    <a:pt x="0" y="9255028"/>
                  </a:lnTo>
                  <a:lnTo>
                    <a:pt x="0" y="9248774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5664103" y="0"/>
                  </a:lnTo>
                  <a:lnTo>
                    <a:pt x="5705566" y="12577"/>
                  </a:lnTo>
                  <a:lnTo>
                    <a:pt x="5740520" y="47532"/>
                  </a:lnTo>
                  <a:lnTo>
                    <a:pt x="5753098" y="88995"/>
                  </a:lnTo>
                  <a:lnTo>
                    <a:pt x="5753098" y="9255028"/>
                  </a:lnTo>
                  <a:lnTo>
                    <a:pt x="5740520" y="9296492"/>
                  </a:lnTo>
                  <a:lnTo>
                    <a:pt x="5705565" y="9331445"/>
                  </a:lnTo>
                  <a:lnTo>
                    <a:pt x="5670297" y="9343413"/>
                  </a:lnTo>
                  <a:lnTo>
                    <a:pt x="5664103" y="934402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0999" y="1409699"/>
              <a:ext cx="5448300" cy="19050"/>
            </a:xfrm>
            <a:custGeom>
              <a:avLst/>
              <a:gdLst/>
              <a:ahLst/>
              <a:cxnLst/>
              <a:rect l="l" t="t" r="r" b="b"/>
              <a:pathLst>
                <a:path w="5448300" h="19050">
                  <a:moveTo>
                    <a:pt x="54482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448299" y="0"/>
                  </a:lnTo>
                  <a:lnTo>
                    <a:pt x="5448299" y="1904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00049" y="1581149"/>
              <a:ext cx="5429250" cy="1552575"/>
            </a:xfrm>
            <a:custGeom>
              <a:avLst/>
              <a:gdLst/>
              <a:ahLst/>
              <a:cxnLst/>
              <a:rect l="l" t="t" r="r" b="b"/>
              <a:pathLst>
                <a:path w="5429250" h="1552575">
                  <a:moveTo>
                    <a:pt x="5358052" y="1552574"/>
                  </a:moveTo>
                  <a:lnTo>
                    <a:pt x="53397" y="1552574"/>
                  </a:lnTo>
                  <a:lnTo>
                    <a:pt x="49681" y="1552086"/>
                  </a:lnTo>
                  <a:lnTo>
                    <a:pt x="14085" y="1526718"/>
                  </a:lnTo>
                  <a:lnTo>
                    <a:pt x="366" y="1486333"/>
                  </a:lnTo>
                  <a:lnTo>
                    <a:pt x="0" y="1481378"/>
                  </a:lnTo>
                  <a:lnTo>
                    <a:pt x="0" y="14763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58052" y="0"/>
                  </a:lnTo>
                  <a:lnTo>
                    <a:pt x="5399543" y="15621"/>
                  </a:lnTo>
                  <a:lnTo>
                    <a:pt x="5425363" y="51661"/>
                  </a:lnTo>
                  <a:lnTo>
                    <a:pt x="5429249" y="71196"/>
                  </a:lnTo>
                  <a:lnTo>
                    <a:pt x="5429249" y="1481378"/>
                  </a:lnTo>
                  <a:lnTo>
                    <a:pt x="5413627" y="1522869"/>
                  </a:lnTo>
                  <a:lnTo>
                    <a:pt x="5377586" y="1548688"/>
                  </a:lnTo>
                  <a:lnTo>
                    <a:pt x="5363007" y="1552086"/>
                  </a:lnTo>
                  <a:lnTo>
                    <a:pt x="5358052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999" y="1581427"/>
              <a:ext cx="70485" cy="1552575"/>
            </a:xfrm>
            <a:custGeom>
              <a:avLst/>
              <a:gdLst/>
              <a:ahLst/>
              <a:cxnLst/>
              <a:rect l="l" t="t" r="r" b="b"/>
              <a:pathLst>
                <a:path w="70484" h="1552575">
                  <a:moveTo>
                    <a:pt x="70450" y="1552019"/>
                  </a:moveTo>
                  <a:lnTo>
                    <a:pt x="33857" y="1539466"/>
                  </a:lnTo>
                  <a:lnTo>
                    <a:pt x="5800" y="1505257"/>
                  </a:lnTo>
                  <a:lnTo>
                    <a:pt x="0" y="14760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476097"/>
                  </a:lnTo>
                  <a:lnTo>
                    <a:pt x="44514" y="1518439"/>
                  </a:lnTo>
                  <a:lnTo>
                    <a:pt x="66287" y="1550363"/>
                  </a:lnTo>
                  <a:lnTo>
                    <a:pt x="70450" y="15520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00049" y="3248024"/>
              <a:ext cx="5429250" cy="1590675"/>
            </a:xfrm>
            <a:custGeom>
              <a:avLst/>
              <a:gdLst/>
              <a:ahLst/>
              <a:cxnLst/>
              <a:rect l="l" t="t" r="r" b="b"/>
              <a:pathLst>
                <a:path w="5429250" h="1590675">
                  <a:moveTo>
                    <a:pt x="5358052" y="1590674"/>
                  </a:moveTo>
                  <a:lnTo>
                    <a:pt x="53397" y="1590674"/>
                  </a:lnTo>
                  <a:lnTo>
                    <a:pt x="49681" y="1590186"/>
                  </a:lnTo>
                  <a:lnTo>
                    <a:pt x="14085" y="1564817"/>
                  </a:lnTo>
                  <a:lnTo>
                    <a:pt x="366" y="1524433"/>
                  </a:lnTo>
                  <a:lnTo>
                    <a:pt x="0" y="1519478"/>
                  </a:lnTo>
                  <a:lnTo>
                    <a:pt x="0" y="151447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358052" y="0"/>
                  </a:lnTo>
                  <a:lnTo>
                    <a:pt x="5399543" y="15621"/>
                  </a:lnTo>
                  <a:lnTo>
                    <a:pt x="5425363" y="51661"/>
                  </a:lnTo>
                  <a:lnTo>
                    <a:pt x="5429249" y="71196"/>
                  </a:lnTo>
                  <a:lnTo>
                    <a:pt x="5429249" y="1519478"/>
                  </a:lnTo>
                  <a:lnTo>
                    <a:pt x="5413627" y="1560968"/>
                  </a:lnTo>
                  <a:lnTo>
                    <a:pt x="5377586" y="1586788"/>
                  </a:lnTo>
                  <a:lnTo>
                    <a:pt x="5363007" y="1590186"/>
                  </a:lnTo>
                  <a:lnTo>
                    <a:pt x="5358052" y="1590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0999" y="3248302"/>
              <a:ext cx="70485" cy="1590675"/>
            </a:xfrm>
            <a:custGeom>
              <a:avLst/>
              <a:gdLst/>
              <a:ahLst/>
              <a:cxnLst/>
              <a:rect l="l" t="t" r="r" b="b"/>
              <a:pathLst>
                <a:path w="70484" h="1590675">
                  <a:moveTo>
                    <a:pt x="70450" y="1590119"/>
                  </a:moveTo>
                  <a:lnTo>
                    <a:pt x="33857" y="1577566"/>
                  </a:lnTo>
                  <a:lnTo>
                    <a:pt x="5800" y="1543357"/>
                  </a:lnTo>
                  <a:lnTo>
                    <a:pt x="0" y="15141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514197"/>
                  </a:lnTo>
                  <a:lnTo>
                    <a:pt x="44514" y="1556539"/>
                  </a:lnTo>
                  <a:lnTo>
                    <a:pt x="66287" y="1588463"/>
                  </a:lnTo>
                  <a:lnTo>
                    <a:pt x="70450" y="15901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0049" y="4952999"/>
              <a:ext cx="5429250" cy="1381125"/>
            </a:xfrm>
            <a:custGeom>
              <a:avLst/>
              <a:gdLst/>
              <a:ahLst/>
              <a:cxnLst/>
              <a:rect l="l" t="t" r="r" b="b"/>
              <a:pathLst>
                <a:path w="5429250" h="1381125">
                  <a:moveTo>
                    <a:pt x="5358052" y="1381124"/>
                  </a:moveTo>
                  <a:lnTo>
                    <a:pt x="53397" y="1381124"/>
                  </a:lnTo>
                  <a:lnTo>
                    <a:pt x="49681" y="1380635"/>
                  </a:lnTo>
                  <a:lnTo>
                    <a:pt x="14085" y="1355268"/>
                  </a:lnTo>
                  <a:lnTo>
                    <a:pt x="366" y="1314882"/>
                  </a:lnTo>
                  <a:lnTo>
                    <a:pt x="0" y="1309928"/>
                  </a:lnTo>
                  <a:lnTo>
                    <a:pt x="0" y="13049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58052" y="0"/>
                  </a:lnTo>
                  <a:lnTo>
                    <a:pt x="5399543" y="15621"/>
                  </a:lnTo>
                  <a:lnTo>
                    <a:pt x="5425363" y="51661"/>
                  </a:lnTo>
                  <a:lnTo>
                    <a:pt x="5429249" y="71196"/>
                  </a:lnTo>
                  <a:lnTo>
                    <a:pt x="5429249" y="1309928"/>
                  </a:lnTo>
                  <a:lnTo>
                    <a:pt x="5413627" y="1351419"/>
                  </a:lnTo>
                  <a:lnTo>
                    <a:pt x="5377586" y="1377237"/>
                  </a:lnTo>
                  <a:lnTo>
                    <a:pt x="5363007" y="1380635"/>
                  </a:lnTo>
                  <a:lnTo>
                    <a:pt x="5358052" y="138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0999" y="4953277"/>
              <a:ext cx="70485" cy="1381125"/>
            </a:xfrm>
            <a:custGeom>
              <a:avLst/>
              <a:gdLst/>
              <a:ahLst/>
              <a:cxnLst/>
              <a:rect l="l" t="t" r="r" b="b"/>
              <a:pathLst>
                <a:path w="70484" h="1381125">
                  <a:moveTo>
                    <a:pt x="70450" y="1380569"/>
                  </a:moveTo>
                  <a:lnTo>
                    <a:pt x="33857" y="1368016"/>
                  </a:lnTo>
                  <a:lnTo>
                    <a:pt x="5800" y="1333807"/>
                  </a:lnTo>
                  <a:lnTo>
                    <a:pt x="0" y="13046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304647"/>
                  </a:lnTo>
                  <a:lnTo>
                    <a:pt x="44514" y="1346988"/>
                  </a:lnTo>
                  <a:lnTo>
                    <a:pt x="66287" y="1378913"/>
                  </a:lnTo>
                  <a:lnTo>
                    <a:pt x="70450" y="138056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00049" y="6448424"/>
              <a:ext cx="5429250" cy="1800225"/>
            </a:xfrm>
            <a:custGeom>
              <a:avLst/>
              <a:gdLst/>
              <a:ahLst/>
              <a:cxnLst/>
              <a:rect l="l" t="t" r="r" b="b"/>
              <a:pathLst>
                <a:path w="5429250" h="1800225">
                  <a:moveTo>
                    <a:pt x="5358052" y="1800224"/>
                  </a:moveTo>
                  <a:lnTo>
                    <a:pt x="53397" y="1800224"/>
                  </a:lnTo>
                  <a:lnTo>
                    <a:pt x="49681" y="1799735"/>
                  </a:lnTo>
                  <a:lnTo>
                    <a:pt x="14085" y="1774367"/>
                  </a:lnTo>
                  <a:lnTo>
                    <a:pt x="366" y="1733982"/>
                  </a:lnTo>
                  <a:lnTo>
                    <a:pt x="0" y="1729028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58052" y="0"/>
                  </a:lnTo>
                  <a:lnTo>
                    <a:pt x="5399543" y="15621"/>
                  </a:lnTo>
                  <a:lnTo>
                    <a:pt x="5425363" y="51660"/>
                  </a:lnTo>
                  <a:lnTo>
                    <a:pt x="5429249" y="71196"/>
                  </a:lnTo>
                  <a:lnTo>
                    <a:pt x="5429249" y="1729028"/>
                  </a:lnTo>
                  <a:lnTo>
                    <a:pt x="5413627" y="1770517"/>
                  </a:lnTo>
                  <a:lnTo>
                    <a:pt x="5377586" y="1796338"/>
                  </a:lnTo>
                  <a:lnTo>
                    <a:pt x="5363007" y="1799735"/>
                  </a:lnTo>
                  <a:lnTo>
                    <a:pt x="5358052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0999" y="6448702"/>
              <a:ext cx="70485" cy="1800225"/>
            </a:xfrm>
            <a:custGeom>
              <a:avLst/>
              <a:gdLst/>
              <a:ahLst/>
              <a:cxnLst/>
              <a:rect l="l" t="t" r="r" b="b"/>
              <a:pathLst>
                <a:path w="70484" h="1800225">
                  <a:moveTo>
                    <a:pt x="70450" y="1799669"/>
                  </a:moveTo>
                  <a:lnTo>
                    <a:pt x="33857" y="1787115"/>
                  </a:lnTo>
                  <a:lnTo>
                    <a:pt x="5800" y="1752906"/>
                  </a:lnTo>
                  <a:lnTo>
                    <a:pt x="0" y="172374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1723747"/>
                  </a:lnTo>
                  <a:lnTo>
                    <a:pt x="44514" y="1766087"/>
                  </a:lnTo>
                  <a:lnTo>
                    <a:pt x="66287" y="1798012"/>
                  </a:lnTo>
                  <a:lnTo>
                    <a:pt x="70450" y="179966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7548" y="1085850"/>
              <a:ext cx="158472" cy="152995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539750" y="1010285"/>
            <a:ext cx="1739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35" b="1">
                <a:solidFill>
                  <a:srgbClr val="2E8559"/>
                </a:solidFill>
                <a:latin typeface="BIZ UDPGothic"/>
                <a:cs typeface="BIZ UDPGothic"/>
              </a:rPr>
              <a:t>品質向上のポイント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733550"/>
            <a:ext cx="152399" cy="1523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673099" y="1691513"/>
            <a:ext cx="939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 b="1">
                <a:solidFill>
                  <a:srgbClr val="2E8559"/>
                </a:solidFill>
                <a:latin typeface="BIZ UDPGothic"/>
                <a:cs typeface="BIZ UDPGothic"/>
              </a:rPr>
              <a:t>育苗期の管理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87399" y="1951012"/>
            <a:ext cx="4880610" cy="104521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150" spc="-110">
                <a:latin typeface="SimSun"/>
                <a:cs typeface="SimSun"/>
              </a:rPr>
              <a:t>親株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低温処理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充実</a:t>
            </a:r>
            <a:r>
              <a:rPr dirty="0" sz="1150" spc="-110">
                <a:latin typeface="PMingLiU"/>
                <a:cs typeface="PMingLiU"/>
              </a:rPr>
              <a:t>したランナー</a:t>
            </a:r>
            <a:r>
              <a:rPr dirty="0" sz="1150" spc="-110">
                <a:latin typeface="SimSun"/>
                <a:cs typeface="SimSun"/>
              </a:rPr>
              <a:t>確保（特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35" b="1">
                <a:solidFill>
                  <a:srgbClr val="2E8559"/>
                </a:solidFill>
                <a:latin typeface="Meiryo"/>
                <a:cs typeface="Meiryo"/>
              </a:rPr>
              <a:t>‧あまりん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ts val="1350"/>
              </a:lnSpc>
              <a:spcBef>
                <a:spcPts val="340"/>
              </a:spcBef>
            </a:pPr>
            <a:r>
              <a:rPr dirty="0" sz="1150" spc="-110">
                <a:latin typeface="SimSun"/>
                <a:cs typeface="SimSun"/>
              </a:rPr>
              <a:t>採苗</a:t>
            </a:r>
            <a:r>
              <a:rPr dirty="0" sz="1150" spc="-155">
                <a:latin typeface="PMingLiU"/>
                <a:cs typeface="PMingLiU"/>
              </a:rPr>
              <a:t>から </a:t>
            </a:r>
            <a:r>
              <a:rPr dirty="0" sz="1150" spc="-110">
                <a:latin typeface="SimSun"/>
                <a:cs typeface="SimSun"/>
              </a:rPr>
              <a:t>定植</a:t>
            </a:r>
            <a:r>
              <a:rPr dirty="0" sz="1150" spc="-110">
                <a:latin typeface="PMingLiU"/>
                <a:cs typeface="PMingLiU"/>
              </a:rPr>
              <a:t>までの</a:t>
            </a:r>
            <a:r>
              <a:rPr dirty="0" sz="1150" spc="-110">
                <a:latin typeface="SimSun"/>
                <a:cs typeface="SimSun"/>
              </a:rPr>
              <a:t>育苗期間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10">
                <a:latin typeface="PMingLiU"/>
                <a:cs typeface="PMingLiU"/>
              </a:rPr>
              <a:t>ごとに</a:t>
            </a:r>
            <a:r>
              <a:rPr dirty="0" sz="1150" spc="-160">
                <a:latin typeface="SimSun"/>
                <a:cs typeface="SimSun"/>
              </a:rPr>
              <a:t>最適化 </a:t>
            </a:r>
            <a:r>
              <a:rPr dirty="0" sz="1150" spc="-110">
                <a:latin typeface="SimSun"/>
                <a:cs typeface="SimSun"/>
              </a:rPr>
              <a:t>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120" b="1">
                <a:solidFill>
                  <a:srgbClr val="2E8559"/>
                </a:solidFill>
                <a:latin typeface="BIZ UDPGothic"/>
                <a:cs typeface="BIZ UDPGothic"/>
              </a:rPr>
              <a:t>：</a:t>
            </a:r>
            <a:r>
              <a:rPr dirty="0" sz="1150" spc="120" b="1">
                <a:solidFill>
                  <a:srgbClr val="2E8559"/>
                </a:solidFill>
                <a:latin typeface="Trebuchet MS"/>
                <a:cs typeface="Trebuchet MS"/>
              </a:rPr>
              <a:t>60</a:t>
            </a:r>
            <a:r>
              <a:rPr dirty="0" sz="1150" spc="-110" b="1">
                <a:solidFill>
                  <a:srgbClr val="2E8559"/>
                </a:solidFill>
                <a:latin typeface="BIZ UDPGothic"/>
                <a:cs typeface="BIZ UDPGothic"/>
              </a:rPr>
              <a:t>日以内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90" b="1">
                <a:solidFill>
                  <a:srgbClr val="2E8559"/>
                </a:solidFill>
                <a:latin typeface="Meiryo"/>
                <a:cs typeface="Meiryo"/>
              </a:rPr>
              <a:t>かおり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ん</a:t>
            </a:r>
            <a:r>
              <a:rPr dirty="0" sz="1150" b="1">
                <a:solidFill>
                  <a:srgbClr val="2E8559"/>
                </a:solidFill>
                <a:latin typeface="BIZ UDPGothic"/>
                <a:cs typeface="BIZ UDPGothic"/>
              </a:rPr>
              <a:t>：</a:t>
            </a:r>
            <a:r>
              <a:rPr dirty="0" sz="1150" b="1">
                <a:solidFill>
                  <a:srgbClr val="2E8559"/>
                </a:solidFill>
                <a:latin typeface="Trebuchet MS"/>
                <a:cs typeface="Trebuchet MS"/>
              </a:rPr>
              <a:t>30</a:t>
            </a:r>
            <a:r>
              <a:rPr dirty="0" sz="1150" b="1">
                <a:solidFill>
                  <a:srgbClr val="2E8559"/>
                </a:solidFill>
                <a:latin typeface="BIZ UDPGothic"/>
                <a:cs typeface="BIZ UDPGothic"/>
              </a:rPr>
              <a:t>～</a:t>
            </a:r>
            <a:r>
              <a:rPr dirty="0" sz="1150" b="1">
                <a:solidFill>
                  <a:srgbClr val="2E8559"/>
                </a:solidFill>
                <a:latin typeface="Trebuchet MS"/>
                <a:cs typeface="Trebuchet MS"/>
              </a:rPr>
              <a:t>60</a:t>
            </a:r>
            <a:r>
              <a:rPr dirty="0" sz="1150" spc="-110" b="1">
                <a:solidFill>
                  <a:srgbClr val="2E8559"/>
                </a:solidFill>
                <a:latin typeface="BIZ UDPGothic"/>
                <a:cs typeface="BIZ UDPGothic"/>
              </a:rPr>
              <a:t>日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120" b="1">
                <a:solidFill>
                  <a:srgbClr val="2E8559"/>
                </a:solidFill>
                <a:latin typeface="BIZ UDPGothic"/>
                <a:cs typeface="BIZ UDPGothic"/>
              </a:rPr>
              <a:t>：</a:t>
            </a:r>
            <a:r>
              <a:rPr dirty="0" sz="1150" spc="120" b="1">
                <a:solidFill>
                  <a:srgbClr val="2E8559"/>
                </a:solidFill>
                <a:latin typeface="Trebuchet MS"/>
                <a:cs typeface="Trebuchet MS"/>
              </a:rPr>
              <a:t>90</a:t>
            </a:r>
            <a:r>
              <a:rPr dirty="0" sz="1150" spc="-110" b="1">
                <a:solidFill>
                  <a:srgbClr val="2E8559"/>
                </a:solidFill>
                <a:latin typeface="BIZ UDPGothic"/>
                <a:cs typeface="BIZ UDPGothic"/>
              </a:rPr>
              <a:t>日以内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700" marR="192405">
              <a:lnSpc>
                <a:spcPct val="115900"/>
              </a:lnSpc>
              <a:spcBef>
                <a:spcPts val="85"/>
              </a:spcBef>
            </a:pPr>
            <a:r>
              <a:rPr dirty="0" sz="1150" spc="-110">
                <a:latin typeface="SimSun"/>
                <a:cs typeface="SimSun"/>
              </a:rPr>
              <a:t>水分管理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品種特性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合</a:t>
            </a:r>
            <a:r>
              <a:rPr dirty="0" sz="1150" spc="-110">
                <a:latin typeface="PMingLiU"/>
                <a:cs typeface="PMingLiU"/>
              </a:rPr>
              <a:t>わせて</a:t>
            </a:r>
            <a:r>
              <a:rPr dirty="0" sz="1150" spc="-110">
                <a:latin typeface="SimSun"/>
                <a:cs typeface="SimSun"/>
              </a:rPr>
              <a:t>調整（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多</a:t>
            </a:r>
            <a:r>
              <a:rPr dirty="0" sz="1150" spc="-110">
                <a:latin typeface="PMingLiU"/>
                <a:cs typeface="PMingLiU"/>
              </a:rPr>
              <a:t>め、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乾燥気味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>
                <a:latin typeface="SimSun"/>
                <a:cs typeface="SimSun"/>
              </a:rPr>
              <a:t>窒素施肥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10">
                <a:latin typeface="PMingLiU"/>
                <a:cs typeface="PMingLiU"/>
              </a:rPr>
              <a:t>ごとに</a:t>
            </a:r>
            <a:r>
              <a:rPr dirty="0" sz="1150" spc="-110">
                <a:latin typeface="SimSun"/>
                <a:cs typeface="SimSun"/>
              </a:rPr>
              <a:t>調整（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80">
                <a:latin typeface="Microsoft Sans Serif"/>
                <a:cs typeface="Microsoft Sans Serif"/>
              </a:rPr>
              <a:t>75mg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">
                <a:latin typeface="Microsoft Sans Serif"/>
                <a:cs typeface="Microsoft Sans Serif"/>
              </a:rPr>
              <a:t>150mg</a:t>
            </a:r>
            <a:r>
              <a:rPr dirty="0" sz="1150" spc="-1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8162" y="3400425"/>
            <a:ext cx="85725" cy="1523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615949" y="3358388"/>
            <a:ext cx="1244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5" b="1">
                <a:solidFill>
                  <a:srgbClr val="2E8559"/>
                </a:solidFill>
                <a:latin typeface="BIZ UDPGothic"/>
                <a:cs typeface="BIZ UDPGothic"/>
              </a:rPr>
              <a:t>温度管理の最適化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7399" y="3615799"/>
            <a:ext cx="3922395" cy="10852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1150" spc="-110">
                <a:latin typeface="SimSun"/>
                <a:cs typeface="SimSun"/>
              </a:rPr>
              <a:t>基本的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厳寒期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温度設定（昼温</a:t>
            </a:r>
            <a:r>
              <a:rPr dirty="0" sz="1200" spc="-105">
                <a:latin typeface="Microsoft Sans Serif"/>
                <a:cs typeface="Microsoft Sans Serif"/>
              </a:rPr>
              <a:t>20</a:t>
            </a:r>
            <a:r>
              <a:rPr dirty="0" sz="1150" spc="-105">
                <a:latin typeface="SimSun"/>
                <a:cs typeface="SimSun"/>
              </a:rPr>
              <a:t>～</a:t>
            </a:r>
            <a:r>
              <a:rPr dirty="0" sz="1200" spc="-105">
                <a:latin typeface="Microsoft Sans Serif"/>
                <a:cs typeface="Microsoft Sans Serif"/>
              </a:rPr>
              <a:t>25</a:t>
            </a:r>
            <a:r>
              <a:rPr dirty="0" sz="1150" spc="-105">
                <a:latin typeface="SimSun"/>
                <a:cs typeface="SimSun"/>
              </a:rPr>
              <a:t>℃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>
                <a:latin typeface="SimSun"/>
                <a:cs typeface="SimSun"/>
              </a:rPr>
              <a:t>夜温</a:t>
            </a:r>
            <a:r>
              <a:rPr dirty="0" sz="1200" spc="-20">
                <a:latin typeface="Microsoft Sans Serif"/>
                <a:cs typeface="Microsoft Sans Serif"/>
              </a:rPr>
              <a:t>6</a:t>
            </a:r>
            <a:r>
              <a:rPr dirty="0" sz="1150" spc="-20">
                <a:latin typeface="SimSun"/>
                <a:cs typeface="SimSun"/>
              </a:rPr>
              <a:t>～</a:t>
            </a:r>
            <a:r>
              <a:rPr dirty="0" sz="1200" spc="-20">
                <a:latin typeface="Microsoft Sans Serif"/>
                <a:cs typeface="Microsoft Sans Serif"/>
              </a:rPr>
              <a:t>8</a:t>
            </a:r>
            <a:r>
              <a:rPr dirty="0" sz="1150" spc="-20">
                <a:latin typeface="SimSun"/>
                <a:cs typeface="SimSun"/>
              </a:rPr>
              <a:t>℃）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17900"/>
              </a:lnSpc>
              <a:spcBef>
                <a:spcPts val="10"/>
              </a:spcBef>
            </a:pPr>
            <a:r>
              <a:rPr dirty="0" sz="1150" spc="-110">
                <a:latin typeface="SimSun"/>
                <a:cs typeface="SimSun"/>
              </a:rPr>
              <a:t>果実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糖度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高</a:t>
            </a:r>
            <a:r>
              <a:rPr dirty="0" sz="1150" spc="-110">
                <a:latin typeface="PMingLiU"/>
                <a:cs typeface="PMingLiU"/>
              </a:rPr>
              <a:t>める</a:t>
            </a:r>
            <a:r>
              <a:rPr dirty="0" sz="1150" spc="-110">
                <a:latin typeface="SimSun"/>
                <a:cs typeface="SimSun"/>
              </a:rPr>
              <a:t>成熟日数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確保（高温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糖度低下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原因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50">
                <a:latin typeface="SimSun"/>
                <a:cs typeface="SimSun"/>
              </a:rPr>
              <a:t> 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夜冷庫</a:t>
            </a:r>
            <a:r>
              <a:rPr dirty="0" sz="1200" spc="-105">
                <a:latin typeface="Microsoft Sans Serif"/>
                <a:cs typeface="Microsoft Sans Serif"/>
              </a:rPr>
              <a:t>15</a:t>
            </a:r>
            <a:r>
              <a:rPr dirty="0" sz="1150" spc="-110">
                <a:latin typeface="SimSun"/>
                <a:cs typeface="SimSun"/>
              </a:rPr>
              <a:t>℃以下必須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地温</a:t>
            </a:r>
            <a:r>
              <a:rPr dirty="0" sz="1200" spc="-105">
                <a:latin typeface="Microsoft Sans Serif"/>
                <a:cs typeface="Microsoft Sans Serif"/>
              </a:rPr>
              <a:t>16</a:t>
            </a:r>
            <a:r>
              <a:rPr dirty="0" sz="1150" spc="-105">
                <a:latin typeface="SimSun"/>
                <a:cs typeface="SimSun"/>
              </a:rPr>
              <a:t>℃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90">
                <a:latin typeface="SimSun"/>
                <a:cs typeface="SimSun"/>
              </a:rPr>
              <a:t>効果的</a:t>
            </a:r>
            <a:r>
              <a:rPr dirty="0" sz="1150" spc="-110">
                <a:latin typeface="SimSun"/>
                <a:cs typeface="SimSun"/>
              </a:rPr>
              <a:t>暖候期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5">
                <a:latin typeface="Microsoft Sans Serif"/>
                <a:cs typeface="Microsoft Sans Serif"/>
              </a:rPr>
              <a:t>28</a:t>
            </a:r>
            <a:r>
              <a:rPr dirty="0" sz="1150" spc="-110">
                <a:latin typeface="SimSun"/>
                <a:cs typeface="SimSun"/>
              </a:rPr>
              <a:t>℃以上</a:t>
            </a:r>
            <a:r>
              <a:rPr dirty="0" sz="1150" spc="-130">
                <a:latin typeface="PMingLiU"/>
                <a:cs typeface="PMingLiU"/>
              </a:rPr>
              <a:t>になら ないよう</a:t>
            </a:r>
            <a:r>
              <a:rPr dirty="0" sz="1150" spc="-110">
                <a:latin typeface="SimSun"/>
                <a:cs typeface="SimSun"/>
              </a:rPr>
              <a:t>早期換気</a:t>
            </a:r>
            <a:r>
              <a:rPr dirty="0" sz="1150" spc="-110">
                <a:latin typeface="PMingLiU"/>
                <a:cs typeface="PMingLiU"/>
              </a:rPr>
              <a:t>‧</a:t>
            </a:r>
            <a:r>
              <a:rPr dirty="0" sz="1150" spc="-110">
                <a:latin typeface="SimSun"/>
                <a:cs typeface="SimSun"/>
              </a:rPr>
              <a:t>遮光</a:t>
            </a:r>
            <a:r>
              <a:rPr dirty="0" sz="1150" spc="-10">
                <a:latin typeface="SimSun"/>
                <a:cs typeface="SimSun"/>
              </a:rPr>
              <a:t>（</a:t>
            </a:r>
            <a:r>
              <a:rPr dirty="0" sz="1200" spc="-10">
                <a:latin typeface="Microsoft Sans Serif"/>
                <a:cs typeface="Microsoft Sans Serif"/>
              </a:rPr>
              <a:t>60</a:t>
            </a:r>
            <a:r>
              <a:rPr dirty="0" sz="1150" spc="-10">
                <a:latin typeface="SimSun"/>
                <a:cs typeface="SimSun"/>
              </a:rPr>
              <a:t>～</a:t>
            </a:r>
            <a:r>
              <a:rPr dirty="0" sz="1200" spc="-10">
                <a:latin typeface="Microsoft Sans Serif"/>
                <a:cs typeface="Microsoft Sans Serif"/>
              </a:rPr>
              <a:t>70</a:t>
            </a:r>
            <a:r>
              <a:rPr dirty="0" sz="1150" spc="-10">
                <a:latin typeface="SimSun"/>
                <a:cs typeface="SimSun"/>
              </a:rPr>
              <a:t>％）</a:t>
            </a:r>
            <a:r>
              <a:rPr dirty="0" sz="1150" spc="-110">
                <a:latin typeface="SimSun"/>
                <a:cs typeface="SimSun"/>
              </a:rPr>
              <a:t>高設栽培</a:t>
            </a:r>
            <a:r>
              <a:rPr dirty="0" sz="1150" spc="-110">
                <a:latin typeface="PMingLiU"/>
                <a:cs typeface="PMingLiU"/>
              </a:rPr>
              <a:t>では</a:t>
            </a:r>
            <a:r>
              <a:rPr dirty="0" sz="1150" spc="-110">
                <a:latin typeface="SimSun"/>
                <a:cs typeface="SimSun"/>
              </a:rPr>
              <a:t>培地加温</a:t>
            </a:r>
            <a:r>
              <a:rPr dirty="0" sz="1150" spc="-110">
                <a:latin typeface="PMingLiU"/>
                <a:cs typeface="PMingLiU"/>
              </a:rPr>
              <a:t>も</a:t>
            </a:r>
            <a:r>
              <a:rPr dirty="0" sz="1150" spc="-110">
                <a:latin typeface="SimSun"/>
                <a:cs typeface="SimSun"/>
              </a:rPr>
              <a:t>活用（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30" b="1">
                <a:solidFill>
                  <a:srgbClr val="2E8559"/>
                </a:solidFill>
                <a:latin typeface="Meiryo"/>
                <a:cs typeface="Meiryo"/>
              </a:rPr>
              <a:t>‧べにたま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効果大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" y="5105400"/>
            <a:ext cx="11429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634999" y="4973809"/>
            <a:ext cx="4834255" cy="121285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350" spc="-150" b="1">
                <a:solidFill>
                  <a:srgbClr val="2E8559"/>
                </a:solidFill>
                <a:latin typeface="BIZ UDPGothic"/>
                <a:cs typeface="BIZ UDPGothic"/>
              </a:rPr>
              <a:t>水分と葉数管理</a:t>
            </a:r>
            <a:endParaRPr sz="1350">
              <a:latin typeface="BIZ UDPGothic"/>
              <a:cs typeface="BIZ UDPGothic"/>
            </a:endParaRPr>
          </a:p>
          <a:p>
            <a:pPr marL="164465" marR="5080">
              <a:lnSpc>
                <a:spcPct val="118100"/>
              </a:lnSpc>
              <a:spcBef>
                <a:spcPts val="370"/>
              </a:spcBef>
            </a:pP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応</a:t>
            </a:r>
            <a:r>
              <a:rPr dirty="0" sz="1150" spc="-110">
                <a:latin typeface="PMingLiU"/>
                <a:cs typeface="PMingLiU"/>
              </a:rPr>
              <a:t>じた</a:t>
            </a:r>
            <a:r>
              <a:rPr dirty="0" sz="1150" spc="-110">
                <a:latin typeface="SimSun"/>
                <a:cs typeface="SimSun"/>
              </a:rPr>
              <a:t>適切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葉数確保（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25" b="1">
                <a:solidFill>
                  <a:srgbClr val="2E8559"/>
                </a:solidFill>
                <a:latin typeface="Meiryo"/>
                <a:cs typeface="Meiryo"/>
              </a:rPr>
              <a:t>‧べにたま‧かおりん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7</a:t>
            </a:r>
            <a:r>
              <a:rPr dirty="0" sz="1150" spc="-110">
                <a:latin typeface="SimSun"/>
                <a:cs typeface="SimSun"/>
              </a:rPr>
              <a:t>葉以上</a:t>
            </a:r>
            <a:r>
              <a:rPr dirty="0" sz="1200" spc="80">
                <a:latin typeface="Microsoft Sans Serif"/>
                <a:cs typeface="Microsoft Sans Serif"/>
              </a:rPr>
              <a:t>/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>
                <a:latin typeface="SimSun"/>
                <a:cs typeface="SimSun"/>
              </a:rPr>
              <a:t>過度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摘葉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糖度低下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原因（特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35" b="1">
                <a:solidFill>
                  <a:srgbClr val="2E8559"/>
                </a:solidFill>
                <a:latin typeface="Meiryo"/>
                <a:cs typeface="Meiryo"/>
              </a:rPr>
              <a:t>‧あまりん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64465" marR="268605">
              <a:lnSpc>
                <a:spcPct val="119600"/>
              </a:lnSpc>
            </a:pPr>
            <a:r>
              <a:rPr dirty="0" sz="1150" spc="-110">
                <a:latin typeface="SimSun"/>
                <a:cs typeface="SimSun"/>
              </a:rPr>
              <a:t>安定</a:t>
            </a:r>
            <a:r>
              <a:rPr dirty="0" sz="1150" spc="-110">
                <a:latin typeface="PMingLiU"/>
                <a:cs typeface="PMingLiU"/>
              </a:rPr>
              <a:t>した</a:t>
            </a:r>
            <a:r>
              <a:rPr dirty="0" sz="1150" spc="-110">
                <a:latin typeface="SimSun"/>
                <a:cs typeface="SimSun"/>
              </a:rPr>
              <a:t>水分供給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果実肥大促進（</a:t>
            </a:r>
            <a:r>
              <a:rPr dirty="0" sz="1150" spc="-120">
                <a:latin typeface="PMingLiU"/>
                <a:cs typeface="PMingLiU"/>
              </a:rPr>
              <a:t>ドリップチューブで</a:t>
            </a:r>
            <a:r>
              <a:rPr dirty="0" sz="1150" spc="-110">
                <a:latin typeface="SimSun"/>
                <a:cs typeface="SimSun"/>
              </a:rPr>
              <a:t>少量多回</a:t>
            </a:r>
            <a:r>
              <a:rPr dirty="0" sz="1150" spc="-110">
                <a:latin typeface="PMingLiU"/>
                <a:cs typeface="PMingLiU"/>
              </a:rPr>
              <a:t>かん</a:t>
            </a:r>
            <a:r>
              <a:rPr dirty="0" sz="1150" spc="-110">
                <a:latin typeface="SimSun"/>
                <a:cs typeface="SimSun"/>
              </a:rPr>
              <a:t>水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>
                <a:latin typeface="SimSun"/>
                <a:cs typeface="SimSun"/>
              </a:rPr>
              <a:t>草勢維持</a:t>
            </a:r>
            <a:r>
              <a:rPr dirty="0" sz="1150" spc="-110">
                <a:latin typeface="PMingLiU"/>
                <a:cs typeface="PMingLiU"/>
              </a:rPr>
              <a:t>のため</a:t>
            </a:r>
            <a:r>
              <a:rPr dirty="0" sz="1150" spc="-110">
                <a:latin typeface="SimSun"/>
                <a:cs typeface="SimSun"/>
              </a:rPr>
              <a:t>適切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追肥</a:t>
            </a:r>
            <a:r>
              <a:rPr dirty="0" sz="1150" spc="-110">
                <a:latin typeface="PMingLiU"/>
                <a:cs typeface="PMingLiU"/>
              </a:rPr>
              <a:t>タイミング</a:t>
            </a:r>
            <a:r>
              <a:rPr dirty="0" sz="1150" spc="-110">
                <a:latin typeface="SimSun"/>
                <a:cs typeface="SimSun"/>
              </a:rPr>
              <a:t>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頂果房肥大期</a:t>
            </a:r>
            <a:r>
              <a:rPr dirty="0" sz="1150" spc="-110">
                <a:latin typeface="PMingLiU"/>
                <a:cs typeface="PMingLiU"/>
              </a:rPr>
              <a:t>から 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" y="6600825"/>
            <a:ext cx="133379" cy="152399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654049" y="6558787"/>
            <a:ext cx="12446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5" b="1">
                <a:solidFill>
                  <a:srgbClr val="2E8559"/>
                </a:solidFill>
                <a:latin typeface="BIZ UDPGothic"/>
                <a:cs typeface="BIZ UDPGothic"/>
              </a:rPr>
              <a:t>収穫適期の見極め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87399" y="6816198"/>
            <a:ext cx="4041140" cy="129476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65"/>
              </a:spcBef>
            </a:pP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SimSun"/>
                <a:cs typeface="SimSun"/>
              </a:rPr>
              <a:t>：果実全体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着色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確認</a:t>
            </a:r>
            <a:r>
              <a:rPr dirty="0" sz="1150" spc="-105">
                <a:latin typeface="SimSun"/>
                <a:cs typeface="SimSun"/>
              </a:rPr>
              <a:t>（</a:t>
            </a:r>
            <a:r>
              <a:rPr dirty="0" sz="1200" spc="-105">
                <a:latin typeface="Microsoft Sans Serif"/>
                <a:cs typeface="Microsoft Sans Serif"/>
              </a:rPr>
              <a:t>8</a:t>
            </a:r>
            <a:r>
              <a:rPr dirty="0" sz="1150" spc="-105">
                <a:latin typeface="SimSun"/>
                <a:cs typeface="SimSun"/>
              </a:rPr>
              <a:t>～</a:t>
            </a:r>
            <a:r>
              <a:rPr dirty="0" sz="1200" spc="-105">
                <a:latin typeface="Microsoft Sans Serif"/>
                <a:cs typeface="Microsoft Sans Serif"/>
              </a:rPr>
              <a:t>9</a:t>
            </a:r>
            <a:r>
              <a:rPr dirty="0" sz="1150" spc="-110">
                <a:latin typeface="SimSun"/>
                <a:cs typeface="SimSun"/>
              </a:rPr>
              <a:t>部着色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>
                <a:latin typeface="SimSun"/>
                <a:cs typeface="SimSun"/>
              </a:rPr>
              <a:t>種周辺完全着色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-110">
                <a:latin typeface="SimSun"/>
                <a:cs typeface="SimSun"/>
              </a:rPr>
              <a:t>：</a:t>
            </a:r>
            <a:r>
              <a:rPr dirty="0" sz="1150" spc="-114">
                <a:latin typeface="PMingLiU"/>
                <a:cs typeface="PMingLiU"/>
              </a:rPr>
              <a:t>ヘタ</a:t>
            </a:r>
            <a:r>
              <a:rPr dirty="0" sz="1150" spc="-110">
                <a:latin typeface="SimSun"/>
                <a:cs typeface="SimSun"/>
              </a:rPr>
              <a:t>下</a:t>
            </a:r>
            <a:r>
              <a:rPr dirty="0" sz="1150" spc="-110">
                <a:latin typeface="PMingLiU"/>
                <a:cs typeface="PMingLiU"/>
              </a:rPr>
              <a:t>までしっかり</a:t>
            </a:r>
            <a:r>
              <a:rPr dirty="0" sz="1150" spc="-110">
                <a:latin typeface="SimSun"/>
                <a:cs typeface="SimSun"/>
              </a:rPr>
              <a:t>着色</a:t>
            </a:r>
            <a:r>
              <a:rPr dirty="0" sz="1150" spc="-110">
                <a:latin typeface="PMingLiU"/>
                <a:cs typeface="PMingLiU"/>
              </a:rPr>
              <a:t>し</a:t>
            </a:r>
            <a:r>
              <a:rPr dirty="0" sz="1150" spc="-110">
                <a:latin typeface="SimSun"/>
                <a:cs typeface="SimSun"/>
              </a:rPr>
              <a:t>表面</a:t>
            </a:r>
            <a:r>
              <a:rPr dirty="0" sz="1150" spc="-110">
                <a:latin typeface="PMingLiU"/>
                <a:cs typeface="PMingLiU"/>
              </a:rPr>
              <a:t>ツヤが</a:t>
            </a:r>
            <a:r>
              <a:rPr dirty="0" sz="1150" spc="-110">
                <a:latin typeface="SimSun"/>
                <a:cs typeface="SimSun"/>
              </a:rPr>
              <a:t>良</a:t>
            </a:r>
            <a:r>
              <a:rPr dirty="0" sz="1150" spc="-110">
                <a:latin typeface="PMingLiU"/>
                <a:cs typeface="PMingLiU"/>
              </a:rPr>
              <a:t>い</a:t>
            </a:r>
            <a:r>
              <a:rPr dirty="0" sz="1150" spc="-80">
                <a:latin typeface="SimSun"/>
                <a:cs typeface="SimSun"/>
              </a:rPr>
              <a:t>状態</a:t>
            </a:r>
            <a:endParaRPr sz="1150">
              <a:latin typeface="SimSun"/>
              <a:cs typeface="SimSun"/>
            </a:endParaRPr>
          </a:p>
          <a:p>
            <a:pPr marL="12700" marR="1486535">
              <a:lnSpc>
                <a:spcPct val="119600"/>
              </a:lnSpc>
            </a:pP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SimSun"/>
                <a:cs typeface="SimSun"/>
              </a:rPr>
              <a:t>：</a:t>
            </a:r>
            <a:r>
              <a:rPr dirty="0" sz="1150" spc="-114">
                <a:latin typeface="PMingLiU"/>
                <a:cs typeface="PMingLiU"/>
              </a:rPr>
              <a:t>ヘタ</a:t>
            </a:r>
            <a:r>
              <a:rPr dirty="0" sz="1150" spc="-110">
                <a:latin typeface="SimSun"/>
                <a:cs typeface="SimSun"/>
              </a:rPr>
              <a:t>下</a:t>
            </a:r>
            <a:r>
              <a:rPr dirty="0" sz="1150" spc="-110">
                <a:latin typeface="PMingLiU"/>
                <a:cs typeface="PMingLiU"/>
              </a:rPr>
              <a:t>まで</a:t>
            </a:r>
            <a:r>
              <a:rPr dirty="0" sz="1150" spc="-110">
                <a:latin typeface="SimSun"/>
                <a:cs typeface="SimSun"/>
              </a:rPr>
              <a:t>完全着色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00">
                <a:latin typeface="SimSun"/>
                <a:cs typeface="SimSun"/>
              </a:rPr>
              <a:t>最高糖度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SimSun"/>
                <a:cs typeface="SimSun"/>
              </a:rPr>
              <a:t>：早朝収穫</a:t>
            </a:r>
            <a:r>
              <a:rPr dirty="0" sz="1150" spc="-110">
                <a:latin typeface="PMingLiU"/>
                <a:cs typeface="PMingLiU"/>
              </a:rPr>
              <a:t>と</a:t>
            </a:r>
            <a:r>
              <a:rPr dirty="0" sz="1150" spc="-110">
                <a:latin typeface="SimSun"/>
                <a:cs typeface="SimSun"/>
              </a:rPr>
              <a:t>即予冷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00">
                <a:latin typeface="SimSun"/>
                <a:cs typeface="SimSun"/>
              </a:rPr>
              <a:t>鮮度保持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110">
                <a:latin typeface="SimSun"/>
                <a:cs typeface="SimSun"/>
              </a:rPr>
              <a:t>：完全着色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糖度最大（橙赤色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判断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150" spc="-110">
                <a:latin typeface="SimSun"/>
                <a:cs typeface="SimSun"/>
              </a:rPr>
              <a:t>暖候期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収穫間隔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空</a:t>
            </a:r>
            <a:r>
              <a:rPr dirty="0" sz="1150" spc="-110">
                <a:latin typeface="PMingLiU"/>
                <a:cs typeface="PMingLiU"/>
              </a:rPr>
              <a:t>けない</a:t>
            </a:r>
            <a:r>
              <a:rPr dirty="0" sz="1150" spc="-110">
                <a:latin typeface="SimSun"/>
                <a:cs typeface="SimSun"/>
              </a:rPr>
              <a:t>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2</a:t>
            </a:r>
            <a:r>
              <a:rPr dirty="0" sz="1150" spc="-110">
                <a:latin typeface="SimSun"/>
                <a:cs typeface="SimSun"/>
              </a:rPr>
              <a:t>日以内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210298" y="876300"/>
            <a:ext cx="5753100" cy="9344025"/>
            <a:chOff x="6210298" y="876300"/>
            <a:chExt cx="5753100" cy="9344025"/>
          </a:xfrm>
        </p:grpSpPr>
        <p:sp>
          <p:nvSpPr>
            <p:cNvPr id="28" name="object 28" descr=""/>
            <p:cNvSpPr/>
            <p:nvPr/>
          </p:nvSpPr>
          <p:spPr>
            <a:xfrm>
              <a:off x="6210298" y="876300"/>
              <a:ext cx="5753100" cy="9344025"/>
            </a:xfrm>
            <a:custGeom>
              <a:avLst/>
              <a:gdLst/>
              <a:ahLst/>
              <a:cxnLst/>
              <a:rect l="l" t="t" r="r" b="b"/>
              <a:pathLst>
                <a:path w="5753100" h="9344025">
                  <a:moveTo>
                    <a:pt x="5664104" y="9344024"/>
                  </a:moveTo>
                  <a:lnTo>
                    <a:pt x="88995" y="9344024"/>
                  </a:lnTo>
                  <a:lnTo>
                    <a:pt x="82801" y="9343413"/>
                  </a:lnTo>
                  <a:lnTo>
                    <a:pt x="37131" y="9324496"/>
                  </a:lnTo>
                  <a:lnTo>
                    <a:pt x="9643" y="9291001"/>
                  </a:lnTo>
                  <a:lnTo>
                    <a:pt x="0" y="9255028"/>
                  </a:lnTo>
                  <a:lnTo>
                    <a:pt x="0" y="9248774"/>
                  </a:lnTo>
                  <a:lnTo>
                    <a:pt x="0" y="88995"/>
                  </a:lnTo>
                  <a:lnTo>
                    <a:pt x="12577" y="47532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5664104" y="0"/>
                  </a:lnTo>
                  <a:lnTo>
                    <a:pt x="5705565" y="12577"/>
                  </a:lnTo>
                  <a:lnTo>
                    <a:pt x="5740519" y="47532"/>
                  </a:lnTo>
                  <a:lnTo>
                    <a:pt x="5753098" y="88995"/>
                  </a:lnTo>
                  <a:lnTo>
                    <a:pt x="5753098" y="9255028"/>
                  </a:lnTo>
                  <a:lnTo>
                    <a:pt x="5740519" y="9296492"/>
                  </a:lnTo>
                  <a:lnTo>
                    <a:pt x="5705565" y="9331445"/>
                  </a:lnTo>
                  <a:lnTo>
                    <a:pt x="5670297" y="9343413"/>
                  </a:lnTo>
                  <a:lnTo>
                    <a:pt x="5664104" y="9344024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362699" y="1409699"/>
              <a:ext cx="5448300" cy="19050"/>
            </a:xfrm>
            <a:custGeom>
              <a:avLst/>
              <a:gdLst/>
              <a:ahLst/>
              <a:cxnLst/>
              <a:rect l="l" t="t" r="r" b="b"/>
              <a:pathLst>
                <a:path w="5448300" h="19050">
                  <a:moveTo>
                    <a:pt x="5448299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5448299" y="0"/>
                  </a:lnTo>
                  <a:lnTo>
                    <a:pt x="5448299" y="1904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381748" y="1581149"/>
              <a:ext cx="5429250" cy="1552575"/>
            </a:xfrm>
            <a:custGeom>
              <a:avLst/>
              <a:gdLst/>
              <a:ahLst/>
              <a:cxnLst/>
              <a:rect l="l" t="t" r="r" b="b"/>
              <a:pathLst>
                <a:path w="5429250" h="1552575">
                  <a:moveTo>
                    <a:pt x="5358053" y="1552574"/>
                  </a:moveTo>
                  <a:lnTo>
                    <a:pt x="53397" y="1552574"/>
                  </a:lnTo>
                  <a:lnTo>
                    <a:pt x="49681" y="1552086"/>
                  </a:lnTo>
                  <a:lnTo>
                    <a:pt x="14084" y="1526718"/>
                  </a:lnTo>
                  <a:lnTo>
                    <a:pt x="366" y="1486333"/>
                  </a:lnTo>
                  <a:lnTo>
                    <a:pt x="0" y="1481378"/>
                  </a:lnTo>
                  <a:lnTo>
                    <a:pt x="0" y="147637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358053" y="0"/>
                  </a:lnTo>
                  <a:lnTo>
                    <a:pt x="5399545" y="15621"/>
                  </a:lnTo>
                  <a:lnTo>
                    <a:pt x="5425364" y="51661"/>
                  </a:lnTo>
                  <a:lnTo>
                    <a:pt x="5429250" y="71196"/>
                  </a:lnTo>
                  <a:lnTo>
                    <a:pt x="5429250" y="1481378"/>
                  </a:lnTo>
                  <a:lnTo>
                    <a:pt x="5413627" y="1522869"/>
                  </a:lnTo>
                  <a:lnTo>
                    <a:pt x="5377588" y="1548688"/>
                  </a:lnTo>
                  <a:lnTo>
                    <a:pt x="5363008" y="1552086"/>
                  </a:lnTo>
                  <a:lnTo>
                    <a:pt x="5358053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362699" y="1581427"/>
              <a:ext cx="70485" cy="1552575"/>
            </a:xfrm>
            <a:custGeom>
              <a:avLst/>
              <a:gdLst/>
              <a:ahLst/>
              <a:cxnLst/>
              <a:rect l="l" t="t" r="r" b="b"/>
              <a:pathLst>
                <a:path w="70485" h="1552575">
                  <a:moveTo>
                    <a:pt x="70450" y="1552019"/>
                  </a:moveTo>
                  <a:lnTo>
                    <a:pt x="33857" y="1539466"/>
                  </a:lnTo>
                  <a:lnTo>
                    <a:pt x="5800" y="1505257"/>
                  </a:lnTo>
                  <a:lnTo>
                    <a:pt x="0" y="14760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76097"/>
                  </a:lnTo>
                  <a:lnTo>
                    <a:pt x="44515" y="1518439"/>
                  </a:lnTo>
                  <a:lnTo>
                    <a:pt x="66287" y="1550363"/>
                  </a:lnTo>
                  <a:lnTo>
                    <a:pt x="70450" y="15520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381748" y="3248024"/>
              <a:ext cx="5429250" cy="1590675"/>
            </a:xfrm>
            <a:custGeom>
              <a:avLst/>
              <a:gdLst/>
              <a:ahLst/>
              <a:cxnLst/>
              <a:rect l="l" t="t" r="r" b="b"/>
              <a:pathLst>
                <a:path w="5429250" h="1590675">
                  <a:moveTo>
                    <a:pt x="5358053" y="1590674"/>
                  </a:moveTo>
                  <a:lnTo>
                    <a:pt x="53397" y="1590674"/>
                  </a:lnTo>
                  <a:lnTo>
                    <a:pt x="49681" y="1590186"/>
                  </a:lnTo>
                  <a:lnTo>
                    <a:pt x="14084" y="1564817"/>
                  </a:lnTo>
                  <a:lnTo>
                    <a:pt x="366" y="1524433"/>
                  </a:lnTo>
                  <a:lnTo>
                    <a:pt x="0" y="1519478"/>
                  </a:lnTo>
                  <a:lnTo>
                    <a:pt x="0" y="151447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358053" y="0"/>
                  </a:lnTo>
                  <a:lnTo>
                    <a:pt x="5399545" y="15621"/>
                  </a:lnTo>
                  <a:lnTo>
                    <a:pt x="5425364" y="51661"/>
                  </a:lnTo>
                  <a:lnTo>
                    <a:pt x="5429250" y="71196"/>
                  </a:lnTo>
                  <a:lnTo>
                    <a:pt x="5429250" y="1519478"/>
                  </a:lnTo>
                  <a:lnTo>
                    <a:pt x="5413627" y="1560968"/>
                  </a:lnTo>
                  <a:lnTo>
                    <a:pt x="5377588" y="1586788"/>
                  </a:lnTo>
                  <a:lnTo>
                    <a:pt x="5363008" y="1590186"/>
                  </a:lnTo>
                  <a:lnTo>
                    <a:pt x="5358053" y="1590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362699" y="3248302"/>
              <a:ext cx="70485" cy="1590675"/>
            </a:xfrm>
            <a:custGeom>
              <a:avLst/>
              <a:gdLst/>
              <a:ahLst/>
              <a:cxnLst/>
              <a:rect l="l" t="t" r="r" b="b"/>
              <a:pathLst>
                <a:path w="70485" h="1590675">
                  <a:moveTo>
                    <a:pt x="70450" y="1590119"/>
                  </a:moveTo>
                  <a:lnTo>
                    <a:pt x="33857" y="1577566"/>
                  </a:lnTo>
                  <a:lnTo>
                    <a:pt x="5800" y="1543357"/>
                  </a:lnTo>
                  <a:lnTo>
                    <a:pt x="0" y="15141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514197"/>
                  </a:lnTo>
                  <a:lnTo>
                    <a:pt x="44515" y="1556539"/>
                  </a:lnTo>
                  <a:lnTo>
                    <a:pt x="66287" y="1588463"/>
                  </a:lnTo>
                  <a:lnTo>
                    <a:pt x="70450" y="15901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381748" y="4952999"/>
              <a:ext cx="5429250" cy="1590675"/>
            </a:xfrm>
            <a:custGeom>
              <a:avLst/>
              <a:gdLst/>
              <a:ahLst/>
              <a:cxnLst/>
              <a:rect l="l" t="t" r="r" b="b"/>
              <a:pathLst>
                <a:path w="5429250" h="1590675">
                  <a:moveTo>
                    <a:pt x="5358053" y="1590674"/>
                  </a:moveTo>
                  <a:lnTo>
                    <a:pt x="53397" y="1590674"/>
                  </a:lnTo>
                  <a:lnTo>
                    <a:pt x="49681" y="1590185"/>
                  </a:lnTo>
                  <a:lnTo>
                    <a:pt x="14084" y="1564817"/>
                  </a:lnTo>
                  <a:lnTo>
                    <a:pt x="366" y="1524433"/>
                  </a:lnTo>
                  <a:lnTo>
                    <a:pt x="0" y="1519478"/>
                  </a:lnTo>
                  <a:lnTo>
                    <a:pt x="0" y="151447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358053" y="0"/>
                  </a:lnTo>
                  <a:lnTo>
                    <a:pt x="5399545" y="15621"/>
                  </a:lnTo>
                  <a:lnTo>
                    <a:pt x="5425364" y="51661"/>
                  </a:lnTo>
                  <a:lnTo>
                    <a:pt x="5429250" y="71196"/>
                  </a:lnTo>
                  <a:lnTo>
                    <a:pt x="5429250" y="1519478"/>
                  </a:lnTo>
                  <a:lnTo>
                    <a:pt x="5413627" y="1560968"/>
                  </a:lnTo>
                  <a:lnTo>
                    <a:pt x="5377588" y="1586788"/>
                  </a:lnTo>
                  <a:lnTo>
                    <a:pt x="5363008" y="1590185"/>
                  </a:lnTo>
                  <a:lnTo>
                    <a:pt x="5358053" y="1590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362699" y="4953277"/>
              <a:ext cx="70485" cy="1590675"/>
            </a:xfrm>
            <a:custGeom>
              <a:avLst/>
              <a:gdLst/>
              <a:ahLst/>
              <a:cxnLst/>
              <a:rect l="l" t="t" r="r" b="b"/>
              <a:pathLst>
                <a:path w="70485" h="1590675">
                  <a:moveTo>
                    <a:pt x="70450" y="1590119"/>
                  </a:moveTo>
                  <a:lnTo>
                    <a:pt x="33857" y="1577566"/>
                  </a:lnTo>
                  <a:lnTo>
                    <a:pt x="5800" y="1543357"/>
                  </a:lnTo>
                  <a:lnTo>
                    <a:pt x="0" y="1514197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514197"/>
                  </a:lnTo>
                  <a:lnTo>
                    <a:pt x="44515" y="1556538"/>
                  </a:lnTo>
                  <a:lnTo>
                    <a:pt x="66287" y="1588463"/>
                  </a:lnTo>
                  <a:lnTo>
                    <a:pt x="70450" y="15901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381748" y="6657974"/>
              <a:ext cx="5429250" cy="1590675"/>
            </a:xfrm>
            <a:custGeom>
              <a:avLst/>
              <a:gdLst/>
              <a:ahLst/>
              <a:cxnLst/>
              <a:rect l="l" t="t" r="r" b="b"/>
              <a:pathLst>
                <a:path w="5429250" h="1590675">
                  <a:moveTo>
                    <a:pt x="5358053" y="1590674"/>
                  </a:moveTo>
                  <a:lnTo>
                    <a:pt x="53397" y="1590674"/>
                  </a:lnTo>
                  <a:lnTo>
                    <a:pt x="49681" y="1590185"/>
                  </a:lnTo>
                  <a:lnTo>
                    <a:pt x="14084" y="1564817"/>
                  </a:lnTo>
                  <a:lnTo>
                    <a:pt x="366" y="1524432"/>
                  </a:lnTo>
                  <a:lnTo>
                    <a:pt x="0" y="1519478"/>
                  </a:lnTo>
                  <a:lnTo>
                    <a:pt x="0" y="1514474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358053" y="0"/>
                  </a:lnTo>
                  <a:lnTo>
                    <a:pt x="5399545" y="15620"/>
                  </a:lnTo>
                  <a:lnTo>
                    <a:pt x="5425364" y="51660"/>
                  </a:lnTo>
                  <a:lnTo>
                    <a:pt x="5429250" y="71196"/>
                  </a:lnTo>
                  <a:lnTo>
                    <a:pt x="5429250" y="1519478"/>
                  </a:lnTo>
                  <a:lnTo>
                    <a:pt x="5413627" y="1560967"/>
                  </a:lnTo>
                  <a:lnTo>
                    <a:pt x="5377588" y="1586788"/>
                  </a:lnTo>
                  <a:lnTo>
                    <a:pt x="5363008" y="1590185"/>
                  </a:lnTo>
                  <a:lnTo>
                    <a:pt x="5358053" y="1590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362699" y="6658252"/>
              <a:ext cx="70485" cy="1590675"/>
            </a:xfrm>
            <a:custGeom>
              <a:avLst/>
              <a:gdLst/>
              <a:ahLst/>
              <a:cxnLst/>
              <a:rect l="l" t="t" r="r" b="b"/>
              <a:pathLst>
                <a:path w="70485" h="1590675">
                  <a:moveTo>
                    <a:pt x="70450" y="1590119"/>
                  </a:moveTo>
                  <a:lnTo>
                    <a:pt x="33857" y="1577565"/>
                  </a:lnTo>
                  <a:lnTo>
                    <a:pt x="5800" y="1543356"/>
                  </a:lnTo>
                  <a:lnTo>
                    <a:pt x="0" y="1514197"/>
                  </a:lnTo>
                  <a:lnTo>
                    <a:pt x="0" y="75922"/>
                  </a:lnTo>
                  <a:lnTo>
                    <a:pt x="12830" y="33578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514197"/>
                  </a:lnTo>
                  <a:lnTo>
                    <a:pt x="44515" y="1556537"/>
                  </a:lnTo>
                  <a:lnTo>
                    <a:pt x="66287" y="1588462"/>
                  </a:lnTo>
                  <a:lnTo>
                    <a:pt x="70450" y="15901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381748" y="8362949"/>
              <a:ext cx="5429250" cy="1590675"/>
            </a:xfrm>
            <a:custGeom>
              <a:avLst/>
              <a:gdLst/>
              <a:ahLst/>
              <a:cxnLst/>
              <a:rect l="l" t="t" r="r" b="b"/>
              <a:pathLst>
                <a:path w="5429250" h="1590675">
                  <a:moveTo>
                    <a:pt x="5358053" y="1590673"/>
                  </a:moveTo>
                  <a:lnTo>
                    <a:pt x="53397" y="1590673"/>
                  </a:lnTo>
                  <a:lnTo>
                    <a:pt x="49681" y="1590185"/>
                  </a:lnTo>
                  <a:lnTo>
                    <a:pt x="14084" y="1564817"/>
                  </a:lnTo>
                  <a:lnTo>
                    <a:pt x="366" y="1524432"/>
                  </a:lnTo>
                  <a:lnTo>
                    <a:pt x="0" y="1519478"/>
                  </a:lnTo>
                  <a:lnTo>
                    <a:pt x="0" y="1514474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358053" y="0"/>
                  </a:lnTo>
                  <a:lnTo>
                    <a:pt x="5399545" y="15620"/>
                  </a:lnTo>
                  <a:lnTo>
                    <a:pt x="5425364" y="51661"/>
                  </a:lnTo>
                  <a:lnTo>
                    <a:pt x="5429250" y="71196"/>
                  </a:lnTo>
                  <a:lnTo>
                    <a:pt x="5429250" y="1519478"/>
                  </a:lnTo>
                  <a:lnTo>
                    <a:pt x="5413627" y="1560968"/>
                  </a:lnTo>
                  <a:lnTo>
                    <a:pt x="5377588" y="1586787"/>
                  </a:lnTo>
                  <a:lnTo>
                    <a:pt x="5363008" y="1590185"/>
                  </a:lnTo>
                  <a:lnTo>
                    <a:pt x="5358053" y="1590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362699" y="8363227"/>
              <a:ext cx="70485" cy="1590675"/>
            </a:xfrm>
            <a:custGeom>
              <a:avLst/>
              <a:gdLst/>
              <a:ahLst/>
              <a:cxnLst/>
              <a:rect l="l" t="t" r="r" b="b"/>
              <a:pathLst>
                <a:path w="70485" h="1590675">
                  <a:moveTo>
                    <a:pt x="70450" y="1590119"/>
                  </a:moveTo>
                  <a:lnTo>
                    <a:pt x="33857" y="1577566"/>
                  </a:lnTo>
                  <a:lnTo>
                    <a:pt x="5800" y="1543356"/>
                  </a:lnTo>
                  <a:lnTo>
                    <a:pt x="0" y="1514197"/>
                  </a:lnTo>
                  <a:lnTo>
                    <a:pt x="0" y="75922"/>
                  </a:lnTo>
                  <a:lnTo>
                    <a:pt x="12830" y="33578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8"/>
                  </a:lnTo>
                  <a:lnTo>
                    <a:pt x="40999" y="46760"/>
                  </a:lnTo>
                  <a:lnTo>
                    <a:pt x="38100" y="75922"/>
                  </a:lnTo>
                  <a:lnTo>
                    <a:pt x="38100" y="1514197"/>
                  </a:lnTo>
                  <a:lnTo>
                    <a:pt x="44515" y="1556538"/>
                  </a:lnTo>
                  <a:lnTo>
                    <a:pt x="66287" y="1588463"/>
                  </a:lnTo>
                  <a:lnTo>
                    <a:pt x="70450" y="1590119"/>
                  </a:lnTo>
                  <a:close/>
                </a:path>
              </a:pathLst>
            </a:custGeom>
            <a:solidFill>
              <a:srgbClr val="48BA7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62699" y="1095375"/>
              <a:ext cx="152399" cy="1333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6502399" y="1010285"/>
            <a:ext cx="1549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120" b="1">
                <a:solidFill>
                  <a:srgbClr val="2E8559"/>
                </a:solidFill>
                <a:latin typeface="BIZ UDPGothic"/>
                <a:cs typeface="BIZ UDPGothic"/>
              </a:rPr>
              <a:t>高収量のポイント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15100" y="1733550"/>
            <a:ext cx="152399" cy="152399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6654800" y="1601959"/>
            <a:ext cx="4983480" cy="13938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350" spc="-145" b="1">
                <a:solidFill>
                  <a:srgbClr val="2E8559"/>
                </a:solidFill>
                <a:latin typeface="BIZ UDPGothic"/>
                <a:cs typeface="BIZ UDPGothic"/>
              </a:rPr>
              <a:t>炭酸ガス</a:t>
            </a:r>
            <a:r>
              <a:rPr dirty="0" sz="1350" spc="165" b="1">
                <a:solidFill>
                  <a:srgbClr val="2E8559"/>
                </a:solidFill>
                <a:latin typeface="BIZ UDPGothic"/>
                <a:cs typeface="BIZ UDPGothic"/>
              </a:rPr>
              <a:t>（</a:t>
            </a:r>
            <a:r>
              <a:rPr dirty="0" sz="1350" spc="165" b="1">
                <a:solidFill>
                  <a:srgbClr val="2E8559"/>
                </a:solidFill>
                <a:latin typeface="Tahoma"/>
                <a:cs typeface="Tahoma"/>
              </a:rPr>
              <a:t>CO</a:t>
            </a:r>
            <a:r>
              <a:rPr dirty="0" sz="1150" spc="165">
                <a:solidFill>
                  <a:srgbClr val="2E8559"/>
                </a:solidFill>
                <a:latin typeface="Calibri"/>
                <a:cs typeface="Calibri"/>
              </a:rPr>
              <a:t>₂</a:t>
            </a:r>
            <a:r>
              <a:rPr dirty="0" sz="1350" spc="165" b="1">
                <a:solidFill>
                  <a:srgbClr val="2E8559"/>
                </a:solidFill>
                <a:latin typeface="BIZ UDPGothic"/>
                <a:cs typeface="BIZ UDPGothic"/>
              </a:rPr>
              <a:t>）</a:t>
            </a:r>
            <a:r>
              <a:rPr dirty="0" sz="1350" spc="-140" b="1">
                <a:solidFill>
                  <a:srgbClr val="2E8559"/>
                </a:solidFill>
                <a:latin typeface="BIZ UDPGothic"/>
                <a:cs typeface="BIZ UDPGothic"/>
              </a:rPr>
              <a:t>施用技術</a:t>
            </a:r>
            <a:endParaRPr sz="1350">
              <a:latin typeface="BIZ UDPGothic"/>
              <a:cs typeface="BIZ UDPGothic"/>
            </a:endParaRPr>
          </a:p>
          <a:p>
            <a:pPr marL="126364" marR="5080">
              <a:lnSpc>
                <a:spcPts val="1350"/>
              </a:lnSpc>
              <a:spcBef>
                <a:spcPts val="750"/>
              </a:spcBef>
            </a:pP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20">
                <a:latin typeface="PMingLiU"/>
                <a:cs typeface="PMingLiU"/>
              </a:rPr>
              <a:t>ごとの</a:t>
            </a:r>
            <a:r>
              <a:rPr dirty="0" sz="1150" spc="-110">
                <a:latin typeface="SimSun"/>
                <a:cs typeface="SimSun"/>
              </a:rPr>
              <a:t>最適濃度：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80">
                <a:latin typeface="Microsoft Sans Serif"/>
                <a:cs typeface="Microsoft Sans Serif"/>
              </a:rPr>
              <a:t>600</a:t>
            </a:r>
            <a:r>
              <a:rPr dirty="0" sz="1150" spc="-80">
                <a:latin typeface="SimSun"/>
                <a:cs typeface="SimSun"/>
              </a:rPr>
              <a:t>～</a:t>
            </a:r>
            <a:r>
              <a:rPr dirty="0" sz="1200" spc="-80">
                <a:latin typeface="Microsoft Sans Serif"/>
                <a:cs typeface="Microsoft Sans Serif"/>
              </a:rPr>
              <a:t>800ppm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70">
                <a:latin typeface="Microsoft Sans Serif"/>
                <a:cs typeface="Microsoft Sans Serif"/>
              </a:rPr>
              <a:t>700ppm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00" b="1">
                <a:solidFill>
                  <a:srgbClr val="2E8559"/>
                </a:solidFill>
                <a:latin typeface="Meiryo"/>
                <a:cs typeface="Meiryo"/>
              </a:rPr>
              <a:t>とちおと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">
                <a:latin typeface="Microsoft Sans Serif"/>
                <a:cs typeface="Microsoft Sans Serif"/>
              </a:rPr>
              <a:t>700</a:t>
            </a:r>
            <a:r>
              <a:rPr dirty="0" sz="1150" spc="-10">
                <a:latin typeface="SimSun"/>
                <a:cs typeface="SimSun"/>
              </a:rPr>
              <a:t>～</a:t>
            </a:r>
            <a:r>
              <a:rPr dirty="0" sz="1200" spc="-10">
                <a:latin typeface="Microsoft Sans Serif"/>
                <a:cs typeface="Microsoft Sans Serif"/>
              </a:rPr>
              <a:t>1000ppm</a:t>
            </a:r>
            <a:endParaRPr sz="1200">
              <a:latin typeface="Microsoft Sans Serif"/>
              <a:cs typeface="Microsoft Sans Serif"/>
            </a:endParaRPr>
          </a:p>
          <a:p>
            <a:pPr marL="126364">
              <a:lnSpc>
                <a:spcPct val="100000"/>
              </a:lnSpc>
              <a:spcBef>
                <a:spcPts val="180"/>
              </a:spcBef>
            </a:pPr>
            <a:r>
              <a:rPr dirty="0" sz="1150" spc="-110">
                <a:latin typeface="SimSun"/>
                <a:cs typeface="SimSun"/>
              </a:rPr>
              <a:t>増収効果：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200" spc="-105">
                <a:latin typeface="Microsoft Sans Serif"/>
                <a:cs typeface="Microsoft Sans Serif"/>
              </a:rPr>
              <a:t>45%</a:t>
            </a:r>
            <a:r>
              <a:rPr dirty="0" sz="1150" spc="-110">
                <a:latin typeface="SimSun"/>
                <a:cs typeface="SimSun"/>
              </a:rPr>
              <a:t>増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200" spc="-105">
                <a:latin typeface="Microsoft Sans Serif"/>
                <a:cs typeface="Microsoft Sans Serif"/>
              </a:rPr>
              <a:t>30%</a:t>
            </a:r>
            <a:r>
              <a:rPr dirty="0" sz="1150" spc="-110">
                <a:latin typeface="SimSun"/>
                <a:cs typeface="SimSun"/>
              </a:rPr>
              <a:t>増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SimSun"/>
                <a:cs typeface="SimSun"/>
              </a:rPr>
              <a:t>（電照併用</a:t>
            </a:r>
            <a:r>
              <a:rPr dirty="0" sz="1150" spc="-105">
                <a:latin typeface="SimSun"/>
                <a:cs typeface="SimSun"/>
              </a:rPr>
              <a:t>）</a:t>
            </a:r>
            <a:r>
              <a:rPr dirty="0" sz="1200" spc="-105">
                <a:latin typeface="Microsoft Sans Serif"/>
                <a:cs typeface="Microsoft Sans Serif"/>
              </a:rPr>
              <a:t>17%</a:t>
            </a:r>
            <a:r>
              <a:rPr dirty="0" sz="1150" spc="-50">
                <a:latin typeface="SimSun"/>
                <a:cs typeface="SimSun"/>
              </a:rPr>
              <a:t>増</a:t>
            </a:r>
            <a:endParaRPr sz="1150">
              <a:latin typeface="SimSun"/>
              <a:cs typeface="SimSun"/>
            </a:endParaRPr>
          </a:p>
          <a:p>
            <a:pPr marL="126364" marR="817880">
              <a:lnSpc>
                <a:spcPct val="118100"/>
              </a:lnSpc>
              <a:spcBef>
                <a:spcPts val="25"/>
              </a:spcBef>
            </a:pPr>
            <a:r>
              <a:rPr dirty="0" sz="1150" spc="-110">
                <a:latin typeface="SimSun"/>
                <a:cs typeface="SimSun"/>
              </a:rPr>
              <a:t>効果的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施用時間帯：</a:t>
            </a:r>
            <a:r>
              <a:rPr dirty="0" sz="1200" spc="-105">
                <a:latin typeface="Microsoft Sans Serif"/>
                <a:cs typeface="Microsoft Sans Serif"/>
              </a:rPr>
              <a:t>15</a:t>
            </a:r>
            <a:r>
              <a:rPr dirty="0" sz="1150" spc="-110">
                <a:latin typeface="SimSun"/>
                <a:cs typeface="SimSun"/>
              </a:rPr>
              <a:t>℃以上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光合成効率</a:t>
            </a:r>
            <a:r>
              <a:rPr dirty="0" sz="1150" spc="-110">
                <a:latin typeface="PMingLiU"/>
                <a:cs typeface="PMingLiU"/>
              </a:rPr>
              <a:t>アップ</a:t>
            </a:r>
            <a:r>
              <a:rPr dirty="0" sz="1150" spc="-110">
                <a:latin typeface="SimSun"/>
                <a:cs typeface="SimSun"/>
              </a:rPr>
              <a:t>（朝方</a:t>
            </a:r>
            <a:r>
              <a:rPr dirty="0" sz="1200" spc="-105">
                <a:latin typeface="Microsoft Sans Serif"/>
                <a:cs typeface="Microsoft Sans Serif"/>
              </a:rPr>
              <a:t>5</a:t>
            </a:r>
            <a:r>
              <a:rPr dirty="0" sz="1150" spc="-105">
                <a:latin typeface="SimSun"/>
                <a:cs typeface="SimSun"/>
              </a:rPr>
              <a:t>～</a:t>
            </a:r>
            <a:r>
              <a:rPr dirty="0" sz="1200" spc="-105">
                <a:latin typeface="Microsoft Sans Serif"/>
                <a:cs typeface="Microsoft Sans Serif"/>
              </a:rPr>
              <a:t>8</a:t>
            </a:r>
            <a:r>
              <a:rPr dirty="0" sz="1150" spc="-110">
                <a:latin typeface="SimSun"/>
                <a:cs typeface="SimSun"/>
              </a:rPr>
              <a:t>時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>
                <a:latin typeface="SimSun"/>
                <a:cs typeface="SimSun"/>
              </a:rPr>
              <a:t>糖度低下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軽減効果</a:t>
            </a:r>
            <a:r>
              <a:rPr dirty="0" sz="1150" spc="-110">
                <a:latin typeface="PMingLiU"/>
                <a:cs typeface="PMingLiU"/>
              </a:rPr>
              <a:t>と</a:t>
            </a:r>
            <a:r>
              <a:rPr dirty="0" sz="1150" spc="-110">
                <a:latin typeface="SimSun"/>
                <a:cs typeface="SimSun"/>
              </a:rPr>
              <a:t>果実硬度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80">
                <a:latin typeface="SimSun"/>
                <a:cs typeface="SimSun"/>
              </a:rPr>
              <a:t>向上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15100" y="3400425"/>
            <a:ext cx="133349" cy="152399"/>
          </a:xfrm>
          <a:prstGeom prst="rect">
            <a:avLst/>
          </a:prstGeom>
        </p:spPr>
      </p:pic>
      <p:sp>
        <p:nvSpPr>
          <p:cNvPr id="45" name="object 45" descr=""/>
          <p:cNvSpPr txBox="1"/>
          <p:nvPr/>
        </p:nvSpPr>
        <p:spPr>
          <a:xfrm>
            <a:off x="6635750" y="3358388"/>
            <a:ext cx="1854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5" b="1">
                <a:solidFill>
                  <a:srgbClr val="2E8559"/>
                </a:solidFill>
                <a:latin typeface="BIZ UDPGothic"/>
                <a:cs typeface="BIZ UDPGothic"/>
              </a:rPr>
              <a:t>花芽分化促進と早出し技術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769100" y="3618309"/>
            <a:ext cx="4899660" cy="1082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150" spc="-110">
                <a:latin typeface="SimSun"/>
                <a:cs typeface="SimSun"/>
              </a:rPr>
              <a:t>短日夜冷処理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効果：収穫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200" spc="-100">
                <a:latin typeface="Microsoft Sans Serif"/>
                <a:cs typeface="Microsoft Sans Serif"/>
              </a:rPr>
              <a:t>20</a:t>
            </a:r>
            <a:r>
              <a:rPr dirty="0" sz="115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55</a:t>
            </a:r>
            <a:r>
              <a:rPr dirty="0" sz="1150" spc="-110">
                <a:latin typeface="SimSun"/>
                <a:cs typeface="SimSun"/>
              </a:rPr>
              <a:t>日前進（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200" spc="-100">
                <a:latin typeface="Microsoft Sans Serif"/>
                <a:cs typeface="Microsoft Sans Serif"/>
              </a:rPr>
              <a:t>50</a:t>
            </a:r>
            <a:r>
              <a:rPr dirty="0" sz="115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55</a:t>
            </a:r>
            <a:r>
              <a:rPr dirty="0" sz="1150" spc="-110">
                <a:latin typeface="SimSun"/>
                <a:cs typeface="SimSun"/>
              </a:rPr>
              <a:t>日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200" spc="-100">
                <a:latin typeface="Microsoft Sans Serif"/>
                <a:cs typeface="Microsoft Sans Serif"/>
              </a:rPr>
              <a:t>20</a:t>
            </a:r>
            <a:r>
              <a:rPr dirty="0" sz="1150" spc="-110">
                <a:latin typeface="SimSun"/>
                <a:cs typeface="SimSun"/>
              </a:rPr>
              <a:t>日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夜冷処理</a:t>
            </a:r>
            <a:r>
              <a:rPr dirty="0" sz="1200" spc="-100">
                <a:latin typeface="Microsoft Sans Serif"/>
                <a:cs typeface="Microsoft Sans Serif"/>
              </a:rPr>
              <a:t>35</a:t>
            </a:r>
            <a:r>
              <a:rPr dirty="0" sz="1150" spc="-110">
                <a:latin typeface="SimSun"/>
                <a:cs typeface="SimSun"/>
              </a:rPr>
              <a:t>日程度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200" spc="-105">
                <a:latin typeface="Microsoft Sans Serif"/>
                <a:cs typeface="Microsoft Sans Serif"/>
              </a:rPr>
              <a:t>15</a:t>
            </a:r>
            <a:r>
              <a:rPr dirty="0" sz="1150" spc="-110">
                <a:latin typeface="SimSun"/>
                <a:cs typeface="SimSun"/>
              </a:rPr>
              <a:t>℃以下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温度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80">
                <a:latin typeface="SimSun"/>
                <a:cs typeface="SimSun"/>
              </a:rPr>
              <a:t>確保</a:t>
            </a:r>
            <a:endParaRPr sz="1150">
              <a:latin typeface="SimSun"/>
              <a:cs typeface="SimSun"/>
            </a:endParaRPr>
          </a:p>
          <a:p>
            <a:pPr marL="12700" marR="804545">
              <a:lnSpc>
                <a:spcPts val="1730"/>
              </a:lnSpc>
              <a:spcBef>
                <a:spcPts val="25"/>
              </a:spcBef>
            </a:pPr>
            <a:r>
              <a:rPr dirty="0" sz="1150" spc="-110">
                <a:latin typeface="SimSun"/>
                <a:cs typeface="SimSun"/>
              </a:rPr>
              <a:t>花芽分化期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定植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最</a:t>
            </a:r>
            <a:r>
              <a:rPr dirty="0" sz="1150" spc="-110">
                <a:latin typeface="PMingLiU"/>
                <a:cs typeface="PMingLiU"/>
              </a:rPr>
              <a:t>も</a:t>
            </a:r>
            <a:r>
              <a:rPr dirty="0" sz="1150" spc="-110">
                <a:latin typeface="SimSun"/>
                <a:cs typeface="SimSun"/>
              </a:rPr>
              <a:t>効果的（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7</a:t>
            </a:r>
            <a:r>
              <a:rPr dirty="0" sz="1150" spc="-110">
                <a:latin typeface="SimSun"/>
                <a:cs typeface="SimSun"/>
              </a:rPr>
              <a:t>日遅</a:t>
            </a:r>
            <a:r>
              <a:rPr dirty="0" sz="1150" spc="-130">
                <a:latin typeface="PMingLiU"/>
                <a:cs typeface="PMingLiU"/>
              </a:rPr>
              <a:t>れで</a:t>
            </a:r>
            <a:r>
              <a:rPr dirty="0" sz="1200" spc="-105">
                <a:latin typeface="Microsoft Sans Serif"/>
                <a:cs typeface="Microsoft Sans Serif"/>
              </a:rPr>
              <a:t>15%</a:t>
            </a:r>
            <a:r>
              <a:rPr dirty="0" sz="1150" spc="-110">
                <a:latin typeface="SimSun"/>
                <a:cs typeface="SimSun"/>
              </a:rPr>
              <a:t>減収</a:t>
            </a:r>
            <a:r>
              <a:rPr dirty="0" sz="1150" spc="-50">
                <a:latin typeface="SimSun"/>
                <a:cs typeface="SimSun"/>
              </a:rPr>
              <a:t>）</a:t>
            </a:r>
            <a:r>
              <a:rPr dirty="0" sz="1150" spc="-110">
                <a:latin typeface="SimSun"/>
                <a:cs typeface="SimSun"/>
              </a:rPr>
              <a:t>中休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対策</a:t>
            </a:r>
            <a:r>
              <a:rPr dirty="0" sz="1150" spc="-125">
                <a:latin typeface="PMingLiU"/>
                <a:cs typeface="PMingLiU"/>
              </a:rPr>
              <a:t>として</a:t>
            </a:r>
            <a:r>
              <a:rPr dirty="0" sz="1150" spc="-110">
                <a:latin typeface="SimSun"/>
                <a:cs typeface="SimSun"/>
              </a:rPr>
              <a:t>無処理苗</a:t>
            </a:r>
            <a:r>
              <a:rPr dirty="0" sz="1150" spc="-120">
                <a:latin typeface="PMingLiU"/>
                <a:cs typeface="PMingLiU"/>
              </a:rPr>
              <a:t>との</a:t>
            </a:r>
            <a:r>
              <a:rPr dirty="0" sz="1150" spc="-110">
                <a:latin typeface="SimSun"/>
                <a:cs typeface="SimSun"/>
              </a:rPr>
              <a:t>組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合</a:t>
            </a:r>
            <a:r>
              <a:rPr dirty="0" sz="1150" spc="-110">
                <a:latin typeface="PMingLiU"/>
                <a:cs typeface="PMingLiU"/>
              </a:rPr>
              <a:t>わせが</a:t>
            </a:r>
            <a:r>
              <a:rPr dirty="0" sz="1150" spc="-110">
                <a:latin typeface="SimSun"/>
                <a:cs typeface="SimSun"/>
              </a:rPr>
              <a:t>有効（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50" spc="-110">
                <a:latin typeface="SimSun"/>
                <a:cs typeface="SimSun"/>
              </a:rPr>
              <a:t>草勢</a:t>
            </a:r>
            <a:r>
              <a:rPr dirty="0" sz="1150" spc="-125">
                <a:latin typeface="PMingLiU"/>
                <a:cs typeface="PMingLiU"/>
              </a:rPr>
              <a:t>による</a:t>
            </a:r>
            <a:r>
              <a:rPr dirty="0" sz="1150" spc="-110">
                <a:latin typeface="SimSun"/>
                <a:cs typeface="SimSun"/>
              </a:rPr>
              <a:t>対応：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強草勢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電照不要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00">
                <a:latin typeface="SimSun"/>
                <a:cs typeface="SimSun"/>
              </a:rPr>
              <a:t>電照効果大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19862" y="5105400"/>
            <a:ext cx="104768" cy="152399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6616700" y="4970137"/>
            <a:ext cx="4444365" cy="143637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50" spc="-160" b="1">
                <a:solidFill>
                  <a:srgbClr val="2E8559"/>
                </a:solidFill>
                <a:latin typeface="BIZ UDPGothic"/>
                <a:cs typeface="BIZ UDPGothic"/>
              </a:rPr>
              <a:t>電照管理と草勢制御</a:t>
            </a:r>
            <a:endParaRPr sz="1350">
              <a:latin typeface="BIZ UDPGothic"/>
              <a:cs typeface="BIZ UDPGothic"/>
            </a:endParaRPr>
          </a:p>
          <a:p>
            <a:pPr marL="164465" marR="5080">
              <a:lnSpc>
                <a:spcPct val="115900"/>
              </a:lnSpc>
              <a:spcBef>
                <a:spcPts val="459"/>
              </a:spcBef>
            </a:pP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20">
                <a:latin typeface="PMingLiU"/>
                <a:cs typeface="PMingLiU"/>
              </a:rPr>
              <a:t>ごとの</a:t>
            </a:r>
            <a:r>
              <a:rPr dirty="0" sz="1150" spc="-110">
                <a:latin typeface="SimSun"/>
                <a:cs typeface="SimSun"/>
              </a:rPr>
              <a:t>電照効果：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中休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軽減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00">
                <a:latin typeface="SimSun"/>
                <a:cs typeface="SimSun"/>
              </a:rPr>
              <a:t>葉面積増加</a:t>
            </a:r>
            <a:r>
              <a:rPr dirty="0" sz="1150" spc="-110">
                <a:latin typeface="SimSun"/>
                <a:cs typeface="SimSun"/>
              </a:rPr>
              <a:t>電照時期：</a:t>
            </a:r>
            <a:r>
              <a:rPr dirty="0" sz="1200" spc="-105">
                <a:latin typeface="Microsoft Sans Serif"/>
                <a:cs typeface="Microsoft Sans Serif"/>
              </a:rPr>
              <a:t>12</a:t>
            </a:r>
            <a:r>
              <a:rPr dirty="0" sz="1150" spc="-110">
                <a:latin typeface="SimSun"/>
                <a:cs typeface="SimSun"/>
              </a:rPr>
              <a:t>月</a:t>
            </a:r>
            <a:r>
              <a:rPr dirty="0" sz="1150" spc="-105">
                <a:latin typeface="SimSun"/>
                <a:cs typeface="SimSun"/>
              </a:rPr>
              <a:t>～</a:t>
            </a:r>
            <a:r>
              <a:rPr dirty="0" sz="1200" spc="-105">
                <a:latin typeface="Microsoft Sans Serif"/>
                <a:cs typeface="Microsoft Sans Serif"/>
              </a:rPr>
              <a:t>1</a:t>
            </a:r>
            <a:r>
              <a:rPr dirty="0" sz="1150" spc="-110">
                <a:latin typeface="SimSun"/>
                <a:cs typeface="SimSun"/>
              </a:rPr>
              <a:t>月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基本（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SimSun"/>
                <a:cs typeface="SimSun"/>
              </a:rPr>
              <a:t>）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>
                <a:latin typeface="SimSun"/>
                <a:cs typeface="SimSun"/>
              </a:rPr>
              <a:t>厳寒期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95">
                <a:latin typeface="SimSun"/>
                <a:cs typeface="SimSun"/>
              </a:rPr>
              <a:t>草勢維持</a:t>
            </a:r>
            <a:endParaRPr sz="1150">
              <a:latin typeface="SimSun"/>
              <a:cs typeface="SimSun"/>
            </a:endParaRPr>
          </a:p>
          <a:p>
            <a:pPr marL="164465">
              <a:lnSpc>
                <a:spcPct val="100000"/>
              </a:lnSpc>
              <a:spcBef>
                <a:spcPts val="260"/>
              </a:spcBef>
            </a:pPr>
            <a:r>
              <a:rPr dirty="0" sz="1150" spc="-110">
                <a:latin typeface="SimSun"/>
                <a:cs typeface="SimSun"/>
              </a:rPr>
              <a:t>過剰</a:t>
            </a:r>
            <a:r>
              <a:rPr dirty="0" sz="1150" spc="-110">
                <a:latin typeface="PMingLiU"/>
                <a:cs typeface="PMingLiU"/>
              </a:rPr>
              <a:t>な</a:t>
            </a:r>
            <a:r>
              <a:rPr dirty="0" sz="1150" spc="-110">
                <a:latin typeface="SimSun"/>
                <a:cs typeface="SimSun"/>
              </a:rPr>
              <a:t>電照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樹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疲</a:t>
            </a:r>
            <a:r>
              <a:rPr dirty="0" sz="1150" spc="-110">
                <a:latin typeface="PMingLiU"/>
                <a:cs typeface="PMingLiU"/>
              </a:rPr>
              <a:t>れ‧</a:t>
            </a:r>
            <a:r>
              <a:rPr dirty="0" sz="1150" spc="-110">
                <a:latin typeface="SimSun"/>
                <a:cs typeface="SimSun"/>
              </a:rPr>
              <a:t>食味低下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原因（特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64465" marR="329565">
              <a:lnSpc>
                <a:spcPts val="1730"/>
              </a:lnSpc>
              <a:spcBef>
                <a:spcPts val="25"/>
              </a:spcBef>
            </a:pPr>
            <a:r>
              <a:rPr dirty="0" sz="1150" spc="-110">
                <a:latin typeface="SimSun"/>
                <a:cs typeface="SimSun"/>
              </a:rPr>
              <a:t>強草勢品種（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110">
                <a:latin typeface="SimSun"/>
                <a:cs typeface="SimSun"/>
              </a:rPr>
              <a:t>）</a:t>
            </a:r>
            <a:r>
              <a:rPr dirty="0" sz="1150" spc="-110">
                <a:latin typeface="PMingLiU"/>
                <a:cs typeface="PMingLiU"/>
              </a:rPr>
              <a:t>では</a:t>
            </a:r>
            <a:r>
              <a:rPr dirty="0" sz="1150" spc="-110">
                <a:latin typeface="SimSun"/>
                <a:cs typeface="SimSun"/>
              </a:rPr>
              <a:t>不要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>
                <a:latin typeface="SimSun"/>
                <a:cs typeface="SimSun"/>
              </a:rPr>
              <a:t>他品種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光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当</a:t>
            </a:r>
            <a:r>
              <a:rPr dirty="0" sz="1150" spc="-114">
                <a:latin typeface="PMingLiU"/>
                <a:cs typeface="PMingLiU"/>
              </a:rPr>
              <a:t>たら ない</a:t>
            </a:r>
            <a:r>
              <a:rPr dirty="0" sz="1150" spc="-80">
                <a:latin typeface="SimSun"/>
                <a:cs typeface="SimSun"/>
              </a:rPr>
              <a:t>配慮</a:t>
            </a:r>
            <a:r>
              <a:rPr dirty="0" sz="1150" spc="-114" b="1">
                <a:solidFill>
                  <a:srgbClr val="2E8559"/>
                </a:solidFill>
                <a:latin typeface="Meiryo"/>
                <a:cs typeface="Meiryo"/>
              </a:rPr>
              <a:t>とちおとめ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14">
                <a:latin typeface="Microsoft Sans Serif"/>
                <a:cs typeface="Microsoft Sans Serif"/>
              </a:rPr>
              <a:t>CO</a:t>
            </a:r>
            <a:r>
              <a:rPr dirty="0" sz="1000" spc="-114">
                <a:latin typeface="Calibri"/>
                <a:cs typeface="Calibri"/>
              </a:rPr>
              <a:t>₂</a:t>
            </a:r>
            <a:r>
              <a:rPr dirty="0" sz="1150" spc="-110">
                <a:latin typeface="PMingLiU"/>
                <a:cs typeface="PMingLiU"/>
              </a:rPr>
              <a:t>と</a:t>
            </a:r>
            <a:r>
              <a:rPr dirty="0" sz="1150" spc="-110">
                <a:latin typeface="SimSun"/>
                <a:cs typeface="SimSun"/>
              </a:rPr>
              <a:t>電照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200" spc="-105">
                <a:latin typeface="Microsoft Sans Serif"/>
                <a:cs typeface="Microsoft Sans Serif"/>
              </a:rPr>
              <a:t>17%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200" spc="-114">
                <a:latin typeface="Microsoft Sans Serif"/>
                <a:cs typeface="Microsoft Sans Serif"/>
              </a:rPr>
              <a:t>CO</a:t>
            </a:r>
            <a:r>
              <a:rPr dirty="0" sz="1000" spc="-114">
                <a:latin typeface="Calibri"/>
                <a:cs typeface="Calibri"/>
              </a:rPr>
              <a:t>₂</a:t>
            </a:r>
            <a:r>
              <a:rPr dirty="0" sz="1150" spc="-114">
                <a:latin typeface="PMingLiU"/>
                <a:cs typeface="PMingLiU"/>
              </a:rPr>
              <a:t>‧</a:t>
            </a:r>
            <a:r>
              <a:rPr dirty="0" sz="1150" spc="-110">
                <a:latin typeface="SimSun"/>
                <a:cs typeface="SimSun"/>
              </a:rPr>
              <a:t>電照</a:t>
            </a:r>
            <a:r>
              <a:rPr dirty="0" sz="1150" spc="-110">
                <a:latin typeface="PMingLiU"/>
                <a:cs typeface="PMingLiU"/>
              </a:rPr>
              <a:t>‧</a:t>
            </a:r>
            <a:r>
              <a:rPr dirty="0" sz="1150" spc="-110">
                <a:latin typeface="SimSun"/>
                <a:cs typeface="SimSun"/>
              </a:rPr>
              <a:t>地中加温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200" spc="-105">
                <a:latin typeface="Microsoft Sans Serif"/>
                <a:cs typeface="Microsoft Sans Serif"/>
              </a:rPr>
              <a:t>24%</a:t>
            </a:r>
            <a:r>
              <a:rPr dirty="0" sz="1150" spc="-80">
                <a:latin typeface="SimSun"/>
                <a:cs typeface="SimSun"/>
              </a:rPr>
              <a:t>増収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15100" y="6819334"/>
            <a:ext cx="152399" cy="133915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6654800" y="6678783"/>
            <a:ext cx="4374515" cy="1431925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350" spc="-120" b="1">
                <a:solidFill>
                  <a:srgbClr val="2E8559"/>
                </a:solidFill>
                <a:latin typeface="BIZ UDPGothic"/>
                <a:cs typeface="BIZ UDPGothic"/>
              </a:rPr>
              <a:t>着果管理と腋芽コントロール</a:t>
            </a:r>
            <a:endParaRPr sz="1350">
              <a:latin typeface="BIZ UDPGothic"/>
              <a:cs typeface="BIZ UDPGothic"/>
            </a:endParaRPr>
          </a:p>
          <a:p>
            <a:pPr marL="126364" marR="5080">
              <a:lnSpc>
                <a:spcPct val="114599"/>
              </a:lnSpc>
              <a:spcBef>
                <a:spcPts val="420"/>
              </a:spcBef>
            </a:pPr>
            <a:r>
              <a:rPr dirty="0" sz="1150" spc="-110">
                <a:latin typeface="SimSun"/>
                <a:cs typeface="SimSun"/>
              </a:rPr>
              <a:t>株間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応</a:t>
            </a:r>
            <a:r>
              <a:rPr dirty="0" sz="1150" spc="-110">
                <a:latin typeface="PMingLiU"/>
                <a:cs typeface="PMingLiU"/>
              </a:rPr>
              <a:t>じた</a:t>
            </a:r>
            <a:r>
              <a:rPr dirty="0" sz="1150" spc="-110">
                <a:latin typeface="SimSun"/>
                <a:cs typeface="SimSun"/>
              </a:rPr>
              <a:t>腋芽数調整：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株間</a:t>
            </a:r>
            <a:r>
              <a:rPr dirty="0" sz="1200" spc="-80">
                <a:latin typeface="Microsoft Sans Serif"/>
                <a:cs typeface="Microsoft Sans Serif"/>
              </a:rPr>
              <a:t>20cm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200" spc="-100">
                <a:latin typeface="Microsoft Sans Serif"/>
                <a:cs typeface="Microsoft Sans Serif"/>
              </a:rPr>
              <a:t>1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200" spc="-80">
                <a:latin typeface="Microsoft Sans Serif"/>
                <a:cs typeface="Microsoft Sans Serif"/>
              </a:rPr>
              <a:t>25cm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200" spc="-105">
                <a:latin typeface="Microsoft Sans Serif"/>
                <a:cs typeface="Microsoft Sans Serif"/>
              </a:rPr>
              <a:t>2</a:t>
            </a:r>
            <a:r>
              <a:rPr dirty="0" sz="1150" spc="-105">
                <a:latin typeface="SimSun"/>
                <a:cs typeface="SimSun"/>
              </a:rPr>
              <a:t>～</a:t>
            </a:r>
            <a:r>
              <a:rPr dirty="0" sz="1200" spc="-105">
                <a:latin typeface="Microsoft Sans Serif"/>
                <a:cs typeface="Microsoft Sans Serif"/>
              </a:rPr>
              <a:t>3</a:t>
            </a:r>
            <a:r>
              <a:rPr dirty="0" sz="1150" spc="-50">
                <a:latin typeface="SimSun"/>
                <a:cs typeface="SimSun"/>
              </a:rPr>
              <a:t>芽</a:t>
            </a:r>
            <a:r>
              <a:rPr dirty="0" sz="1150" spc="-110">
                <a:latin typeface="SimSun"/>
                <a:cs typeface="SimSun"/>
              </a:rPr>
              <a:t>果房</a:t>
            </a:r>
            <a:r>
              <a:rPr dirty="0" sz="1150" spc="-110">
                <a:latin typeface="PMingLiU"/>
                <a:cs typeface="PMingLiU"/>
              </a:rPr>
              <a:t>あたりの</a:t>
            </a:r>
            <a:r>
              <a:rPr dirty="0" sz="1150" spc="-110">
                <a:latin typeface="SimSun"/>
                <a:cs typeface="SimSun"/>
              </a:rPr>
              <a:t>適正着果数：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20</a:t>
            </a:r>
            <a:r>
              <a:rPr dirty="0" sz="1150" spc="-100">
                <a:latin typeface="SimSun"/>
                <a:cs typeface="SimSun"/>
              </a:rPr>
              <a:t>～</a:t>
            </a:r>
            <a:r>
              <a:rPr dirty="0" sz="1200" spc="-100">
                <a:latin typeface="Microsoft Sans Serif"/>
                <a:cs typeface="Microsoft Sans Serif"/>
              </a:rPr>
              <a:t>25</a:t>
            </a:r>
            <a:r>
              <a:rPr dirty="0" sz="1150" spc="-110">
                <a:latin typeface="SimSun"/>
                <a:cs typeface="SimSun"/>
              </a:rPr>
              <a:t>果</a:t>
            </a:r>
            <a:r>
              <a:rPr dirty="0" sz="1200" spc="80">
                <a:latin typeface="Microsoft Sans Serif"/>
                <a:cs typeface="Microsoft Sans Serif"/>
              </a:rPr>
              <a:t>/</a:t>
            </a:r>
            <a:r>
              <a:rPr dirty="0" sz="1150" spc="-80">
                <a:latin typeface="SimSun"/>
                <a:cs typeface="SimSun"/>
              </a:rPr>
              <a:t>果房</a:t>
            </a:r>
            <a:endParaRPr sz="1150">
              <a:latin typeface="SimSun"/>
              <a:cs typeface="SimSun"/>
            </a:endParaRPr>
          </a:p>
          <a:p>
            <a:pPr marL="126364" marR="227965">
              <a:lnSpc>
                <a:spcPts val="1650"/>
              </a:lnSpc>
              <a:spcBef>
                <a:spcPts val="90"/>
              </a:spcBef>
            </a:pPr>
            <a:r>
              <a:rPr dirty="0" sz="1150" spc="-110">
                <a:latin typeface="SimSun"/>
                <a:cs typeface="SimSun"/>
              </a:rPr>
              <a:t>草勢維持</a:t>
            </a:r>
            <a:r>
              <a:rPr dirty="0" sz="1150" spc="-110">
                <a:latin typeface="PMingLiU"/>
                <a:cs typeface="PMingLiU"/>
              </a:rPr>
              <a:t>のための</a:t>
            </a:r>
            <a:r>
              <a:rPr dirty="0" sz="1150" spc="-110">
                <a:latin typeface="SimSun"/>
                <a:cs typeface="SimSun"/>
              </a:rPr>
              <a:t>芽数管理：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2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200" spc="-100">
                <a:latin typeface="Microsoft Sans Serif"/>
                <a:cs typeface="Microsoft Sans Serif"/>
              </a:rPr>
              <a:t>1</a:t>
            </a:r>
            <a:r>
              <a:rPr dirty="0" sz="1150" spc="-110">
                <a:latin typeface="SimSun"/>
                <a:cs typeface="SimSun"/>
              </a:rPr>
              <a:t>芽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80">
                <a:latin typeface="SimSun"/>
                <a:cs typeface="SimSun"/>
              </a:rPr>
              <a:t>基本</a:t>
            </a:r>
            <a:r>
              <a:rPr dirty="0" sz="1150" spc="-110">
                <a:latin typeface="SimSun"/>
                <a:cs typeface="SimSun"/>
              </a:rPr>
              <a:t>次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果房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出</a:t>
            </a:r>
            <a:r>
              <a:rPr dirty="0" sz="1150" spc="-140">
                <a:latin typeface="PMingLiU"/>
                <a:cs typeface="PMingLiU"/>
              </a:rPr>
              <a:t>ら いを</a:t>
            </a:r>
            <a:r>
              <a:rPr dirty="0" sz="1150" spc="-110">
                <a:latin typeface="SimSun"/>
                <a:cs typeface="SimSun"/>
              </a:rPr>
              <a:t>確認</a:t>
            </a:r>
            <a:r>
              <a:rPr dirty="0" sz="1150" spc="-145">
                <a:latin typeface="PMingLiU"/>
                <a:cs typeface="PMingLiU"/>
              </a:rPr>
              <a:t>してから </a:t>
            </a:r>
            <a:r>
              <a:rPr dirty="0" sz="1150" spc="-110">
                <a:latin typeface="SimSun"/>
                <a:cs typeface="SimSun"/>
              </a:rPr>
              <a:t>摘果</a:t>
            </a:r>
            <a:r>
              <a:rPr dirty="0" sz="1150" spc="-110">
                <a:latin typeface="PMingLiU"/>
                <a:cs typeface="PMingLiU"/>
              </a:rPr>
              <a:t>‧</a:t>
            </a:r>
            <a:r>
              <a:rPr dirty="0" sz="1150" spc="-110">
                <a:latin typeface="SimSun"/>
                <a:cs typeface="SimSun"/>
              </a:rPr>
              <a:t>果房除去（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6364">
              <a:lnSpc>
                <a:spcPct val="100000"/>
              </a:lnSpc>
              <a:spcBef>
                <a:spcPts val="245"/>
              </a:spcBef>
            </a:pPr>
            <a:r>
              <a:rPr dirty="0" sz="1150" spc="-110">
                <a:latin typeface="PMingLiU"/>
                <a:cs typeface="PMingLiU"/>
              </a:rPr>
              <a:t>ランナー‧</a:t>
            </a:r>
            <a:r>
              <a:rPr dirty="0" sz="1150" spc="-110">
                <a:latin typeface="SimSun"/>
                <a:cs typeface="SimSun"/>
              </a:rPr>
              <a:t>腋芽</a:t>
            </a:r>
            <a:r>
              <a:rPr dirty="0" sz="1150" spc="-110">
                <a:latin typeface="PMingLiU"/>
                <a:cs typeface="PMingLiU"/>
              </a:rPr>
              <a:t>のこまめな</a:t>
            </a:r>
            <a:r>
              <a:rPr dirty="0" sz="1150" spc="-110">
                <a:latin typeface="SimSun"/>
                <a:cs typeface="SimSun"/>
              </a:rPr>
              <a:t>摘除</a:t>
            </a:r>
            <a:r>
              <a:rPr dirty="0" sz="1150" spc="-110">
                <a:latin typeface="PMingLiU"/>
                <a:cs typeface="PMingLiU"/>
              </a:rPr>
              <a:t>が</a:t>
            </a:r>
            <a:r>
              <a:rPr dirty="0" sz="1150" spc="-110">
                <a:latin typeface="SimSun"/>
                <a:cs typeface="SimSun"/>
              </a:rPr>
              <a:t>重要（特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25" b="1">
                <a:solidFill>
                  <a:srgbClr val="2E8559"/>
                </a:solidFill>
                <a:latin typeface="Meiryo"/>
                <a:cs typeface="Meiryo"/>
              </a:rPr>
              <a:t>べにたま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1" name="object 51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19832" y="8515350"/>
            <a:ext cx="142934" cy="152161"/>
          </a:xfrm>
          <a:prstGeom prst="rect">
            <a:avLst/>
          </a:prstGeom>
        </p:spPr>
      </p:pic>
      <p:sp>
        <p:nvSpPr>
          <p:cNvPr id="52" name="object 52" descr=""/>
          <p:cNvSpPr txBox="1"/>
          <p:nvPr/>
        </p:nvSpPr>
        <p:spPr>
          <a:xfrm>
            <a:off x="6654800" y="8380086"/>
            <a:ext cx="4673600" cy="143573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350" spc="-160" b="1">
                <a:solidFill>
                  <a:srgbClr val="2E8559"/>
                </a:solidFill>
                <a:latin typeface="BIZ UDPGothic"/>
                <a:cs typeface="BIZ UDPGothic"/>
              </a:rPr>
              <a:t>病害虫対策と収量確保</a:t>
            </a:r>
            <a:endParaRPr sz="1350">
              <a:latin typeface="BIZ UDPGothic"/>
              <a:cs typeface="BIZ UDPGothic"/>
            </a:endParaRPr>
          </a:p>
          <a:p>
            <a:pPr marL="126364" marR="5080">
              <a:lnSpc>
                <a:spcPct val="119600"/>
              </a:lnSpc>
              <a:spcBef>
                <a:spcPts val="409"/>
              </a:spcBef>
            </a:pPr>
            <a:r>
              <a:rPr dirty="0" sz="1150" spc="-110">
                <a:latin typeface="SimSun"/>
                <a:cs typeface="SimSun"/>
              </a:rPr>
              <a:t>品種別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強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110">
                <a:latin typeface="PMingLiU"/>
                <a:cs typeface="PMingLiU"/>
              </a:rPr>
              <a:t>はうどんこ</a:t>
            </a:r>
            <a:r>
              <a:rPr dirty="0" sz="1150" spc="-110">
                <a:latin typeface="SimSun"/>
                <a:cs typeface="SimSun"/>
              </a:rPr>
              <a:t>病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強</a:t>
            </a:r>
            <a:r>
              <a:rPr dirty="0" sz="1150" spc="-110">
                <a:latin typeface="PMingLiU"/>
                <a:cs typeface="PMingLiU"/>
              </a:rPr>
              <a:t>い、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-110">
                <a:latin typeface="PMingLiU"/>
                <a:cs typeface="PMingLiU"/>
              </a:rPr>
              <a:t>は</a:t>
            </a:r>
            <a:r>
              <a:rPr dirty="0" sz="1150" spc="-110">
                <a:latin typeface="SimSun"/>
                <a:cs typeface="SimSun"/>
              </a:rPr>
              <a:t>灰色</a:t>
            </a:r>
            <a:r>
              <a:rPr dirty="0" sz="1150" spc="-110">
                <a:latin typeface="PMingLiU"/>
                <a:cs typeface="PMingLiU"/>
              </a:rPr>
              <a:t>かび</a:t>
            </a:r>
            <a:r>
              <a:rPr dirty="0" sz="1150" spc="-110">
                <a:latin typeface="SimSun"/>
                <a:cs typeface="SimSun"/>
              </a:rPr>
              <a:t>病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強</a:t>
            </a:r>
            <a:r>
              <a:rPr dirty="0" sz="1150" spc="-50">
                <a:latin typeface="PMingLiU"/>
                <a:cs typeface="PMingLiU"/>
              </a:rPr>
              <a:t>い</a:t>
            </a:r>
            <a:r>
              <a:rPr dirty="0" sz="1150" spc="-110">
                <a:latin typeface="SimSun"/>
                <a:cs typeface="SimSun"/>
              </a:rPr>
              <a:t>要注意病害虫：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あまりん</a:t>
            </a:r>
            <a:r>
              <a:rPr dirty="0" sz="1150" spc="-110">
                <a:latin typeface="PMingLiU"/>
                <a:cs typeface="PMingLiU"/>
              </a:rPr>
              <a:t>はうどんこ</a:t>
            </a:r>
            <a:r>
              <a:rPr dirty="0" sz="1150" spc="-110">
                <a:latin typeface="SimSun"/>
                <a:cs typeface="SimSun"/>
              </a:rPr>
              <a:t>病</a:t>
            </a:r>
            <a:r>
              <a:rPr dirty="0" sz="1150" spc="-110">
                <a:latin typeface="PMingLiU"/>
                <a:cs typeface="PMingLiU"/>
              </a:rPr>
              <a:t>、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かおりん</a:t>
            </a:r>
            <a:r>
              <a:rPr dirty="0" sz="1150" spc="-110">
                <a:latin typeface="PMingLiU"/>
                <a:cs typeface="PMingLiU"/>
              </a:rPr>
              <a:t>はハダニ</a:t>
            </a:r>
            <a:r>
              <a:rPr dirty="0" sz="1150" spc="-50">
                <a:latin typeface="SimSun"/>
                <a:cs typeface="SimSun"/>
              </a:rPr>
              <a:t>類</a:t>
            </a:r>
            <a:endParaRPr sz="1150">
              <a:latin typeface="SimSun"/>
              <a:cs typeface="SimSun"/>
            </a:endParaRPr>
          </a:p>
          <a:p>
            <a:pPr marL="126364" marR="1338580">
              <a:lnSpc>
                <a:spcPct val="119600"/>
              </a:lnSpc>
            </a:pPr>
            <a:r>
              <a:rPr dirty="0" sz="1150" spc="-110">
                <a:latin typeface="SimSun"/>
                <a:cs typeface="SimSun"/>
              </a:rPr>
              <a:t>定植前</a:t>
            </a:r>
            <a:r>
              <a:rPr dirty="0" sz="1150" spc="-110">
                <a:latin typeface="PMingLiU"/>
                <a:cs typeface="PMingLiU"/>
              </a:rPr>
              <a:t>の</a:t>
            </a:r>
            <a:r>
              <a:rPr dirty="0" sz="1150" spc="-110">
                <a:latin typeface="SimSun"/>
                <a:cs typeface="SimSun"/>
              </a:rPr>
              <a:t>防除徹底</a:t>
            </a:r>
            <a:r>
              <a:rPr dirty="0" sz="1150" spc="-110">
                <a:latin typeface="PMingLiU"/>
                <a:cs typeface="PMingLiU"/>
              </a:rPr>
              <a:t>で</a:t>
            </a:r>
            <a:r>
              <a:rPr dirty="0" sz="1150" spc="-110">
                <a:latin typeface="SimSun"/>
                <a:cs typeface="SimSun"/>
              </a:rPr>
              <a:t>本</a:t>
            </a:r>
            <a:r>
              <a:rPr dirty="0" sz="1150" spc="-110">
                <a:latin typeface="PMingLiU"/>
                <a:cs typeface="PMingLiU"/>
              </a:rPr>
              <a:t>ぽ</a:t>
            </a:r>
            <a:r>
              <a:rPr dirty="0" sz="1150" spc="-110">
                <a:latin typeface="SimSun"/>
                <a:cs typeface="SimSun"/>
              </a:rPr>
              <a:t>持</a:t>
            </a:r>
            <a:r>
              <a:rPr dirty="0" sz="1150" spc="-110">
                <a:latin typeface="PMingLiU"/>
                <a:cs typeface="PMingLiU"/>
              </a:rPr>
              <a:t>ち</a:t>
            </a:r>
            <a:r>
              <a:rPr dirty="0" sz="1150" spc="-110">
                <a:latin typeface="SimSun"/>
                <a:cs typeface="SimSun"/>
              </a:rPr>
              <a:t>込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防止（特</a:t>
            </a:r>
            <a:r>
              <a:rPr dirty="0" sz="1150" spc="-110">
                <a:latin typeface="PMingLiU"/>
                <a:cs typeface="PMingLiU"/>
              </a:rPr>
              <a:t>に</a:t>
            </a:r>
            <a:r>
              <a:rPr dirty="0" sz="1150" spc="-110">
                <a:latin typeface="SimSun"/>
                <a:cs typeface="SimSun"/>
              </a:rPr>
              <a:t>育苗期</a:t>
            </a:r>
            <a:r>
              <a:rPr dirty="0" sz="1150" spc="-60">
                <a:latin typeface="SimSun"/>
                <a:cs typeface="SimSun"/>
              </a:rPr>
              <a:t>）</a:t>
            </a:r>
            <a:r>
              <a:rPr dirty="0" sz="1150" spc="-110">
                <a:latin typeface="PMingLiU"/>
                <a:cs typeface="PMingLiU"/>
              </a:rPr>
              <a:t>ハウス</a:t>
            </a:r>
            <a:r>
              <a:rPr dirty="0" sz="1150" spc="-110">
                <a:latin typeface="SimSun"/>
                <a:cs typeface="SimSun"/>
              </a:rPr>
              <a:t>内環境</a:t>
            </a:r>
            <a:r>
              <a:rPr dirty="0" sz="1150" spc="-125">
                <a:latin typeface="PMingLiU"/>
                <a:cs typeface="PMingLiU"/>
              </a:rPr>
              <a:t>のクリーン</a:t>
            </a:r>
            <a:r>
              <a:rPr dirty="0" sz="1150" spc="-110">
                <a:latin typeface="SimSun"/>
                <a:cs typeface="SimSun"/>
              </a:rPr>
              <a:t>化（</a:t>
            </a:r>
            <a:r>
              <a:rPr dirty="0" sz="1150" spc="-110" b="1">
                <a:solidFill>
                  <a:srgbClr val="2E8559"/>
                </a:solidFill>
                <a:latin typeface="Meiryo"/>
                <a:cs typeface="Meiryo"/>
              </a:rPr>
              <a:t>ゆめのか</a:t>
            </a:r>
            <a:r>
              <a:rPr dirty="0" sz="1150" spc="-50">
                <a:latin typeface="SimSun"/>
                <a:cs typeface="SimSun"/>
              </a:rPr>
              <a:t>）</a:t>
            </a:r>
            <a:endParaRPr sz="1150">
              <a:latin typeface="SimSun"/>
              <a:cs typeface="SimSun"/>
            </a:endParaRPr>
          </a:p>
          <a:p>
            <a:pPr marL="126364">
              <a:lnSpc>
                <a:spcPct val="100000"/>
              </a:lnSpc>
              <a:spcBef>
                <a:spcPts val="345"/>
              </a:spcBef>
            </a:pPr>
            <a:r>
              <a:rPr dirty="0" sz="1150" spc="-110">
                <a:latin typeface="SimSun"/>
                <a:cs typeface="SimSun"/>
              </a:rPr>
              <a:t>品種</a:t>
            </a:r>
            <a:r>
              <a:rPr dirty="0" sz="1150" spc="-120">
                <a:latin typeface="PMingLiU"/>
                <a:cs typeface="PMingLiU"/>
              </a:rPr>
              <a:t>ごとの</a:t>
            </a:r>
            <a:r>
              <a:rPr dirty="0" sz="1150" spc="-110">
                <a:latin typeface="SimSun"/>
                <a:cs typeface="SimSun"/>
              </a:rPr>
              <a:t>特性</a:t>
            </a:r>
            <a:r>
              <a:rPr dirty="0" sz="1150" spc="-110">
                <a:latin typeface="PMingLiU"/>
                <a:cs typeface="PMingLiU"/>
              </a:rPr>
              <a:t>を</a:t>
            </a:r>
            <a:r>
              <a:rPr dirty="0" sz="1150" spc="-110">
                <a:latin typeface="SimSun"/>
                <a:cs typeface="SimSun"/>
              </a:rPr>
              <a:t>活</a:t>
            </a:r>
            <a:r>
              <a:rPr dirty="0" sz="1150" spc="-110">
                <a:latin typeface="PMingLiU"/>
                <a:cs typeface="PMingLiU"/>
              </a:rPr>
              <a:t>かした</a:t>
            </a:r>
            <a:r>
              <a:rPr dirty="0" sz="1150" spc="-110">
                <a:latin typeface="SimSun"/>
                <a:cs typeface="SimSun"/>
              </a:rPr>
              <a:t>防除</a:t>
            </a:r>
            <a:r>
              <a:rPr dirty="0" sz="1150" spc="-120">
                <a:latin typeface="PMingLiU"/>
                <a:cs typeface="PMingLiU"/>
              </a:rPr>
              <a:t>プログラムの</a:t>
            </a:r>
            <a:r>
              <a:rPr dirty="0" sz="1150" spc="-110">
                <a:latin typeface="SimSun"/>
                <a:cs typeface="SimSun"/>
              </a:rPr>
              <a:t>組</a:t>
            </a:r>
            <a:r>
              <a:rPr dirty="0" sz="1150" spc="-110">
                <a:latin typeface="PMingLiU"/>
                <a:cs typeface="PMingLiU"/>
              </a:rPr>
              <a:t>み</a:t>
            </a:r>
            <a:r>
              <a:rPr dirty="0" sz="1150" spc="-110">
                <a:latin typeface="SimSun"/>
                <a:cs typeface="SimSun"/>
              </a:rPr>
              <a:t>立</a:t>
            </a:r>
            <a:r>
              <a:rPr dirty="0" sz="1150" spc="-50">
                <a:latin typeface="PMingLiU"/>
                <a:cs typeface="PMingLiU"/>
              </a:rPr>
              <a:t>て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0" y="10115549"/>
            <a:ext cx="12192000" cy="333375"/>
          </a:xfrm>
          <a:custGeom>
            <a:avLst/>
            <a:gdLst/>
            <a:ahLst/>
            <a:cxnLst/>
            <a:rect l="l" t="t" r="r" b="b"/>
            <a:pathLst>
              <a:path w="12192000" h="333375">
                <a:moveTo>
                  <a:pt x="12191999" y="333374"/>
                </a:moveTo>
                <a:lnTo>
                  <a:pt x="0" y="3333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33374"/>
                </a:lnTo>
                <a:close/>
              </a:path>
            </a:pathLst>
          </a:custGeom>
          <a:solidFill>
            <a:srgbClr val="FFFFFF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2917130" y="10184155"/>
            <a:ext cx="6357620" cy="1911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高品質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‧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多収量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を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実現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するイチゴ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栽培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のカギは、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各品種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の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特性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を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理解</a:t>
            </a:r>
            <a:r>
              <a:rPr dirty="0" sz="1050" spc="-110">
                <a:solidFill>
                  <a:srgbClr val="2D3748"/>
                </a:solidFill>
                <a:latin typeface="PMingLiU"/>
                <a:cs typeface="PMingLiU"/>
              </a:rPr>
              <a:t>し、フェーズごとに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適切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な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管理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を</a:t>
            </a:r>
            <a:r>
              <a:rPr dirty="0" sz="1050" spc="-100">
                <a:solidFill>
                  <a:srgbClr val="2D3748"/>
                </a:solidFill>
                <a:latin typeface="SimSun"/>
                <a:cs typeface="SimSun"/>
              </a:rPr>
              <a:t>徹底</a:t>
            </a:r>
            <a:r>
              <a:rPr dirty="0" sz="1050" spc="-100">
                <a:solidFill>
                  <a:srgbClr val="2D3748"/>
                </a:solidFill>
                <a:latin typeface="PMingLiU"/>
                <a:cs typeface="PMingLiU"/>
              </a:rPr>
              <a:t>すること</a:t>
            </a:r>
            <a:endParaRPr sz="1050">
              <a:latin typeface="PMingLiU"/>
              <a:cs typeface="PMingLiU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10706099" y="9944100"/>
            <a:ext cx="1295400" cy="323850"/>
            <a:chOff x="10706099" y="9944100"/>
            <a:chExt cx="1295400" cy="323850"/>
          </a:xfrm>
        </p:grpSpPr>
        <p:sp>
          <p:nvSpPr>
            <p:cNvPr id="56" name="object 56" descr=""/>
            <p:cNvSpPr/>
            <p:nvPr/>
          </p:nvSpPr>
          <p:spPr>
            <a:xfrm>
              <a:off x="10706099" y="9944100"/>
              <a:ext cx="1295400" cy="323850"/>
            </a:xfrm>
            <a:custGeom>
              <a:avLst/>
              <a:gdLst/>
              <a:ahLst/>
              <a:cxnLst/>
              <a:rect l="l" t="t" r="r" b="b"/>
              <a:pathLst>
                <a:path w="1295400" h="323850">
                  <a:moveTo>
                    <a:pt x="12623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62352" y="0"/>
                  </a:lnTo>
                  <a:lnTo>
                    <a:pt x="1294433" y="28187"/>
                  </a:lnTo>
                  <a:lnTo>
                    <a:pt x="1295399" y="33047"/>
                  </a:lnTo>
                  <a:lnTo>
                    <a:pt x="1295399" y="290802"/>
                  </a:lnTo>
                  <a:lnTo>
                    <a:pt x="1267212" y="322883"/>
                  </a:lnTo>
                  <a:lnTo>
                    <a:pt x="12623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20399" y="10039349"/>
              <a:ext cx="133349" cy="133349"/>
            </a:xfrm>
            <a:prstGeom prst="rect">
              <a:avLst/>
            </a:prstGeom>
          </p:spPr>
        </p:pic>
      </p:grpSp>
      <p:sp>
        <p:nvSpPr>
          <p:cNvPr id="58" name="object 58" descr=""/>
          <p:cNvSpPr txBox="1"/>
          <p:nvPr/>
        </p:nvSpPr>
        <p:spPr>
          <a:xfrm>
            <a:off x="11000133" y="10006231"/>
            <a:ext cx="899794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8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r>
              <a:rPr dirty="0" sz="10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85">
                <a:solidFill>
                  <a:srgbClr val="FFFFFF"/>
                </a:solidFill>
                <a:latin typeface="SimSun"/>
                <a:cs typeface="SimSun"/>
              </a:rPr>
              <a:t>で作成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2025-05-29T23:49:43Z</dcterms:created>
  <dcterms:modified xsi:type="dcterms:W3CDTF">2025-05-29T23:49:43Z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2025-05-29T00:00:00Z</vt:filetime>
  </property>
</Properties>
</file>