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9AE1-76D5-46D0-BFC1-0151E614D9EF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C9-08B2-4AC5-BD2E-842A66272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5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9AE1-76D5-46D0-BFC1-0151E614D9EF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C9-08B2-4AC5-BD2E-842A66272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5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9AE1-76D5-46D0-BFC1-0151E614D9EF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C9-08B2-4AC5-BD2E-842A66272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2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9AE1-76D5-46D0-BFC1-0151E614D9EF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C9-08B2-4AC5-BD2E-842A66272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96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9AE1-76D5-46D0-BFC1-0151E614D9EF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C9-08B2-4AC5-BD2E-842A66272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8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9AE1-76D5-46D0-BFC1-0151E614D9EF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C9-08B2-4AC5-BD2E-842A66272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9AE1-76D5-46D0-BFC1-0151E614D9EF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C9-08B2-4AC5-BD2E-842A66272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44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9AE1-76D5-46D0-BFC1-0151E614D9EF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C9-08B2-4AC5-BD2E-842A66272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9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9AE1-76D5-46D0-BFC1-0151E614D9EF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C9-08B2-4AC5-BD2E-842A66272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46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9AE1-76D5-46D0-BFC1-0151E614D9EF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C9-08B2-4AC5-BD2E-842A66272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85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9AE1-76D5-46D0-BFC1-0151E614D9EF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53C9-08B2-4AC5-BD2E-842A66272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58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9AE1-76D5-46D0-BFC1-0151E614D9EF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853C9-08B2-4AC5-BD2E-842A66272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5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376" y="327546"/>
            <a:ext cx="743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에너지 관리 공단 참여업체 수</a:t>
            </a:r>
            <a:endParaRPr lang="en-US" altLang="ko-KR" sz="2400" dirty="0" smtClean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36000" y="818866"/>
            <a:ext cx="1152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382136" y="1023583"/>
            <a:ext cx="5472752" cy="4353636"/>
          </a:xfrm>
          <a:prstGeom prst="roundRect">
            <a:avLst>
              <a:gd name="adj" fmla="val 6443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71061" y="1023583"/>
            <a:ext cx="5472752" cy="4353636"/>
          </a:xfrm>
          <a:prstGeom prst="roundRect">
            <a:avLst>
              <a:gd name="adj" fmla="val 6443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26474"/>
              </p:ext>
            </p:extLst>
          </p:nvPr>
        </p:nvGraphicFramePr>
        <p:xfrm>
          <a:off x="802658" y="1870584"/>
          <a:ext cx="4347381" cy="3183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0740">
                  <a:extLst>
                    <a:ext uri="{9D8B030D-6E8A-4147-A177-3AD203B41FA5}">
                      <a16:colId xmlns:a16="http://schemas.microsoft.com/office/drawing/2014/main" val="4225556534"/>
                    </a:ext>
                  </a:extLst>
                </a:gridCol>
                <a:gridCol w="1606641">
                  <a:extLst>
                    <a:ext uri="{9D8B030D-6E8A-4147-A177-3AD203B41FA5}">
                      <a16:colId xmlns:a16="http://schemas.microsoft.com/office/drawing/2014/main" val="1923494340"/>
                    </a:ext>
                  </a:extLst>
                </a:gridCol>
              </a:tblGrid>
              <a:tr h="3979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 dirty="0" err="1">
                          <a:effectLst/>
                          <a:latin typeface="+mn-lt"/>
                        </a:rPr>
                        <a:t>목재펠렛보일러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u="none" strike="noStrike">
                          <a:effectLst/>
                          <a:latin typeface="+mn-lt"/>
                        </a:rPr>
                        <a:t>1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5649238"/>
                  </a:ext>
                </a:extLst>
              </a:tr>
              <a:tr h="3979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  <a:latin typeface="+mn-lt"/>
                        </a:rPr>
                        <a:t>소형풍력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u="none" strike="noStrike">
                          <a:effectLst/>
                          <a:latin typeface="+mn-lt"/>
                        </a:rPr>
                        <a:t>1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6804067"/>
                  </a:ext>
                </a:extLst>
              </a:tr>
              <a:tr h="3979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  <a:latin typeface="+mn-lt"/>
                        </a:rPr>
                        <a:t>수열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3393477"/>
                  </a:ext>
                </a:extLst>
              </a:tr>
              <a:tr h="3979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  <a:latin typeface="+mn-lt"/>
                        </a:rPr>
                        <a:t>연료전지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u="none" strike="noStrike">
                          <a:effectLst/>
                          <a:latin typeface="+mn-lt"/>
                        </a:rPr>
                        <a:t>49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7312761"/>
                  </a:ext>
                </a:extLst>
              </a:tr>
              <a:tr h="3979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  <a:latin typeface="+mn-lt"/>
                        </a:rPr>
                        <a:t>지열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u="none" strike="noStrike">
                          <a:effectLst/>
                          <a:latin typeface="+mn-lt"/>
                        </a:rPr>
                        <a:t>30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1551352"/>
                  </a:ext>
                </a:extLst>
              </a:tr>
              <a:tr h="3979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  <a:latin typeface="+mn-lt"/>
                        </a:rPr>
                        <a:t>집광채광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u="none" strike="noStrike">
                          <a:effectLst/>
                          <a:latin typeface="+mn-lt"/>
                        </a:rPr>
                        <a:t>1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2224587"/>
                  </a:ext>
                </a:extLst>
              </a:tr>
              <a:tr h="3979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태양광</a:t>
                      </a:r>
                      <a:endParaRPr lang="ko-KR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365</a:t>
                      </a:r>
                      <a:endParaRPr lang="en-US" altLang="ko-KR" sz="24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43066699"/>
                  </a:ext>
                </a:extLst>
              </a:tr>
              <a:tr h="3979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  <a:latin typeface="+mn-lt"/>
                        </a:rPr>
                        <a:t>태양열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u="none" strike="noStrike" dirty="0">
                          <a:effectLst/>
                          <a:latin typeface="+mn-lt"/>
                        </a:rPr>
                        <a:t>21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339392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3538" y="1296537"/>
            <a:ext cx="380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2021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참여업체수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98123" y="1296537"/>
            <a:ext cx="380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2022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참여업체수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036917"/>
              </p:ext>
            </p:extLst>
          </p:nvPr>
        </p:nvGraphicFramePr>
        <p:xfrm>
          <a:off x="6684843" y="1878604"/>
          <a:ext cx="4538449" cy="3175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196">
                  <a:extLst>
                    <a:ext uri="{9D8B030D-6E8A-4147-A177-3AD203B41FA5}">
                      <a16:colId xmlns:a16="http://schemas.microsoft.com/office/drawing/2014/main" val="1980426803"/>
                    </a:ext>
                  </a:extLst>
                </a:gridCol>
                <a:gridCol w="1677253">
                  <a:extLst>
                    <a:ext uri="{9D8B030D-6E8A-4147-A177-3AD203B41FA5}">
                      <a16:colId xmlns:a16="http://schemas.microsoft.com/office/drawing/2014/main" val="2660509189"/>
                    </a:ext>
                  </a:extLst>
                </a:gridCol>
              </a:tblGrid>
              <a:tr h="453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 dirty="0" err="1">
                          <a:effectLst/>
                        </a:rPr>
                        <a:t>목재펠렛보일러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u="none" strike="noStrike">
                          <a:effectLst/>
                        </a:rPr>
                        <a:t>1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35643"/>
                  </a:ext>
                </a:extLst>
              </a:tr>
              <a:tr h="453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 dirty="0">
                          <a:effectLst/>
                        </a:rPr>
                        <a:t>소형풍력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u="none" strike="noStrike">
                          <a:effectLst/>
                        </a:rPr>
                        <a:t>2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6877799"/>
                  </a:ext>
                </a:extLst>
              </a:tr>
              <a:tr h="453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 dirty="0">
                          <a:effectLst/>
                        </a:rPr>
                        <a:t>연료전지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u="none" strike="noStrike">
                          <a:effectLst/>
                        </a:rPr>
                        <a:t>53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4440959"/>
                  </a:ext>
                </a:extLst>
              </a:tr>
              <a:tr h="453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 dirty="0">
                          <a:effectLst/>
                        </a:rPr>
                        <a:t>지열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u="none" strike="noStrike" dirty="0">
                          <a:effectLst/>
                        </a:rPr>
                        <a:t>33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870670"/>
                  </a:ext>
                </a:extLst>
              </a:tr>
              <a:tr h="453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</a:rPr>
                        <a:t>집광채광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u="none" strike="noStrike" dirty="0">
                          <a:effectLst/>
                        </a:rPr>
                        <a:t>1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6940650"/>
                  </a:ext>
                </a:extLst>
              </a:tr>
              <a:tr h="453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태양광</a:t>
                      </a:r>
                      <a:endParaRPr lang="ko-KR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433</a:t>
                      </a:r>
                      <a:endParaRPr lang="en-US" altLang="ko-KR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58282399"/>
                  </a:ext>
                </a:extLst>
              </a:tr>
              <a:tr h="4536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</a:rPr>
                        <a:t>태양열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400" u="none" strike="noStrike" dirty="0">
                          <a:effectLst/>
                        </a:rPr>
                        <a:t>29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87333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63538" y="5650173"/>
            <a:ext cx="11080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중소기업의 전력 사업을 관리하는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에너지 관리 공단</a:t>
            </a:r>
            <a:r>
              <a:rPr lang="ko-KR" altLang="en-US" dirty="0" smtClean="0"/>
              <a:t>에 </a:t>
            </a:r>
            <a:r>
              <a:rPr lang="ko-KR" altLang="en-US" sz="2000" b="1" u="sng" dirty="0" smtClean="0"/>
              <a:t>참여중인 업체를 대상으로 취업을 목표</a:t>
            </a:r>
            <a:r>
              <a:rPr lang="ko-KR" altLang="en-US" dirty="0" smtClean="0"/>
              <a:t>로 하고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46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376" y="327546"/>
            <a:ext cx="1008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포스코 </a:t>
            </a:r>
            <a:r>
              <a:rPr lang="en-US" altLang="ko-KR" sz="2400" dirty="0" smtClean="0"/>
              <a:t>KDT – </a:t>
            </a:r>
            <a:r>
              <a:rPr lang="ko-KR" altLang="en-US" sz="2400" dirty="0" smtClean="0"/>
              <a:t>신재생에너지 </a:t>
            </a:r>
            <a:r>
              <a:rPr lang="en-US" altLang="ko-KR" sz="2400" dirty="0" err="1" smtClean="0"/>
              <a:t>IoT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개발자 과정을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수료 후</a:t>
            </a:r>
            <a:endParaRPr lang="en-US" altLang="ko-KR" sz="2400" dirty="0" smtClean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36000" y="818866"/>
            <a:ext cx="1152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0376" y="848522"/>
            <a:ext cx="1008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취업시장에서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차별점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확보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4275" y="1897039"/>
            <a:ext cx="10822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/>
              <a:t>신재생에너지 발전설비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태양광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사업 전반에 대한 이해도</a:t>
            </a:r>
            <a:endParaRPr lang="en-US" altLang="ko-KR" sz="2400" dirty="0" smtClean="0"/>
          </a:p>
          <a:p>
            <a:pPr marL="342900" indent="-342900">
              <a:buFontTx/>
              <a:buChar char="-"/>
            </a:pPr>
            <a:r>
              <a:rPr lang="ko-KR" altLang="en-US" sz="2400" dirty="0" smtClean="0"/>
              <a:t>내가 보유한 스킬을 기업측에 어필</a:t>
            </a:r>
            <a:r>
              <a:rPr lang="en-US" altLang="ko-KR" sz="2400" dirty="0" smtClean="0"/>
              <a:t>(IT, CAD, </a:t>
            </a:r>
            <a:r>
              <a:rPr lang="ko-KR" altLang="en-US" sz="2400" dirty="0" smtClean="0"/>
              <a:t>특허</a:t>
            </a:r>
            <a:r>
              <a:rPr lang="en-US" altLang="ko-KR" sz="2400" dirty="0" smtClean="0"/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 err="1" smtClean="0"/>
              <a:t>IoT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제품 관련 개발 포트폴리오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239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376" y="327546"/>
            <a:ext cx="1008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포스코 </a:t>
            </a:r>
            <a:r>
              <a:rPr lang="en-US" altLang="ko-KR" sz="2400" dirty="0" smtClean="0"/>
              <a:t>KDT – </a:t>
            </a:r>
            <a:r>
              <a:rPr lang="ko-KR" altLang="en-US" sz="2400" dirty="0" smtClean="0"/>
              <a:t>신재생에너지 </a:t>
            </a:r>
            <a:r>
              <a:rPr lang="en-US" altLang="ko-KR" sz="2400" dirty="0" err="1" smtClean="0"/>
              <a:t>IoT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개발자 과정을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수료 후</a:t>
            </a:r>
            <a:endParaRPr lang="en-US" altLang="ko-KR" sz="2400" dirty="0" smtClean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36000" y="818866"/>
            <a:ext cx="1152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0376" y="848522"/>
            <a:ext cx="1008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취업시장에서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차별점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확보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4275" y="1897039"/>
            <a:ext cx="10822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신재생에너지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태양광 또는 풍력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기반으로 발전시스템을 사업으로 </a:t>
            </a:r>
            <a:endParaRPr lang="en-US" altLang="ko-KR" sz="2400" dirty="0" smtClean="0"/>
          </a:p>
          <a:p>
            <a:r>
              <a:rPr lang="ko-KR" altLang="en-US" sz="2400" dirty="0" smtClean="0"/>
              <a:t>하는 업체 중 아래 항목에 대해 초점을 맞춤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285750" indent="-285750">
              <a:buFontTx/>
              <a:buChar char="-"/>
            </a:pPr>
            <a:r>
              <a:rPr lang="en-US" altLang="ko-KR" sz="2400" dirty="0" err="1" smtClean="0"/>
              <a:t>IoT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신규 사업 </a:t>
            </a:r>
            <a:r>
              <a:rPr lang="en-US" altLang="ko-KR" sz="2400" dirty="0" smtClean="0"/>
              <a:t>Item </a:t>
            </a:r>
            <a:r>
              <a:rPr lang="ko-KR" altLang="en-US" sz="2400" dirty="0" smtClean="0"/>
              <a:t>탐색</a:t>
            </a:r>
            <a:endParaRPr lang="en-US" altLang="ko-KR" sz="2400" dirty="0" smtClean="0"/>
          </a:p>
          <a:p>
            <a:pPr marL="285750" indent="-285750">
              <a:buFontTx/>
              <a:buChar char="-"/>
            </a:pPr>
            <a:r>
              <a:rPr lang="ko-KR" altLang="en-US" sz="2400" dirty="0" smtClean="0"/>
              <a:t>기존 태양광 발전 시스템에 부가적으로 관리 시스템 </a:t>
            </a:r>
            <a:r>
              <a:rPr lang="ko-KR" altLang="en-US" sz="2400" dirty="0" err="1" smtClean="0"/>
              <a:t>탑제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(</a:t>
            </a:r>
            <a:r>
              <a:rPr lang="ko-KR" altLang="en-US" sz="2400" dirty="0" smtClean="0"/>
              <a:t>예시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발전량 모니터링</a:t>
            </a:r>
            <a:r>
              <a:rPr lang="en-US" altLang="ko-KR" sz="2400" dirty="0" smtClean="0"/>
              <a:t>, app </a:t>
            </a:r>
            <a:r>
              <a:rPr lang="ko-KR" altLang="en-US" sz="2400" dirty="0" smtClean="0"/>
              <a:t>관리 시스템 등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IoT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관련 </a:t>
            </a:r>
            <a:r>
              <a:rPr lang="ko-KR" altLang="en-US" sz="2400" dirty="0" err="1" smtClean="0"/>
              <a:t>스타트업</a:t>
            </a:r>
            <a:r>
              <a:rPr lang="ko-KR" altLang="en-US" sz="2400" dirty="0" smtClean="0"/>
              <a:t> 중 신재생 에너지 분야에 진출을 희망 </a:t>
            </a:r>
            <a:endParaRPr lang="en-US" altLang="ko-KR" sz="2400" dirty="0"/>
          </a:p>
          <a:p>
            <a:endParaRPr lang="en-US" altLang="ko-KR" sz="2400" dirty="0" smtClean="0"/>
          </a:p>
          <a:p>
            <a:pPr marL="285750" indent="-285750">
              <a:buFontTx/>
              <a:buChar char="-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15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107585"/>
            <a:ext cx="10717121" cy="5325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376" y="327546"/>
            <a:ext cx="1008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예시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사람인 검색</a:t>
            </a:r>
            <a:r>
              <a:rPr lang="en-US" altLang="ko-KR" sz="2400" dirty="0" smtClean="0"/>
              <a:t>)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36000" y="818866"/>
            <a:ext cx="1152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92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165</Words>
  <Application>Microsoft Office PowerPoint</Application>
  <PresentationFormat>와이드스크린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김민국</dc:creator>
  <cp:lastModifiedBy>김민국</cp:lastModifiedBy>
  <cp:revision>3</cp:revision>
  <dcterms:created xsi:type="dcterms:W3CDTF">2025-09-05T02:43:33Z</dcterms:created>
  <dcterms:modified xsi:type="dcterms:W3CDTF">2025-09-05T03:17:02Z</dcterms:modified>
</cp:coreProperties>
</file>