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8" r:id="rId2"/>
    <p:sldMasterId id="2147483754" r:id="rId3"/>
  </p:sldMasterIdLst>
  <p:notesMasterIdLst>
    <p:notesMasterId r:id="rId25"/>
  </p:notesMasterIdLst>
  <p:handoutMasterIdLst>
    <p:handoutMasterId r:id="rId26"/>
  </p:handoutMasterIdLst>
  <p:sldIdLst>
    <p:sldId id="6693" r:id="rId4"/>
    <p:sldId id="6695" r:id="rId5"/>
    <p:sldId id="6696" r:id="rId6"/>
    <p:sldId id="6729" r:id="rId7"/>
    <p:sldId id="6752" r:id="rId8"/>
    <p:sldId id="6753" r:id="rId9"/>
    <p:sldId id="6724" r:id="rId10"/>
    <p:sldId id="6757" r:id="rId11"/>
    <p:sldId id="6758" r:id="rId12"/>
    <p:sldId id="6745" r:id="rId13"/>
    <p:sldId id="6759" r:id="rId14"/>
    <p:sldId id="6747" r:id="rId15"/>
    <p:sldId id="6725" r:id="rId16"/>
    <p:sldId id="6730" r:id="rId17"/>
    <p:sldId id="6738" r:id="rId18"/>
    <p:sldId id="6737" r:id="rId19"/>
    <p:sldId id="6740" r:id="rId20"/>
    <p:sldId id="6742" r:id="rId21"/>
    <p:sldId id="6726" r:id="rId22"/>
    <p:sldId id="6743" r:id="rId23"/>
    <p:sldId id="6727"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2" orient="horz" pos="3240" userDrawn="1">
          <p15:clr>
            <a:srgbClr val="A4A3A4"/>
          </p15:clr>
        </p15:guide>
        <p15:guide id="23" pos="2880" userDrawn="1">
          <p15:clr>
            <a:srgbClr val="A4A3A4"/>
          </p15:clr>
        </p15:guide>
        <p15:guide id="25" orient="horz" pos="486" userDrawn="1">
          <p15:clr>
            <a:srgbClr val="A4A3A4"/>
          </p15:clr>
        </p15:guide>
        <p15:guide id="26" pos="2200" userDrawn="1">
          <p15:clr>
            <a:srgbClr val="A4A3A4"/>
          </p15:clr>
        </p15:guide>
        <p15:guide id="27" orient="horz" pos="2754" userDrawn="1">
          <p15:clr>
            <a:srgbClr val="A4A3A4"/>
          </p15:clr>
        </p15:guide>
        <p15:guide id="29" pos="3787" userDrawn="1">
          <p15:clr>
            <a:srgbClr val="A4A3A4"/>
          </p15:clr>
        </p15:guide>
        <p15:guide id="30" pos="5375" userDrawn="1">
          <p15:clr>
            <a:srgbClr val="A4A3A4"/>
          </p15:clr>
        </p15:guide>
        <p15:guide id="31" pos="385" userDrawn="1">
          <p15:clr>
            <a:srgbClr val="A4A3A4"/>
          </p15:clr>
        </p15:guide>
        <p15:guide id="32" orient="horz" pos="17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F0F9"/>
    <a:srgbClr val="ADC8FF"/>
    <a:srgbClr val="CCCCFF"/>
    <a:srgbClr val="F89CE6"/>
    <a:srgbClr val="D9B7DD"/>
    <a:srgbClr val="FFF2CC"/>
    <a:srgbClr val="42AFB6"/>
    <a:srgbClr val="FCB414"/>
    <a:srgbClr val="865D02"/>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2" autoAdjust="0"/>
    <p:restoredTop sz="66565" autoAdjust="0"/>
  </p:normalViewPr>
  <p:slideViewPr>
    <p:cSldViewPr>
      <p:cViewPr varScale="1">
        <p:scale>
          <a:sx n="59" d="100"/>
          <a:sy n="59" d="100"/>
        </p:scale>
        <p:origin x="1683" y="27"/>
      </p:cViewPr>
      <p:guideLst>
        <p:guide orient="horz" pos="3240"/>
        <p:guide pos="2880"/>
        <p:guide orient="horz" pos="486"/>
        <p:guide pos="2200"/>
        <p:guide orient="horz" pos="2754"/>
        <p:guide pos="3787"/>
        <p:guide pos="5375"/>
        <p:guide pos="385"/>
        <p:guide orient="horz" pos="175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howGuides="1">
      <p:cViewPr varScale="1">
        <p:scale>
          <a:sx n="84" d="100"/>
          <a:sy n="84" d="100"/>
        </p:scale>
        <p:origin x="384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t>2023/9/18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t>‹#›</a:t>
            </a:fld>
            <a:endParaRPr lang="zh-CN" altLang="en-US"/>
          </a:p>
        </p:txBody>
      </p:sp>
    </p:spTree>
    <p:extLst>
      <p:ext uri="{BB962C8B-B14F-4D97-AF65-F5344CB8AC3E}">
        <p14:creationId xmlns:p14="http://schemas.microsoft.com/office/powerpoint/2010/main" val="1314216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t>2023/9/18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t>‹#›</a:t>
            </a:fld>
            <a:endParaRPr lang="zh-CN" altLang="en-US"/>
          </a:p>
        </p:txBody>
      </p:sp>
    </p:spTree>
    <p:extLst>
      <p:ext uri="{BB962C8B-B14F-4D97-AF65-F5344CB8AC3E}">
        <p14:creationId xmlns:p14="http://schemas.microsoft.com/office/powerpoint/2010/main" val="69824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effectLst/>
                <a:latin typeface="Söhne"/>
              </a:rPr>
              <a:t>Hello, everyone! I'm Mingwei Liu, a postdoctoral research fellow at Fudan University. I'm delighted to present our latest work, titled "CodeGen4Libs: A Two-Stage Approach for Library-Oriented Code Generation."</a:t>
            </a:r>
          </a:p>
        </p:txBody>
      </p:sp>
      <p:sp>
        <p:nvSpPr>
          <p:cNvPr id="4" name="灯片编号占位符 3"/>
          <p:cNvSpPr>
            <a:spLocks noGrp="1"/>
          </p:cNvSpPr>
          <p:nvPr>
            <p:ph type="sldNum" sz="quarter" idx="10"/>
          </p:nvPr>
        </p:nvSpPr>
        <p:spPr/>
        <p:txBody>
          <a:bodyPr/>
          <a:lstStyle/>
          <a:p>
            <a:fld id="{766ED419-5B3F-423C-8358-46E41EBE13C9}" type="slidenum">
              <a:rPr lang="zh-CN" altLang="en-US" smtClean="0"/>
              <a:t>1</a:t>
            </a:fld>
            <a:endParaRPr lang="zh-CN" altLang="en-US"/>
          </a:p>
        </p:txBody>
      </p:sp>
    </p:spTree>
    <p:extLst>
      <p:ext uri="{BB962C8B-B14F-4D97-AF65-F5344CB8AC3E}">
        <p14:creationId xmlns:p14="http://schemas.microsoft.com/office/powerpoint/2010/main" val="46018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train an imports generation model to complete the import generation task. To improve the model performance, we use the retrieval-argumentation technology.</a:t>
            </a:r>
            <a:br>
              <a:rPr lang="en-US" altLang="zh-CN" dirty="0"/>
            </a:br>
            <a:r>
              <a:rPr lang="en-US" altLang="zh-CN" dirty="0"/>
              <a:t>First, based on the NL and Libs, we use a import retriever to retrieve similar imports from the code corpus based on BM25. The retrieved imports is corresponding to a code with similar NL to the input. Then we combined they together as the input of import generator to generate the raw generated imports. The Import generator is trained based on CodeT5 in our implementations. After that we clean raw generated imports based on some rules, for example, remove incomplete or duplicate ones..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9703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Code generation is similar, we also use the retrieval-argumentation technology to improve the model performance.</a:t>
            </a:r>
            <a:br>
              <a:rPr lang="en-US" altLang="zh-CN" dirty="0"/>
            </a:br>
            <a:r>
              <a:rPr lang="en-US" altLang="zh-CN" dirty="0"/>
              <a:t>First, based on the NL and Libs, we use a similar code retriever to retrieved code with the similar NL from the code corpus. Then we combined NL, LIBS, generated imports, similar code together as the input of code generator to generate the final code.</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6163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train and evaluate the models, we create a benchmark for library-oriented code generation from GitHub projects, which includes </a:t>
            </a:r>
            <a:r>
              <a:rPr lang="en-US" altLang="zh-CN" dirty="0">
                <a:solidFill>
                  <a:srgbClr val="FF0000"/>
                </a:solidFill>
              </a:rPr>
              <a:t>about four hundred  thousand </a:t>
            </a:r>
            <a:r>
              <a:rPr lang="en-US" altLang="zh-CN" dirty="0"/>
              <a:t>code snippet tuples (&lt;</a:t>
            </a:r>
            <a:r>
              <a:rPr lang="en-US" altLang="zh-CN" dirty="0" err="1"/>
              <a:t>NL,Libs,Imports,Code</a:t>
            </a:r>
            <a:r>
              <a:rPr lang="en-US" altLang="zh-CN" dirty="0"/>
              <a:t>&gt;) for </a:t>
            </a:r>
            <a:r>
              <a:rPr lang="en-US" altLang="zh-CN" dirty="0">
                <a:solidFill>
                  <a:srgbClr val="FF0000"/>
                </a:solidFill>
              </a:rPr>
              <a:t>500</a:t>
            </a:r>
            <a:r>
              <a:rPr lang="en-US" altLang="zh-CN" dirty="0"/>
              <a:t> libraries. To build the import retriever and code retriever, we use Elasticsearch and built an index on the NL of the code corpus, which contains more than one million  code snippet tuple.</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99566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8874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evaluation focuses on three Research questions, which are related to the </a:t>
            </a:r>
            <a:r>
              <a:rPr lang="en-US" altLang="zh-CN" dirty="0" err="1"/>
              <a:t>effectivenees</a:t>
            </a:r>
            <a:r>
              <a:rPr lang="en-US" altLang="zh-CN" dirty="0"/>
              <a:t> of imports generation, code generation and the impact of the imports generation quality.</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14</a:t>
            </a:fld>
            <a:endParaRPr lang="zh-CN" altLang="en-US"/>
          </a:p>
        </p:txBody>
      </p:sp>
    </p:spTree>
    <p:extLst>
      <p:ext uri="{BB962C8B-B14F-4D97-AF65-F5344CB8AC3E}">
        <p14:creationId xmlns:p14="http://schemas.microsoft.com/office/powerpoint/2010/main" val="286161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answer RQ1, we select </a:t>
            </a:r>
            <a:r>
              <a:rPr lang="en-US" altLang="zh-CN" dirty="0" err="1"/>
              <a:t>fou</a:t>
            </a:r>
            <a:r>
              <a:rPr lang="en-US" altLang="zh-CN" dirty="0"/>
              <a:t> baselines, including retrieval-based one, generation based one, and the combinations of them. Union and intersection</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15</a:t>
            </a:fld>
            <a:endParaRPr lang="zh-CN" altLang="en-US"/>
          </a:p>
        </p:txBody>
      </p:sp>
    </p:spTree>
    <p:extLst>
      <p:ext uri="{BB962C8B-B14F-4D97-AF65-F5344CB8AC3E}">
        <p14:creationId xmlns:p14="http://schemas.microsoft.com/office/powerpoint/2010/main" val="4122572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table shows the evaluation results of different imports generation methods on benchmark.</a:t>
            </a:r>
            <a:endParaRPr lang="zh-CN" altLang="en-US" dirty="0"/>
          </a:p>
        </p:txBody>
      </p:sp>
      <p:sp>
        <p:nvSpPr>
          <p:cNvPr id="4" name="灯片编号占位符 3"/>
          <p:cNvSpPr>
            <a:spLocks noGrp="1"/>
          </p:cNvSpPr>
          <p:nvPr>
            <p:ph type="sldNum" sz="quarter" idx="5"/>
          </p:nvPr>
        </p:nvSpPr>
        <p:spPr/>
        <p:txBody>
          <a:bodyPr/>
          <a:lstStyle/>
          <a:p>
            <a:fld id="{766ED419-5B3F-423C-8358-46E41EBE13C9}" type="slidenum">
              <a:rPr lang="zh-CN" altLang="en-US" smtClean="0"/>
              <a:t>16</a:t>
            </a:fld>
            <a:endParaRPr lang="zh-CN" altLang="en-US"/>
          </a:p>
        </p:txBody>
      </p:sp>
    </p:spTree>
    <p:extLst>
      <p:ext uri="{BB962C8B-B14F-4D97-AF65-F5344CB8AC3E}">
        <p14:creationId xmlns:p14="http://schemas.microsoft.com/office/powerpoint/2010/main" val="2833590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RQ2. </a:t>
            </a:r>
            <a:r>
              <a:rPr lang="en-US" altLang="zh-CN" sz="1200" dirty="0"/>
              <a:t>We compare the performance of CodeGen4Libs with different models and input variations on the benchmark. The table shows that results.</a:t>
            </a:r>
          </a:p>
          <a:p>
            <a:r>
              <a:rPr lang="en-US" altLang="zh-CN" sz="1200" dirty="0"/>
              <a:t>First, as shown in the table, our approach using generated imports and retrieved similar code achieved the best performance in all evaluation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Second, the</a:t>
            </a:r>
            <a:r>
              <a:rPr lang="en-US" altLang="zh-CN" sz="1200" b="1" dirty="0">
                <a:solidFill>
                  <a:srgbClr val="002166"/>
                </a:solidFill>
                <a:cs typeface="+mn-ea"/>
                <a:sym typeface="+mn-lt"/>
              </a:rPr>
              <a:t> two variants of CodeGen4Libs also achieve good results, but are outperformed by our final approach. This suggests that both generated import statements and retrieved code snippets can improve the code generation performance, but combining them leads to even better results</a:t>
            </a:r>
            <a:endParaRPr lang="zh-CN" altLang="en-US" sz="1200" b="1" dirty="0">
              <a:solidFill>
                <a:srgbClr val="002166"/>
              </a:solidFill>
              <a:cs typeface="+mn-ea"/>
              <a:sym typeface="+mn-lt"/>
            </a:endParaRPr>
          </a:p>
          <a:p>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766ED419-5B3F-423C-8358-46E41EBE13C9}" type="slidenum">
              <a:rPr lang="zh-CN" altLang="en-US" smtClean="0"/>
              <a:t>17</a:t>
            </a:fld>
            <a:endParaRPr lang="zh-CN" altLang="en-US"/>
          </a:p>
        </p:txBody>
      </p:sp>
    </p:spTree>
    <p:extLst>
      <p:ext uri="{BB962C8B-B14F-4D97-AF65-F5344CB8AC3E}">
        <p14:creationId xmlns:p14="http://schemas.microsoft.com/office/powerpoint/2010/main" val="6402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For RQ3, </a:t>
            </a:r>
            <a:r>
              <a:rPr lang="en-US" altLang="zh-CN" sz="1200" dirty="0"/>
              <a:t>We compare the performance of CodeGen4Libs  using different imports as inputs on test dataset of the benchmark.</a:t>
            </a:r>
          </a:p>
          <a:p>
            <a:pPr algn="l"/>
            <a:r>
              <a:rPr lang="en-US" altLang="zh-CN" sz="1200" dirty="0"/>
              <a:t>The results are shown in the table. First, we can see that </a:t>
            </a:r>
            <a:r>
              <a:rPr lang="en-US" altLang="zh-CN" sz="1200" b="1" dirty="0">
                <a:solidFill>
                  <a:srgbClr val="002166"/>
                </a:solidFill>
                <a:cs typeface="+mn-ea"/>
                <a:sym typeface="+mn-lt"/>
              </a:rPr>
              <a:t>Using ground truth Imports as input achieved the best performance across all</a:t>
            </a:r>
          </a:p>
          <a:p>
            <a:pPr algn="l"/>
            <a:r>
              <a:rPr lang="en-US" altLang="zh-CN" sz="1200" b="1" dirty="0">
                <a:solidFill>
                  <a:srgbClr val="002166"/>
                </a:solidFill>
                <a:cs typeface="+mn-ea"/>
                <a:sym typeface="+mn-lt"/>
              </a:rPr>
              <a:t>Metrics, </a:t>
            </a:r>
            <a:r>
              <a:rPr lang="en-US" altLang="zh-CN" sz="1200" b="1" dirty="0">
                <a:solidFill>
                  <a:srgbClr val="002166"/>
                </a:solidFill>
                <a:cs typeface="+mn-ea"/>
              </a:rPr>
              <a:t>followed by using generated Imports. </a:t>
            </a:r>
            <a:r>
              <a:rPr lang="zh-CN" altLang="en-US" sz="1200" b="1" dirty="0">
                <a:solidFill>
                  <a:srgbClr val="002166"/>
                </a:solidFill>
                <a:cs typeface="+mn-ea"/>
                <a:sym typeface="+mn-lt"/>
              </a:rPr>
              <a:t> </a:t>
            </a:r>
            <a:r>
              <a:rPr lang="en-US" altLang="zh-CN" sz="1200" b="1" dirty="0">
                <a:solidFill>
                  <a:srgbClr val="002166"/>
                </a:solidFill>
                <a:cs typeface="+mn-ea"/>
                <a:sym typeface="+mn-lt"/>
              </a:rPr>
              <a:t>There still some gaps between using ground truth imports and generated imports. </a:t>
            </a:r>
            <a:br>
              <a:rPr lang="en-US" altLang="zh-CN" sz="1200" b="1" dirty="0">
                <a:solidFill>
                  <a:srgbClr val="002166"/>
                </a:solidFill>
                <a:cs typeface="+mn-ea"/>
                <a:sym typeface="+mn-lt"/>
              </a:rPr>
            </a:br>
            <a:r>
              <a:rPr lang="en-US" altLang="zh-CN" sz="1200" b="1" dirty="0">
                <a:solidFill>
                  <a:srgbClr val="002166"/>
                </a:solidFill>
                <a:cs typeface="+mn-ea"/>
              </a:rPr>
              <a:t>The results show that using high-quality imports as input for code generation models is important.</a:t>
            </a:r>
            <a:br>
              <a:rPr lang="en-US" altLang="zh-CN" sz="1200" b="1" dirty="0">
                <a:solidFill>
                  <a:srgbClr val="002166"/>
                </a:solidFill>
                <a:cs typeface="+mn-ea"/>
              </a:rPr>
            </a:br>
            <a:r>
              <a:rPr lang="en-US" altLang="zh-CN" sz="1200" b="1" dirty="0">
                <a:solidFill>
                  <a:srgbClr val="002166"/>
                </a:solidFill>
                <a:cs typeface="+mn-ea"/>
              </a:rPr>
              <a:t>We believe that if we can improve the imports generation performance, we can further improve the performance of code generation models.</a:t>
            </a:r>
            <a:endParaRPr lang="zh-CN" altLang="en-US" sz="1200" b="1" dirty="0">
              <a:solidFill>
                <a:srgbClr val="002166"/>
              </a:solidFill>
              <a:cs typeface="+mn-ea"/>
              <a:sym typeface="+mn-lt"/>
            </a:endParaRPr>
          </a:p>
          <a:p>
            <a:pPr algn="l"/>
            <a:endParaRPr lang="zh-CN" altLang="en-US" sz="1200" dirty="0"/>
          </a:p>
          <a:p>
            <a:pPr algn="l"/>
            <a:endParaRPr lang="zh-CN" altLang="en-US" dirty="0"/>
          </a:p>
        </p:txBody>
      </p:sp>
      <p:sp>
        <p:nvSpPr>
          <p:cNvPr id="4" name="灯片编号占位符 3"/>
          <p:cNvSpPr>
            <a:spLocks noGrp="1"/>
          </p:cNvSpPr>
          <p:nvPr>
            <p:ph type="sldNum" sz="quarter" idx="5"/>
          </p:nvPr>
        </p:nvSpPr>
        <p:spPr/>
        <p:txBody>
          <a:bodyPr/>
          <a:lstStyle/>
          <a:p>
            <a:fld id="{766ED419-5B3F-423C-8358-46E41EBE13C9}" type="slidenum">
              <a:rPr lang="zh-CN" altLang="en-US" smtClean="0"/>
              <a:t>18</a:t>
            </a:fld>
            <a:endParaRPr lang="zh-CN" altLang="en-US"/>
          </a:p>
        </p:txBody>
      </p:sp>
    </p:spTree>
    <p:extLst>
      <p:ext uri="{BB962C8B-B14F-4D97-AF65-F5344CB8AC3E}">
        <p14:creationId xmlns:p14="http://schemas.microsoft.com/office/powerpoint/2010/main" val="2714922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7072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in the order of  background, approach, evaluation and conclusion.</a:t>
            </a:r>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t>2</a:t>
            </a:fld>
            <a:endParaRPr lang="zh-CN" altLang="en-US"/>
          </a:p>
        </p:txBody>
      </p:sp>
    </p:spTree>
    <p:extLst>
      <p:ext uri="{BB962C8B-B14F-4D97-AF65-F5344CB8AC3E}">
        <p14:creationId xmlns:p14="http://schemas.microsoft.com/office/powerpoint/2010/main" val="134541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slide show some key summaries of our paper, more details could be found in our paper. We also release the relevant dataset and models. We are still working on this direction and </a:t>
            </a:r>
            <a:r>
              <a:rPr lang="en-US" altLang="zh-CN" b="0" i="0" dirty="0">
                <a:solidFill>
                  <a:srgbClr val="374151"/>
                </a:solidFill>
                <a:effectLst/>
                <a:latin typeface="Söhne"/>
              </a:rPr>
              <a:t>welcome collaboration and discussions with all interested parties. By the way, I am looking for the both academic and industry jobs. Any help are welcome.</a:t>
            </a: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20</a:t>
            </a:fld>
            <a:endParaRPr lang="zh-CN" altLang="en-US"/>
          </a:p>
        </p:txBody>
      </p:sp>
    </p:spTree>
    <p:extLst>
      <p:ext uri="{BB962C8B-B14F-4D97-AF65-F5344CB8AC3E}">
        <p14:creationId xmlns:p14="http://schemas.microsoft.com/office/powerpoint/2010/main" val="3255089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Thank you for your listening.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09084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ED419-5B3F-423C-8358-46E41EBE13C9}" type="slidenum">
              <a:rPr lang="zh-CN" altLang="en-US" smtClean="0"/>
              <a:t>3</a:t>
            </a:fld>
            <a:endParaRPr lang="zh-CN" altLang="en-US"/>
          </a:p>
        </p:txBody>
      </p:sp>
    </p:spTree>
    <p:extLst>
      <p:ext uri="{BB962C8B-B14F-4D97-AF65-F5344CB8AC3E}">
        <p14:creationId xmlns:p14="http://schemas.microsoft.com/office/powerpoint/2010/main" val="49187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As shown in the slide, the number of third-party libraries has grown rapidly across different programming languages. Today, they have become integral components of software systems. Research on GitHub projects shows that more than 90% of these projects use third-party libraries, with an average of 28 libraries per project. This indicates the significance of third-party libraries in modern software systems.</a:t>
            </a:r>
            <a:br>
              <a:rPr lang="en-US" altLang="zh-CN" dirty="0"/>
            </a:b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9462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effectLst/>
                <a:latin typeface="Söhne"/>
              </a:rPr>
              <a:t>In this scenario, there are many libraries offering similar functionality, such as JSON handling. For instance, there are over a dozen Java libraries that provide comparable features. Even for the same task, like converting JSON to a HashMap, developers can choose from entirely different libraries, leading to quite different</a:t>
            </a:r>
            <a:br>
              <a:rPr lang="en-US" altLang="zh-CN" b="0" i="0" dirty="0">
                <a:effectLst/>
                <a:latin typeface="Söhne"/>
              </a:rPr>
            </a:br>
            <a:r>
              <a:rPr lang="en-US" altLang="zh-CN" b="0" i="0" dirty="0">
                <a:effectLst/>
                <a:latin typeface="Söhne"/>
              </a:rPr>
              <a:t>implementations. This also bring challenges for developers when writing programs using specified libraries, Stack Overflow has many such kind of questions. </a:t>
            </a:r>
            <a:br>
              <a:rPr lang="en-US" altLang="zh-CN" b="0" i="0" dirty="0">
                <a:effectLst/>
                <a:latin typeface="Söhne"/>
              </a:rPr>
            </a:br>
            <a:r>
              <a:rPr lang="en-US" altLang="zh-CN" b="0" i="0" dirty="0">
                <a:effectLst/>
                <a:latin typeface="Söhne"/>
              </a:rPr>
              <a:t>In practice, the selection of a library is not arbitrary. Our survey indicates that developers often choose specific libraries to complete development tasks based on organizational strategies or personal preferences. For example, they may prefer using a library already employed in their projects or one with which they are more familiar. This demonstrates that exploring library-oriented code generation may be worthwhile.</a:t>
            </a:r>
          </a:p>
          <a:p>
            <a:br>
              <a:rPr lang="en-US" altLang="zh-CN" dirty="0"/>
            </a:b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8788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To help developers coding more efficiently, code generation models have been introduced. These models are typically based on pre-trained language models and fine-tuned on specific datasets. They focus on generating code at the method level based on natural language descriptions. That is,  NL to Code. However, they often overlook the preference for specific libraries. The code they generate may directly rely on the most popular libraries due to the distribution in the training data.</a:t>
            </a:r>
            <a:br>
              <a:rPr lang="en-US" altLang="zh-CN" b="0" i="0" dirty="0">
                <a:solidFill>
                  <a:srgbClr val="374151"/>
                </a:solidFill>
                <a:effectLst/>
                <a:latin typeface="Söhne"/>
              </a:rPr>
            </a:br>
            <a:br>
              <a:rPr lang="en-US" altLang="zh-CN" b="0" i="0" dirty="0">
                <a:solidFill>
                  <a:srgbClr val="374151"/>
                </a:solidFill>
                <a:effectLst/>
                <a:latin typeface="Söhne"/>
              </a:rPr>
            </a:br>
            <a:r>
              <a:rPr lang="en-US" altLang="zh-CN" b="0" i="0" dirty="0">
                <a:solidFill>
                  <a:srgbClr val="374151"/>
                </a:solidFill>
                <a:effectLst/>
                <a:latin typeface="Söhne"/>
              </a:rPr>
              <a:t>Therefore, we propose the Library-Oriented Code Generation Task in </a:t>
            </a:r>
            <a:r>
              <a:rPr lang="en-US" altLang="zh-CN" b="0" i="0">
                <a:solidFill>
                  <a:srgbClr val="374151"/>
                </a:solidFill>
                <a:effectLst/>
                <a:latin typeface="Söhne"/>
              </a:rPr>
              <a:t>the paper, </a:t>
            </a:r>
            <a:r>
              <a:rPr lang="en-US" altLang="zh-CN" b="0" i="0" dirty="0">
                <a:solidFill>
                  <a:srgbClr val="374151"/>
                </a:solidFill>
                <a:effectLst/>
                <a:latin typeface="Söhne"/>
              </a:rPr>
              <a:t>denoted as </a:t>
            </a:r>
            <a:r>
              <a:rPr lang="en-US" altLang="zh-CN" b="0" i="0" dirty="0" err="1">
                <a:solidFill>
                  <a:srgbClr val="374151"/>
                </a:solidFill>
                <a:effectLst/>
                <a:latin typeface="Söhne"/>
              </a:rPr>
              <a:t>NL+Libs</a:t>
            </a:r>
            <a:r>
              <a:rPr lang="en-US" altLang="zh-CN" b="0" i="0" dirty="0">
                <a:solidFill>
                  <a:srgbClr val="374151"/>
                </a:solidFill>
                <a:effectLst/>
                <a:latin typeface="Söhne"/>
              </a:rPr>
              <a:t>-&gt;Code. In this task, the model takes both natural language descriptions and one or more specified libraries as input and generates code that completes the task using the provided libraries.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761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6ED419-5B3F-423C-8358-46E41EBE13C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849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In fact, we have found that although existing models can be fine-tuned to accept input in the form of natural language (NL) and libraries (Libs) to generate code, the results are not satisfactory. We have analyzed the reasons, and the main issue is the significant gap between Libs and the generated code. It is challenging to make the generated code specific to the provided libraries. Based on our observations, we have found that using Class Import Statements can help bridge this gap. This is because when developers are faced with a task that requires a library, they typically start by identifying the necessary APIs and then proceed to write code based on them. Import statements can bridge the gap because they are related to both libraries (Libs) and the classes used in the code, providing more context when generating the code.</a:t>
            </a:r>
          </a:p>
          <a:p>
            <a:br>
              <a:rPr lang="en-US" altLang="zh-CN" dirty="0"/>
            </a:br>
            <a:br>
              <a:rPr lang="en-US" altLang="zh-CN" dirty="0"/>
            </a:br>
            <a:r>
              <a:rPr lang="zh-CN" altLang="en-US" dirty="0"/>
              <a:t>实际上，我们发现虽然可以使用现有的模型进行微调之后，接受输入</a:t>
            </a:r>
            <a:r>
              <a:rPr lang="en-US" altLang="zh-CN" dirty="0"/>
              <a:t>NL</a:t>
            </a:r>
            <a:r>
              <a:rPr lang="zh-CN" altLang="en-US" dirty="0"/>
              <a:t>和</a:t>
            </a:r>
            <a:r>
              <a:rPr lang="en-US" altLang="zh-CN" dirty="0"/>
              <a:t>Libs</a:t>
            </a:r>
            <a:r>
              <a:rPr lang="zh-CN" altLang="en-US" dirty="0"/>
              <a:t>作为输入生成代码。但是效果并不好，我们分析了原因，主要是</a:t>
            </a:r>
            <a:r>
              <a:rPr lang="en-US" altLang="zh-CN" dirty="0"/>
              <a:t>Libs</a:t>
            </a:r>
            <a:r>
              <a:rPr lang="zh-CN" altLang="en-US" dirty="0"/>
              <a:t>和代码之间的</a:t>
            </a:r>
            <a:r>
              <a:rPr lang="en-US" altLang="zh-CN" dirty="0"/>
              <a:t>gap</a:t>
            </a:r>
            <a:r>
              <a:rPr lang="zh-CN" altLang="en-US" dirty="0"/>
              <a:t>比较大，生成的代码很难特定到要使用的三方库。基于我们的观察，我们发现，可以使用</a:t>
            </a:r>
            <a:r>
              <a:rPr lang="en-US" altLang="zh-CN" dirty="0"/>
              <a:t>Class Import Statement</a:t>
            </a:r>
            <a:r>
              <a:rPr lang="zh-CN" altLang="en-US" dirty="0"/>
              <a:t>来帮助跨越这个</a:t>
            </a:r>
            <a:r>
              <a:rPr lang="en-US" altLang="zh-CN" dirty="0"/>
              <a:t>gap. Because </a:t>
            </a:r>
            <a:r>
              <a:rPr lang="en-US" altLang="zh-CN" dirty="0">
                <a:solidFill>
                  <a:srgbClr val="002166"/>
                </a:solidFill>
                <a:cs typeface="+mn-ea"/>
              </a:rPr>
              <a:t>when faced with a task that requires a specific third-party library, developers typically begin by identifying the necessary APIs and then proceed to write code based on them. Import statements can bridge the gap because they are related to both </a:t>
            </a:r>
            <a:r>
              <a:rPr lang="en-US" altLang="zh-CN" b="1" dirty="0">
                <a:solidFill>
                  <a:srgbClr val="FF0000"/>
                </a:solidFill>
                <a:cs typeface="+mn-ea"/>
              </a:rPr>
              <a:t>Libs</a:t>
            </a:r>
            <a:r>
              <a:rPr lang="en-US" altLang="zh-CN" dirty="0">
                <a:solidFill>
                  <a:srgbClr val="002166"/>
                </a:solidFill>
                <a:cs typeface="+mn-ea"/>
              </a:rPr>
              <a:t> and </a:t>
            </a:r>
            <a:r>
              <a:rPr lang="en-US" altLang="zh-CN" b="1" dirty="0">
                <a:solidFill>
                  <a:srgbClr val="FF0000"/>
                </a:solidFill>
                <a:cs typeface="+mn-ea"/>
              </a:rPr>
              <a:t>the classes used in the code</a:t>
            </a:r>
            <a:r>
              <a:rPr lang="en-US" altLang="zh-CN" dirty="0">
                <a:solidFill>
                  <a:srgbClr val="002166"/>
                </a:solidFill>
                <a:cs typeface="+mn-ea"/>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81703C-A4E6-4F50-9D61-ABE41FF233B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1401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Based on this idea, </a:t>
            </a:r>
            <a:r>
              <a:rPr lang="en-US" altLang="zh-CN" dirty="0"/>
              <a:t>We propose CodeGen4Libs, which includes two stages (i.e., </a:t>
            </a:r>
            <a:r>
              <a:rPr lang="en-US" altLang="zh-CN" b="1" dirty="0"/>
              <a:t>imports generation </a:t>
            </a:r>
            <a:r>
              <a:rPr lang="en-US" altLang="zh-CN" dirty="0"/>
              <a:t>and </a:t>
            </a:r>
            <a:r>
              <a:rPr lang="en-US" altLang="zh-CN" b="1" dirty="0"/>
              <a:t>code generation)</a:t>
            </a:r>
            <a:r>
              <a:rPr lang="en-US" altLang="zh-CN" dirty="0"/>
              <a:t>. Imports generation is to </a:t>
            </a:r>
            <a:r>
              <a:rPr lang="en-US" altLang="zh-CN" sz="1200" dirty="0">
                <a:solidFill>
                  <a:srgbClr val="002166"/>
                </a:solidFill>
                <a:cs typeface="+mn-ea"/>
                <a:sym typeface="+mn-lt"/>
              </a:rPr>
              <a:t>Generate API class-level import statements (Imports) from NL and Libs. While </a:t>
            </a:r>
            <a:r>
              <a:rPr lang="en-US" altLang="zh-CN" sz="1200" b="1" dirty="0">
                <a:solidFill>
                  <a:srgbClr val="1A6E9D"/>
                </a:solidFill>
                <a:latin typeface="+mn-lt"/>
                <a:ea typeface="+mn-ea"/>
                <a:sym typeface="+mn-lt"/>
              </a:rPr>
              <a:t>Code Generation</a:t>
            </a:r>
            <a:r>
              <a:rPr lang="zh-CN" altLang="en-US" sz="1200" b="1" dirty="0">
                <a:solidFill>
                  <a:srgbClr val="1A6E9D"/>
                </a:solidFill>
                <a:latin typeface="+mn-lt"/>
                <a:ea typeface="+mn-ea"/>
                <a:sym typeface="+mn-lt"/>
              </a:rPr>
              <a:t> </a:t>
            </a:r>
            <a:r>
              <a:rPr lang="en-US" altLang="zh-CN" sz="1200" b="1" dirty="0">
                <a:solidFill>
                  <a:srgbClr val="1A6E9D"/>
                </a:solidFill>
                <a:latin typeface="+mn-lt"/>
                <a:ea typeface="+mn-ea"/>
                <a:sym typeface="+mn-lt"/>
              </a:rPr>
              <a:t>is</a:t>
            </a:r>
            <a:r>
              <a:rPr lang="zh-CN" altLang="en-US" sz="1200" b="1" dirty="0">
                <a:solidFill>
                  <a:srgbClr val="1A6E9D"/>
                </a:solidFill>
                <a:latin typeface="+mn-lt"/>
                <a:ea typeface="+mn-ea"/>
                <a:sym typeface="+mn-lt"/>
              </a:rPr>
              <a:t> </a:t>
            </a:r>
            <a:r>
              <a:rPr lang="en-US" altLang="zh-CN" sz="1200" b="1" dirty="0">
                <a:solidFill>
                  <a:srgbClr val="1A6E9D"/>
                </a:solidFill>
                <a:latin typeface="+mn-lt"/>
                <a:ea typeface="+mn-ea"/>
                <a:sym typeface="+mn-lt"/>
              </a:rPr>
              <a:t>to</a:t>
            </a:r>
            <a:r>
              <a:rPr lang="zh-CN" altLang="en-US" sz="1200" b="1" dirty="0">
                <a:solidFill>
                  <a:srgbClr val="1A6E9D"/>
                </a:solidFill>
                <a:latin typeface="+mn-lt"/>
                <a:ea typeface="+mn-ea"/>
                <a:sym typeface="+mn-lt"/>
              </a:rPr>
              <a:t> </a:t>
            </a:r>
            <a:r>
              <a:rPr lang="en-US" altLang="zh-CN" sz="1200" b="1" dirty="0">
                <a:solidFill>
                  <a:srgbClr val="002166"/>
                </a:solidFill>
                <a:latin typeface="+mn-lt"/>
                <a:ea typeface="+mn-ea"/>
                <a:cs typeface="+mn-ea"/>
                <a:sym typeface="+mn-lt"/>
              </a:rPr>
              <a:t>g</a:t>
            </a:r>
            <a:r>
              <a:rPr lang="en-US" altLang="zh-CN" sz="1200" dirty="0">
                <a:solidFill>
                  <a:srgbClr val="002166"/>
                </a:solidFill>
                <a:cs typeface="+mn-ea"/>
                <a:sym typeface="+mn-lt"/>
              </a:rPr>
              <a:t>enerate Code from NL, Libs, and Imports generated.</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We split the task into two subtasks. So two different models to be trained to handle imports generation and code generation. </a:t>
            </a:r>
            <a:br>
              <a:rPr lang="en-US" altLang="zh-CN" b="0" i="0" dirty="0">
                <a:effectLst/>
                <a:latin typeface="Arial" panose="020B0604020202020204" pitchFamily="34" charset="0"/>
              </a:rPr>
            </a:br>
            <a:r>
              <a:rPr lang="en-US" altLang="zh-CN" b="0" i="0" dirty="0">
                <a:effectLst/>
                <a:latin typeface="Arial" panose="020B0604020202020204" pitchFamily="34" charset="0"/>
              </a:rPr>
              <a:t>The imports generated in the first step could provide more context for the code generation more and help the model to generate code more target at the provided libraries.</a:t>
            </a:r>
            <a:br>
              <a:rPr lang="en-US" altLang="zh-CN" b="0" i="0" dirty="0">
                <a:effectLst/>
                <a:latin typeface="Arial" panose="020B0604020202020204" pitchFamily="34" charset="0"/>
              </a:rPr>
            </a:br>
            <a:endParaRPr lang="zh-CN" altLang="en-US" dirty="0"/>
          </a:p>
        </p:txBody>
      </p:sp>
      <p:sp>
        <p:nvSpPr>
          <p:cNvPr id="4" name="灯片编号占位符 3"/>
          <p:cNvSpPr>
            <a:spLocks noGrp="1"/>
          </p:cNvSpPr>
          <p:nvPr>
            <p:ph type="sldNum" sz="quarter" idx="10"/>
          </p:nvPr>
        </p:nvSpPr>
        <p:spPr/>
        <p:txBody>
          <a:bodyPr/>
          <a:lstStyle/>
          <a:p>
            <a:fld id="{9281703C-A4E6-4F50-9D61-ABE41FF233BC}" type="slidenum">
              <a:rPr lang="zh-CN" altLang="en-US" smtClean="0"/>
              <a:t>9</a:t>
            </a:fld>
            <a:endParaRPr lang="zh-CN" altLang="en-US"/>
          </a:p>
        </p:txBody>
      </p:sp>
    </p:spTree>
    <p:extLst>
      <p:ext uri="{BB962C8B-B14F-4D97-AF65-F5344CB8AC3E}">
        <p14:creationId xmlns:p14="http://schemas.microsoft.com/office/powerpoint/2010/main" val="1331413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bg1"/>
        </a:soli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7F897BB-7DCF-495B-876F-BA522C74506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5" name="矩形 4">
            <a:extLst>
              <a:ext uri="{FF2B5EF4-FFF2-40B4-BE49-F238E27FC236}">
                <a16:creationId xmlns:a16="http://schemas.microsoft.com/office/drawing/2014/main" id="{A520EACF-6E8B-4240-8F39-7C84213818C6}"/>
              </a:ext>
            </a:extLst>
          </p:cNvPr>
          <p:cNvSpPr/>
          <p:nvPr userDrawn="1"/>
        </p:nvSpPr>
        <p:spPr>
          <a:xfrm>
            <a:off x="-108520" y="627535"/>
            <a:ext cx="9289032"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7">
            <a:extLst>
              <a:ext uri="{FF2B5EF4-FFF2-40B4-BE49-F238E27FC236}">
                <a16:creationId xmlns:a16="http://schemas.microsoft.com/office/drawing/2014/main" id="{D667874B-B359-4415-8807-9738D62C6CA1}"/>
              </a:ext>
            </a:extLst>
          </p:cNvPr>
          <p:cNvSpPr>
            <a:spLocks noGrp="1"/>
          </p:cNvSpPr>
          <p:nvPr>
            <p:ph type="body" sz="quarter" idx="10" hasCustomPrompt="1"/>
          </p:nvPr>
        </p:nvSpPr>
        <p:spPr>
          <a:xfrm>
            <a:off x="0" y="1"/>
            <a:ext cx="5266271" cy="627534"/>
          </a:xfrm>
          <a:prstGeom prst="rect">
            <a:avLst/>
          </a:prstGeom>
          <a:ln w="12700" cmpd="sng">
            <a:noFill/>
          </a:ln>
        </p:spPr>
        <p:txBody>
          <a:bodyPr vert="horz" anchor="ctr"/>
          <a:lstStyle>
            <a:lvl1pPr marL="0" indent="0" algn="l">
              <a:buNone/>
              <a:defRPr sz="2400" b="1">
                <a:solidFill>
                  <a:schemeClr val="bg1"/>
                </a:solidFill>
                <a:latin typeface="Microsoft YaHei UI" panose="020B0503020204020204" pitchFamily="34" charset="-122"/>
                <a:ea typeface="Microsoft YaHei UI" panose="020B0503020204020204" pitchFamily="34" charset="-122"/>
                <a:cs typeface="Microsoft YaHei UI" panose="020B0503020204020204" pitchFamily="34" charset="-122"/>
              </a:defRPr>
            </a:lvl1pPr>
            <a:lvl2pPr>
              <a:defRPr kumimoji="0" lang="zh-CN" altLang="en-US" sz="2400" b="0" i="0" u="none" strike="noStrike" kern="1200" cap="none" spc="0" normalizeH="0" baseline="0" dirty="0">
                <a:ln>
                  <a:noFill/>
                </a:ln>
                <a:solidFill>
                  <a:schemeClr val="bg1"/>
                </a:solidFill>
                <a:effectLst/>
                <a:uLnTx/>
                <a:uFillTx/>
                <a:latin typeface="+mn-ea"/>
                <a:ea typeface="+mn-ea"/>
                <a:cs typeface="+mn-ea"/>
              </a:defRPr>
            </a:lvl2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1498687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E663C-EBF8-4428-A8F2-A935FA7CACB9}"/>
              </a:ext>
            </a:extLst>
          </p:cNvPr>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AB28C3-772B-46CB-AEC9-F9D2AF386D92}"/>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2ED854-A1E6-49A4-999A-77A8CC0544BE}"/>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03D3190B-917B-4F81-B983-D77D9D578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940077-62D6-45F2-B1D7-167EF2D8D165}"/>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93747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7ABE5-E556-4FF8-B735-B778BEC116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E59CCB-C966-4C24-A7CD-F827A67241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B74C11-E672-45B8-9CF6-2AB287458C3C}"/>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8EA92DDB-13AF-48E3-958B-E7DFB98C4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6C7672-3942-4CD5-B8EB-444E1500868D}"/>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145729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F9B5F-4132-432F-91EA-42FED08037CF}"/>
              </a:ext>
            </a:extLst>
          </p:cNvPr>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643FB5-AF72-4A18-AA78-F29DCB2BD659}"/>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573A4B6-1AA9-4EDB-BB22-0E2CDB9B90F8}"/>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C0225EE8-7421-42CD-AD82-E4B5B0BEE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4F2564-5E13-41C0-BC96-F20D459E441D}"/>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53241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3D98C-403F-45D5-9D9A-415E13826F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65B1D6-3FF0-42E7-A611-0E87D80FAFC0}"/>
              </a:ext>
            </a:extLst>
          </p:cNvPr>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E887E2-2ECB-4137-AA29-2B0B0761687A}"/>
              </a:ext>
            </a:extLst>
          </p:cNvPr>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D70BE2-724A-4015-9A77-AA8DD1E39DB4}"/>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4A3E95CE-4379-4245-B029-297EAD65E0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D7C6A3-9435-401E-B189-1E38119B0992}"/>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63868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C362-366F-4CC1-8E61-87E83C9BAB97}"/>
              </a:ext>
            </a:extLst>
          </p:cNvPr>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9D5D36E-38AC-4C2D-A9E5-8BFEAD682020}"/>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72B2B70-922F-4BB0-A7BF-7A258610666D}"/>
              </a:ext>
            </a:extLst>
          </p:cNvPr>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A2C7670-431C-4105-B3CE-65E47157BD95}"/>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C7DEE8-202A-42A1-A97C-70F7AFAAB76A}"/>
              </a:ext>
            </a:extLst>
          </p:cNvPr>
          <p:cNvSpPr>
            <a:spLocks noGrp="1"/>
          </p:cNvSpPr>
          <p:nvPr>
            <p:ph sz="quarter" idx="4"/>
          </p:nvPr>
        </p:nvSpPr>
        <p:spPr>
          <a:xfrm>
            <a:off x="4629150" y="1879600"/>
            <a:ext cx="3887788" cy="2762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7596608-D487-476E-8E63-917339BA873D}"/>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8" name="页脚占位符 7">
            <a:extLst>
              <a:ext uri="{FF2B5EF4-FFF2-40B4-BE49-F238E27FC236}">
                <a16:creationId xmlns:a16="http://schemas.microsoft.com/office/drawing/2014/main" id="{664FF85A-9AE6-41E6-A192-CF333C4021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445154-728E-460A-B6EC-76B12477570C}"/>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408284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79C16-0C91-4C4E-989B-014A638D7E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89A2CA-2996-4298-85C5-E387C12CCC10}"/>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4" name="页脚占位符 3">
            <a:extLst>
              <a:ext uri="{FF2B5EF4-FFF2-40B4-BE49-F238E27FC236}">
                <a16:creationId xmlns:a16="http://schemas.microsoft.com/office/drawing/2014/main" id="{C77D672D-BA1C-4819-9E54-0508DB13EA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CBE9C6-2B74-4C1C-A05E-21254B86132A}"/>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612849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CE75E6-782C-490C-B3F2-CB51ACBF356F}"/>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3" name="页脚占位符 2">
            <a:extLst>
              <a:ext uri="{FF2B5EF4-FFF2-40B4-BE49-F238E27FC236}">
                <a16:creationId xmlns:a16="http://schemas.microsoft.com/office/drawing/2014/main" id="{52A64CE0-FF26-49B1-81F6-2BC407ACDD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520F85-E2EF-4E16-9A38-9B99F4991EC5}"/>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52702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12DA-37A8-430D-AA4C-DBDD127E9A56}"/>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37C707-8017-4735-AF70-9AA14F03948C}"/>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1364B1-567A-4437-9897-DD559C562EFC}"/>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93D642-2149-4777-B880-88FA84A83243}"/>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24CF1BB8-9512-4D84-B1C8-5A74A3988E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3376AD-69A5-4CBD-B726-25DFB8549C16}"/>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398469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8523EE-8550-426E-926B-59BC332A1EBA}"/>
              </a:ext>
            </a:extLst>
          </p:cNvPr>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A4E2C6-9B62-4F6F-BAA9-786FDA8755F4}"/>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8486F5-317B-44B0-865C-39D42FE9C01A}"/>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B9B590-C0F4-4385-8053-FCC79280965A}"/>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6" name="页脚占位符 5">
            <a:extLst>
              <a:ext uri="{FF2B5EF4-FFF2-40B4-BE49-F238E27FC236}">
                <a16:creationId xmlns:a16="http://schemas.microsoft.com/office/drawing/2014/main" id="{578574D8-2B76-470B-8061-70A2823436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155F8C-171E-4CE8-86E4-53CEC36AD1F9}"/>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2129763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3FAE5-971C-4297-A356-22F9E621BC6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49F100-3776-4104-A977-23C0F35B6D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EEA23-19C6-408F-B4A2-49A3DA44D60D}"/>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107CCBC6-E31D-4FAC-B7A6-3D1142C4E2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D79A02-7138-4940-928D-D91D361ABFFC}"/>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08361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D5D86C-82EF-43EF-AE1E-3EA54540EEE5}"/>
              </a:ext>
            </a:extLst>
          </p:cNvPr>
          <p:cNvSpPr/>
          <p:nvPr userDrawn="1"/>
        </p:nvSpPr>
        <p:spPr>
          <a:xfrm>
            <a:off x="-252536" y="627534"/>
            <a:ext cx="9577064"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740783"/>
      </p:ext>
    </p:extLst>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06ED47-51DC-40A8-84DD-A6393593DF1F}"/>
              </a:ext>
            </a:extLst>
          </p:cNvPr>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17AC11-3E02-488A-8FBB-C8F7980A461D}"/>
              </a:ext>
            </a:extLst>
          </p:cNvPr>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7A1302-668B-4CB6-BD21-0FBC6199F5DD}"/>
              </a:ext>
            </a:extLst>
          </p:cNvPr>
          <p:cNvSpPr>
            <a:spLocks noGrp="1"/>
          </p:cNvSpPr>
          <p:nvPr>
            <p:ph type="dt" sz="half" idx="10"/>
          </p:nvPr>
        </p:nvSpPr>
        <p:spPr/>
        <p:txBody>
          <a:body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4973638B-69C5-41C2-AD9C-5BCBB7890F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239D03-2790-490C-BF69-F7CE3BB58409}"/>
              </a:ext>
            </a:extLst>
          </p:cNvPr>
          <p:cNvSpPr>
            <a:spLocks noGrp="1"/>
          </p:cNvSpPr>
          <p:nvPr>
            <p:ph type="sldNum" sz="quarter" idx="12"/>
          </p:nvPr>
        </p:nvSpPr>
        <p:spPr/>
        <p:txBody>
          <a:body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3841621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2023/9/18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22193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pPr/>
              <a:t>2023/9/18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45172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57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D052F6-D1FC-4256-815E-1AB394DA9E0D}"/>
              </a:ext>
            </a:extLst>
          </p:cNvPr>
          <p:cNvSpPr/>
          <p:nvPr userDrawn="1"/>
        </p:nvSpPr>
        <p:spPr>
          <a:xfrm>
            <a:off x="-252536" y="627534"/>
            <a:ext cx="9577064" cy="4752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3636422"/>
      </p:ext>
    </p:extLst>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954264"/>
      </p:ext>
    </p:extLst>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111623"/>
      </p:ext>
    </p:extLst>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模板">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206375"/>
            <a:ext cx="9144000" cy="857250"/>
          </a:xfrm>
          <a:prstGeom prst="rect">
            <a:avLst/>
          </a:prstGeom>
        </p:spPr>
        <p:txBody>
          <a:bodyPr/>
          <a:lstStyle>
            <a:lvl2pPr>
              <a:defRPr kumimoji="0" lang="zh-CN" altLang="en-US" sz="2400" b="0" i="0" u="none" strike="noStrike" kern="1200" cap="none" spc="0" normalizeH="0" baseline="0" dirty="0">
                <a:ln>
                  <a:noFill/>
                </a:ln>
                <a:solidFill>
                  <a:srgbClr val="002166"/>
                </a:solidFill>
                <a:effectLst/>
                <a:uLnTx/>
                <a:uFillTx/>
                <a:latin typeface="+mn-lt"/>
                <a:ea typeface="+mn-ea"/>
                <a:cs typeface="+mn-ea"/>
              </a:defRPr>
            </a:lvl2pPr>
          </a:lstStyle>
          <a:p>
            <a:pPr marL="0" lvl="1" algn="ctr">
              <a:defRPr/>
            </a:pPr>
            <a:r>
              <a:rPr kumimoji="0" lang="en-US" altLang="zh-CN" sz="2400" b="0" i="0" u="none" strike="noStrike" kern="1200" cap="none" spc="0" normalizeH="0" baseline="0" noProof="0" dirty="0">
                <a:ln>
                  <a:noFill/>
                </a:ln>
                <a:solidFill>
                  <a:srgbClr val="002166"/>
                </a:solidFill>
                <a:effectLst/>
                <a:uLnTx/>
                <a:uFillTx/>
                <a:cs typeface="+mn-ea"/>
                <a:sym typeface="+mn-lt"/>
              </a:rPr>
              <a:t>Title</a:t>
            </a:r>
            <a:r>
              <a:rPr kumimoji="0" lang="zh-CN" altLang="en-US" sz="2400" b="0" i="0" u="none" strike="noStrike" kern="1200" cap="none" spc="0" normalizeH="0" baseline="0" noProof="0" dirty="0">
                <a:ln>
                  <a:noFill/>
                </a:ln>
                <a:solidFill>
                  <a:srgbClr val="002166"/>
                </a:solidFill>
                <a:effectLst/>
                <a:uLnTx/>
                <a:uFillTx/>
                <a:cs typeface="+mn-ea"/>
                <a:sym typeface="+mn-lt"/>
              </a:rPr>
              <a:t> </a:t>
            </a:r>
            <a:r>
              <a:rPr kumimoji="0" lang="en-US" altLang="zh-CN" sz="2400" b="0" i="0" u="none" strike="noStrike" kern="1200" cap="none" spc="0" normalizeH="0" baseline="0" noProof="0" dirty="0">
                <a:ln>
                  <a:noFill/>
                </a:ln>
                <a:solidFill>
                  <a:srgbClr val="002166"/>
                </a:solidFill>
                <a:effectLst/>
                <a:uLnTx/>
                <a:uFillTx/>
                <a:cs typeface="+mn-ea"/>
                <a:sym typeface="+mn-lt"/>
              </a:rPr>
              <a:t>Here</a:t>
            </a:r>
            <a:endParaRPr kumimoji="0" lang="zh-CN" altLang="en-US" sz="2400" b="0" i="0" u="none" strike="noStrike" kern="1200" cap="none" spc="0" normalizeH="0" baseline="0" noProof="0" dirty="0">
              <a:ln>
                <a:noFill/>
              </a:ln>
              <a:solidFill>
                <a:srgbClr val="002166"/>
              </a:solidFill>
              <a:effectLst/>
              <a:uLnTx/>
              <a:uFillTx/>
              <a:cs typeface="+mn-ea"/>
              <a:sym typeface="+mn-lt"/>
            </a:endParaRPr>
          </a:p>
        </p:txBody>
      </p:sp>
    </p:spTree>
    <p:extLst>
      <p:ext uri="{BB962C8B-B14F-4D97-AF65-F5344CB8AC3E}">
        <p14:creationId xmlns:p14="http://schemas.microsoft.com/office/powerpoint/2010/main" val="14599146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2pPr>
              <a:defRPr kumimoji="0" lang="zh-CN" altLang="en-US" sz="2400" b="0" i="0" u="none" strike="noStrike" kern="1200" cap="none" spc="0" normalizeH="0" baseline="0" dirty="0">
                <a:ln>
                  <a:noFill/>
                </a:ln>
                <a:solidFill>
                  <a:srgbClr val="002166"/>
                </a:solidFill>
                <a:effectLst/>
                <a:uLnTx/>
                <a:uFillTx/>
                <a:latin typeface="+mn-lt"/>
                <a:ea typeface="+mn-ea"/>
                <a:cs typeface="+mn-ea"/>
              </a:defRPr>
            </a:lvl2pPr>
          </a:lstStyle>
          <a:p>
            <a:pPr marL="0" lvl="1" algn="ctr">
              <a:defRPr/>
            </a:pPr>
            <a:r>
              <a:rPr lang="zh-CN" altLang="en-US" dirty="0"/>
              <a:t>单击此处编辑母版标题样式</a:t>
            </a:r>
          </a:p>
        </p:txBody>
      </p:sp>
      <p:sp>
        <p:nvSpPr>
          <p:cNvPr id="4" name="TextBox 3"/>
          <p:cNvSpPr txBox="1"/>
          <p:nvPr userDrawn="1"/>
        </p:nvSpPr>
        <p:spPr>
          <a:xfrm>
            <a:off x="179512" y="494801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420419061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375429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3"/>
          </a:xfrm>
          <a:prstGeom prst="rect">
            <a:avLst/>
          </a:prstGeom>
        </p:spPr>
        <p:txBody>
          <a:bodyPr/>
          <a:lstStyle/>
          <a:p>
            <a:fld id="{2F3160A8-FCDA-4438-A06B-8F9A2E82FEAD}" type="datetimeFigureOut">
              <a:rPr lang="zh-CN" altLang="en-US" smtClean="0"/>
              <a:pPr/>
              <a:t>2023/9/18</a:t>
            </a:fld>
            <a:endParaRPr lang="zh-CN" altLang="en-US"/>
          </a:p>
        </p:txBody>
      </p:sp>
      <p:sp>
        <p:nvSpPr>
          <p:cNvPr id="5" name="页脚占位符 4"/>
          <p:cNvSpPr>
            <a:spLocks noGrp="1"/>
          </p:cNvSpPr>
          <p:nvPr>
            <p:ph type="ftr" sz="quarter" idx="11"/>
          </p:nvPr>
        </p:nvSpPr>
        <p:spPr>
          <a:xfrm>
            <a:off x="3124200" y="4767263"/>
            <a:ext cx="2895600" cy="27384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3"/>
          </a:xfrm>
          <a:prstGeom prst="rect">
            <a:avLst/>
          </a:prstGeom>
        </p:spPr>
        <p:txBody>
          <a:bodyPr/>
          <a:lstStyle/>
          <a:p>
            <a:fld id="{06D2EDEE-018F-4012-A1B4-6387EBE5E632}" type="slidenum">
              <a:rPr lang="zh-CN" altLang="en-US" smtClean="0"/>
              <a:pPr/>
              <a:t>‹#›</a:t>
            </a:fld>
            <a:endParaRPr lang="zh-CN" altLang="en-US"/>
          </a:p>
        </p:txBody>
      </p:sp>
    </p:spTree>
    <p:extLst>
      <p:ext uri="{BB962C8B-B14F-4D97-AF65-F5344CB8AC3E}">
        <p14:creationId xmlns:p14="http://schemas.microsoft.com/office/powerpoint/2010/main" val="2096482961"/>
      </p:ext>
    </p:extLst>
  </p:cSld>
  <p:clrMapOvr>
    <a:masterClrMapping/>
  </p:clrMapOvr>
  <p:transition advClick="0" advTm="0">
    <p:comb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252746"/>
      </p:ext>
    </p:extLst>
  </p:cSld>
  <p:clrMap bg1="lt1" tx1="dk1" bg2="lt2" tx2="dk2" accent1="accent1" accent2="accent2" accent3="accent3" accent4="accent4" accent5="accent5" accent6="accent6" hlink="hlink" folHlink="folHlink"/>
  <p:sldLayoutIdLst>
    <p:sldLayoutId id="2147483746" r:id="rId1"/>
    <p:sldLayoutId id="2147483729" r:id="rId2"/>
    <p:sldLayoutId id="2147483732" r:id="rId3"/>
    <p:sldLayoutId id="2147483731" r:id="rId4"/>
    <p:sldLayoutId id="2147483730" r:id="rId5"/>
    <p:sldLayoutId id="2147483751" r:id="rId6"/>
    <p:sldLayoutId id="2147483752" r:id="rId7"/>
    <p:sldLayoutId id="2147483753" r:id="rId8"/>
    <p:sldLayoutId id="2147483750" r:id="rId9"/>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93CC92-7694-413D-890A-C2D2947C4A2F}"/>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5114F1-B71F-4A13-B0B4-6CB81BDAF843}"/>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234F85-84FB-46E3-9A2B-2EB96442280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03FBC29-7B4F-4998-91F8-79FB56B2BA55}" type="datetimeFigureOut">
              <a:rPr lang="zh-CN" altLang="en-US" smtClean="0"/>
              <a:t>2023/9/18</a:t>
            </a:fld>
            <a:endParaRPr lang="zh-CN" altLang="en-US"/>
          </a:p>
        </p:txBody>
      </p:sp>
      <p:sp>
        <p:nvSpPr>
          <p:cNvPr id="5" name="页脚占位符 4">
            <a:extLst>
              <a:ext uri="{FF2B5EF4-FFF2-40B4-BE49-F238E27FC236}">
                <a16:creationId xmlns:a16="http://schemas.microsoft.com/office/drawing/2014/main" id="{B768943A-9529-4C44-BEBA-3BEE532F080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EF0AA7-49E9-41F5-A5B5-F8E9863F84A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B9717D3A-BA9A-4B34-85C1-310284AA5DB0}" type="slidenum">
              <a:rPr lang="zh-CN" altLang="en-US" smtClean="0"/>
              <a:t>‹#›</a:t>
            </a:fld>
            <a:endParaRPr lang="zh-CN" altLang="en-US"/>
          </a:p>
        </p:txBody>
      </p:sp>
    </p:spTree>
    <p:extLst>
      <p:ext uri="{BB962C8B-B14F-4D97-AF65-F5344CB8AC3E}">
        <p14:creationId xmlns:p14="http://schemas.microsoft.com/office/powerpoint/2010/main" val="14260548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5211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3" Type="http://schemas.openxmlformats.org/officeDocument/2006/relationships/tags" Target="../tags/tag5.xml"/><Relationship Id="rId21" Type="http://schemas.openxmlformats.org/officeDocument/2006/relationships/notesSlide" Target="../notesSlides/notesSlide10.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image" Target="../media/image15.png"/><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14.png"/><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image" Target="../media/image13.png"/><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slideLayout" Target="../slideLayouts/slideLayout1.xml"/><Relationship Id="rId3" Type="http://schemas.openxmlformats.org/officeDocument/2006/relationships/tags" Target="../tags/tag24.xml"/><Relationship Id="rId21" Type="http://schemas.openxmlformats.org/officeDocument/2006/relationships/image" Target="../media/image17.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image" Target="../media/image1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23" Type="http://schemas.openxmlformats.org/officeDocument/2006/relationships/image" Target="../media/image15.png"/><Relationship Id="rId10" Type="http://schemas.openxmlformats.org/officeDocument/2006/relationships/tags" Target="../tags/tag31.xml"/><Relationship Id="rId19" Type="http://schemas.openxmlformats.org/officeDocument/2006/relationships/notesSlide" Target="../notesSlides/notesSlide1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mingwei-liu.github.io/"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C2B2295-881A-490B-81F3-66C8B6D555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9" name="矩形 8"/>
          <p:cNvSpPr/>
          <p:nvPr/>
        </p:nvSpPr>
        <p:spPr>
          <a:xfrm>
            <a:off x="1228713" y="444609"/>
            <a:ext cx="6686575" cy="830997"/>
          </a:xfrm>
          <a:prstGeom prst="rect">
            <a:avLst/>
          </a:prstGeom>
        </p:spPr>
        <p:txBody>
          <a:bodyPr wrap="none">
            <a:spAutoFit/>
          </a:bodyPr>
          <a:lstStyle/>
          <a:p>
            <a:pPr algn="ctr"/>
            <a:r>
              <a:rPr lang="en-US" altLang="zh-CN" sz="2400" b="1" dirty="0">
                <a:solidFill>
                  <a:schemeClr val="bg1"/>
                </a:solidFill>
                <a:cs typeface="+mn-ea"/>
                <a:sym typeface="+mn-lt"/>
              </a:rPr>
              <a:t>CodeGen4Libs: A Two-Stage Approach for</a:t>
            </a:r>
          </a:p>
          <a:p>
            <a:pPr algn="ctr"/>
            <a:r>
              <a:rPr lang="en-US" altLang="zh-CN" sz="2400" b="1" dirty="0">
                <a:solidFill>
                  <a:schemeClr val="bg1"/>
                </a:solidFill>
                <a:cs typeface="+mn-ea"/>
                <a:sym typeface="+mn-lt"/>
              </a:rPr>
              <a:t>Library-Oriented Code Generation</a:t>
            </a:r>
            <a:endParaRPr lang="zh-CN" altLang="en-US" sz="2400" b="1" dirty="0">
              <a:solidFill>
                <a:schemeClr val="bg1"/>
              </a:solidFill>
              <a:cs typeface="+mn-ea"/>
              <a:sym typeface="+mn-lt"/>
            </a:endParaRPr>
          </a:p>
        </p:txBody>
      </p:sp>
      <p:sp>
        <p:nvSpPr>
          <p:cNvPr id="14" name="矩形 13">
            <a:extLst>
              <a:ext uri="{FF2B5EF4-FFF2-40B4-BE49-F238E27FC236}">
                <a16:creationId xmlns:a16="http://schemas.microsoft.com/office/drawing/2014/main" id="{BE780EE4-09A7-4811-A279-A3D4424F73DD}"/>
              </a:ext>
            </a:extLst>
          </p:cNvPr>
          <p:cNvSpPr/>
          <p:nvPr/>
        </p:nvSpPr>
        <p:spPr>
          <a:xfrm>
            <a:off x="1691680" y="1203598"/>
            <a:ext cx="5760640" cy="584775"/>
          </a:xfrm>
          <a:prstGeom prst="rect">
            <a:avLst/>
          </a:prstGeom>
        </p:spPr>
        <p:txBody>
          <a:bodyPr wrap="square">
            <a:spAutoFit/>
          </a:bodyPr>
          <a:lstStyle/>
          <a:p>
            <a:pPr algn="ctr"/>
            <a:r>
              <a:rPr lang="en-US" altLang="zh-CN" sz="1600" dirty="0">
                <a:solidFill>
                  <a:schemeClr val="bg1"/>
                </a:solidFill>
                <a:cs typeface="+mn-ea"/>
                <a:sym typeface="+mn-lt"/>
              </a:rPr>
              <a:t>Mingwei Liu, </a:t>
            </a:r>
            <a:r>
              <a:rPr lang="en-US" altLang="zh-CN" sz="1600" dirty="0" err="1">
                <a:solidFill>
                  <a:schemeClr val="bg1"/>
                </a:solidFill>
                <a:cs typeface="+mn-ea"/>
                <a:sym typeface="+mn-lt"/>
              </a:rPr>
              <a:t>Tianyong</a:t>
            </a:r>
            <a:r>
              <a:rPr lang="en-US" altLang="zh-CN" sz="1600" dirty="0">
                <a:solidFill>
                  <a:schemeClr val="bg1"/>
                </a:solidFill>
                <a:cs typeface="+mn-ea"/>
                <a:sym typeface="+mn-lt"/>
              </a:rPr>
              <a:t> Yang, </a:t>
            </a:r>
            <a:r>
              <a:rPr lang="en-US" altLang="zh-CN" sz="1600" dirty="0" err="1">
                <a:solidFill>
                  <a:schemeClr val="bg1"/>
                </a:solidFill>
                <a:cs typeface="+mn-ea"/>
                <a:sym typeface="+mn-lt"/>
              </a:rPr>
              <a:t>Yiling</a:t>
            </a:r>
            <a:r>
              <a:rPr lang="en-US" altLang="zh-CN" sz="1600" dirty="0">
                <a:solidFill>
                  <a:schemeClr val="bg1"/>
                </a:solidFill>
                <a:cs typeface="+mn-ea"/>
                <a:sym typeface="+mn-lt"/>
              </a:rPr>
              <a:t> Lou, </a:t>
            </a:r>
            <a:r>
              <a:rPr lang="en-US" altLang="zh-CN" sz="1600" dirty="0" err="1">
                <a:solidFill>
                  <a:schemeClr val="bg1"/>
                </a:solidFill>
                <a:cs typeface="+mn-ea"/>
                <a:sym typeface="+mn-lt"/>
              </a:rPr>
              <a:t>Xueying</a:t>
            </a:r>
            <a:r>
              <a:rPr lang="en-US" altLang="zh-CN" sz="1600" dirty="0">
                <a:solidFill>
                  <a:schemeClr val="bg1"/>
                </a:solidFill>
                <a:cs typeface="+mn-ea"/>
                <a:sym typeface="+mn-lt"/>
              </a:rPr>
              <a:t> Du, </a:t>
            </a:r>
          </a:p>
          <a:p>
            <a:pPr algn="ctr"/>
            <a:r>
              <a:rPr lang="en-US" altLang="zh-CN" sz="1600" dirty="0">
                <a:solidFill>
                  <a:schemeClr val="bg1"/>
                </a:solidFill>
                <a:cs typeface="+mn-ea"/>
                <a:sym typeface="+mn-lt"/>
              </a:rPr>
              <a:t>Ying Wang, and Xin Peng</a:t>
            </a:r>
          </a:p>
        </p:txBody>
      </p:sp>
      <p:grpSp>
        <p:nvGrpSpPr>
          <p:cNvPr id="6" name="组合 5">
            <a:extLst>
              <a:ext uri="{FF2B5EF4-FFF2-40B4-BE49-F238E27FC236}">
                <a16:creationId xmlns:a16="http://schemas.microsoft.com/office/drawing/2014/main" id="{21CA21AB-6DB6-437D-9C48-2FCBA622D9AE}"/>
              </a:ext>
            </a:extLst>
          </p:cNvPr>
          <p:cNvGrpSpPr/>
          <p:nvPr/>
        </p:nvGrpSpPr>
        <p:grpSpPr>
          <a:xfrm>
            <a:off x="3923928" y="1791309"/>
            <a:ext cx="1152127" cy="492409"/>
            <a:chOff x="3635897" y="2923078"/>
            <a:chExt cx="1152127" cy="492409"/>
          </a:xfrm>
        </p:grpSpPr>
        <p:grpSp>
          <p:nvGrpSpPr>
            <p:cNvPr id="10" name="组合 9"/>
            <p:cNvGrpSpPr/>
            <p:nvPr/>
          </p:nvGrpSpPr>
          <p:grpSpPr>
            <a:xfrm>
              <a:off x="3635897" y="2923078"/>
              <a:ext cx="1152127" cy="492409"/>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dirty="0">
                  <a:solidFill>
                    <a:schemeClr val="accent1"/>
                  </a:solidFill>
                  <a:cs typeface="+mn-ea"/>
                  <a:sym typeface="+mn-lt"/>
                </a:endParaRPr>
              </a:p>
            </p:txBody>
          </p:sp>
          <p:sp>
            <p:nvSpPr>
              <p:cNvPr id="13" name="矩形 12"/>
              <p:cNvSpPr/>
              <p:nvPr/>
            </p:nvSpPr>
            <p:spPr>
              <a:xfrm>
                <a:off x="1115642" y="2836989"/>
                <a:ext cx="71590" cy="61555"/>
              </a:xfrm>
              <a:prstGeom prst="rect">
                <a:avLst/>
              </a:prstGeom>
              <a:noFill/>
            </p:spPr>
            <p:txBody>
              <a:bodyPr wrap="none">
                <a:spAutoFit/>
              </a:bodyPr>
              <a:lstStyle/>
              <a:p>
                <a:pPr algn="ctr"/>
                <a:endParaRPr lang="zh-CN" altLang="en-US" sz="1100" dirty="0">
                  <a:solidFill>
                    <a:srgbClr val="033E78"/>
                  </a:solidFill>
                  <a:cs typeface="+mn-ea"/>
                  <a:sym typeface="+mn-lt"/>
                </a:endParaRPr>
              </a:p>
            </p:txBody>
          </p:sp>
        </p:grpSp>
        <p:pic>
          <p:nvPicPr>
            <p:cNvPr id="15" name="图片 14">
              <a:extLst>
                <a:ext uri="{FF2B5EF4-FFF2-40B4-BE49-F238E27FC236}">
                  <a16:creationId xmlns:a16="http://schemas.microsoft.com/office/drawing/2014/main" id="{5D779D3A-E9D9-407C-A2B9-D5D6A84626F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707904" y="2936495"/>
              <a:ext cx="981005" cy="478316"/>
            </a:xfrm>
            <a:prstGeom prst="rect">
              <a:avLst/>
            </a:prstGeom>
          </p:spPr>
        </p:pic>
      </p:grpSp>
      <p:sp>
        <p:nvSpPr>
          <p:cNvPr id="16" name="矩形 15">
            <a:extLst>
              <a:ext uri="{FF2B5EF4-FFF2-40B4-BE49-F238E27FC236}">
                <a16:creationId xmlns:a16="http://schemas.microsoft.com/office/drawing/2014/main" id="{01733088-01C8-4BC9-9B32-895B6AC7B273}"/>
              </a:ext>
            </a:extLst>
          </p:cNvPr>
          <p:cNvSpPr/>
          <p:nvPr/>
        </p:nvSpPr>
        <p:spPr>
          <a:xfrm>
            <a:off x="2881837" y="2316817"/>
            <a:ext cx="3346347" cy="830997"/>
          </a:xfrm>
          <a:prstGeom prst="rect">
            <a:avLst/>
          </a:prstGeom>
        </p:spPr>
        <p:txBody>
          <a:bodyPr wrap="square">
            <a:spAutoFit/>
          </a:bodyPr>
          <a:lstStyle/>
          <a:p>
            <a:pPr algn="ctr"/>
            <a:r>
              <a:rPr lang="en-US" altLang="zh-CN" sz="1600" dirty="0">
                <a:solidFill>
                  <a:schemeClr val="bg1"/>
                </a:solidFill>
                <a:cs typeface="+mn-ea"/>
                <a:sym typeface="+mn-lt"/>
              </a:rPr>
              <a:t>Presenter: Mingwei Liu</a:t>
            </a:r>
          </a:p>
          <a:p>
            <a:pPr algn="ctr"/>
            <a:r>
              <a:rPr lang="en-US" altLang="zh-CN" sz="1600" dirty="0">
                <a:solidFill>
                  <a:schemeClr val="bg1"/>
                </a:solidFill>
                <a:cs typeface="+mn-ea"/>
                <a:sym typeface="+mn-lt"/>
              </a:rPr>
              <a:t>https://mingwei-liu.github.io/</a:t>
            </a:r>
          </a:p>
          <a:p>
            <a:pPr algn="ctr"/>
            <a:r>
              <a:rPr lang="en-US" altLang="zh-CN" sz="1600" dirty="0">
                <a:solidFill>
                  <a:schemeClr val="bg1"/>
                </a:solidFill>
                <a:cs typeface="+mn-ea"/>
                <a:sym typeface="+mn-lt"/>
              </a:rPr>
              <a:t>2023.9.12</a:t>
            </a:r>
          </a:p>
        </p:txBody>
      </p:sp>
    </p:spTree>
    <p:extLst>
      <p:ext uri="{BB962C8B-B14F-4D97-AF65-F5344CB8AC3E}">
        <p14:creationId xmlns:p14="http://schemas.microsoft.com/office/powerpoint/2010/main" val="2697993879"/>
      </p:ext>
    </p:extLst>
  </p:cSld>
  <p:clrMapOvr>
    <a:masterClrMapping/>
  </p:clrMapOvr>
  <mc:AlternateContent xmlns:mc="http://schemas.openxmlformats.org/markup-compatibility/2006" xmlns:p14="http://schemas.microsoft.com/office/powerpoint/2010/main">
    <mc:Choice Requires="p14">
      <p:transition spd="slow" p14:dur="2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C636C57-847A-44FA-BCA4-DEFF07D2BBF3}"/>
              </a:ext>
            </a:extLst>
          </p:cNvPr>
          <p:cNvSpPr>
            <a:spLocks noGrp="1"/>
          </p:cNvSpPr>
          <p:nvPr>
            <p:ph type="body" sz="quarter" idx="10"/>
          </p:nvPr>
        </p:nvSpPr>
        <p:spPr/>
        <p:txBody>
          <a:bodyPr/>
          <a:lstStyle/>
          <a:p>
            <a:r>
              <a:rPr lang="en-US" altLang="zh-CN" b="0" dirty="0"/>
              <a:t>Imports Generation</a:t>
            </a:r>
            <a:endParaRPr lang="zh-CN" altLang="en-US" b="0" dirty="0"/>
          </a:p>
        </p:txBody>
      </p:sp>
      <p:sp>
        <p:nvSpPr>
          <p:cNvPr id="41" name="文本框 40">
            <a:extLst>
              <a:ext uri="{FF2B5EF4-FFF2-40B4-BE49-F238E27FC236}">
                <a16:creationId xmlns:a16="http://schemas.microsoft.com/office/drawing/2014/main" id="{7066DB9F-7E6A-4468-BE38-5F1FA0914617}"/>
              </a:ext>
            </a:extLst>
          </p:cNvPr>
          <p:cNvSpPr txBox="1"/>
          <p:nvPr>
            <p:custDataLst>
              <p:tags r:id="rId1"/>
            </p:custDataLst>
          </p:nvPr>
        </p:nvSpPr>
        <p:spPr>
          <a:xfrm>
            <a:off x="6360" y="3445205"/>
            <a:ext cx="3388360"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Generated Imports</a:t>
            </a:r>
          </a:p>
        </p:txBody>
      </p:sp>
      <p:grpSp>
        <p:nvGrpSpPr>
          <p:cNvPr id="56" name="组合 55">
            <a:extLst>
              <a:ext uri="{FF2B5EF4-FFF2-40B4-BE49-F238E27FC236}">
                <a16:creationId xmlns:a16="http://schemas.microsoft.com/office/drawing/2014/main" id="{62FF7865-A73D-4B71-B63D-4B477436785E}"/>
              </a:ext>
            </a:extLst>
          </p:cNvPr>
          <p:cNvGrpSpPr/>
          <p:nvPr/>
        </p:nvGrpSpPr>
        <p:grpSpPr>
          <a:xfrm flipH="1">
            <a:off x="1907704" y="902505"/>
            <a:ext cx="1512168" cy="1093179"/>
            <a:chOff x="-8199830" y="6474987"/>
            <a:chExt cx="3886445" cy="2390815"/>
          </a:xfrm>
        </p:grpSpPr>
        <p:cxnSp>
          <p:nvCxnSpPr>
            <p:cNvPr id="54" name="直线箭头连接符 42">
              <a:extLst>
                <a:ext uri="{FF2B5EF4-FFF2-40B4-BE49-F238E27FC236}">
                  <a16:creationId xmlns:a16="http://schemas.microsoft.com/office/drawing/2014/main" id="{7CE68079-8DF9-4FA1-ABA5-E014B5D460EA}"/>
                </a:ext>
              </a:extLst>
            </p:cNvPr>
            <p:cNvCxnSpPr>
              <a:cxnSpLocks/>
            </p:cNvCxnSpPr>
            <p:nvPr>
              <p:custDataLst>
                <p:tags r:id="rId18"/>
              </p:custDataLst>
            </p:nvPr>
          </p:nvCxnSpPr>
          <p:spPr>
            <a:xfrm rot="10800000" flipH="1">
              <a:off x="-8199830" y="6474987"/>
              <a:ext cx="3886445" cy="1339478"/>
            </a:xfrm>
            <a:prstGeom prst="bentConnector3">
              <a:avLst>
                <a:gd name="adj1" fmla="val 23097"/>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线箭头连接符 42">
              <a:extLst>
                <a:ext uri="{FF2B5EF4-FFF2-40B4-BE49-F238E27FC236}">
                  <a16:creationId xmlns:a16="http://schemas.microsoft.com/office/drawing/2014/main" id="{7585CDD4-0B6B-41F4-BD18-03FBF7DD2897}"/>
                </a:ext>
              </a:extLst>
            </p:cNvPr>
            <p:cNvCxnSpPr>
              <a:cxnSpLocks/>
            </p:cNvCxnSpPr>
            <p:nvPr>
              <p:custDataLst>
                <p:tags r:id="rId19"/>
              </p:custDataLst>
            </p:nvPr>
          </p:nvCxnSpPr>
          <p:spPr>
            <a:xfrm rot="10800000" flipH="1" flipV="1">
              <a:off x="-8173420" y="7814464"/>
              <a:ext cx="2060643" cy="1051338"/>
            </a:xfrm>
            <a:prstGeom prst="bentConnector3">
              <a:avLst>
                <a:gd name="adj1" fmla="val 4192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87" name="图片 86">
            <a:extLst>
              <a:ext uri="{FF2B5EF4-FFF2-40B4-BE49-F238E27FC236}">
                <a16:creationId xmlns:a16="http://schemas.microsoft.com/office/drawing/2014/main" id="{FB28E964-4B53-4C9D-8C55-7456D318FCFB}"/>
              </a:ext>
            </a:extLst>
          </p:cNvPr>
          <p:cNvPicPr>
            <a:picLocks noChangeAspect="1"/>
          </p:cNvPicPr>
          <p:nvPr/>
        </p:nvPicPr>
        <p:blipFill>
          <a:blip r:embed="rId22"/>
          <a:stretch>
            <a:fillRect/>
          </a:stretch>
        </p:blipFill>
        <p:spPr>
          <a:xfrm>
            <a:off x="86643" y="703143"/>
            <a:ext cx="2521181" cy="2139864"/>
          </a:xfrm>
          <a:prstGeom prst="rect">
            <a:avLst/>
          </a:prstGeom>
        </p:spPr>
      </p:pic>
      <p:sp>
        <p:nvSpPr>
          <p:cNvPr id="88" name="矩形 87">
            <a:extLst>
              <a:ext uri="{FF2B5EF4-FFF2-40B4-BE49-F238E27FC236}">
                <a16:creationId xmlns:a16="http://schemas.microsoft.com/office/drawing/2014/main" id="{B9837C4A-7150-4843-9E7E-03893DB9BB48}"/>
              </a:ext>
            </a:extLst>
          </p:cNvPr>
          <p:cNvSpPr/>
          <p:nvPr>
            <p:custDataLst>
              <p:tags r:id="rId2"/>
            </p:custDataLst>
          </p:nvPr>
        </p:nvSpPr>
        <p:spPr>
          <a:xfrm>
            <a:off x="3419872" y="1186385"/>
            <a:ext cx="1188885" cy="622842"/>
          </a:xfrm>
          <a:prstGeom prst="rect">
            <a:avLst/>
          </a:prstGeom>
          <a:solidFill>
            <a:srgbClr val="E6F2DE"/>
          </a:solidFill>
          <a:ln w="317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Import</a:t>
            </a:r>
          </a:p>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Retriever</a:t>
            </a:r>
          </a:p>
        </p:txBody>
      </p:sp>
      <p:pic>
        <p:nvPicPr>
          <p:cNvPr id="93" name="图片 92">
            <a:extLst>
              <a:ext uri="{FF2B5EF4-FFF2-40B4-BE49-F238E27FC236}">
                <a16:creationId xmlns:a16="http://schemas.microsoft.com/office/drawing/2014/main" id="{F202A4E4-88C0-434E-8DFA-8F716075CE63}"/>
              </a:ext>
            </a:extLst>
          </p:cNvPr>
          <p:cNvPicPr>
            <a:picLocks noChangeAspect="1"/>
          </p:cNvPicPr>
          <p:nvPr/>
        </p:nvPicPr>
        <p:blipFill>
          <a:blip r:embed="rId23"/>
          <a:stretch>
            <a:fillRect/>
          </a:stretch>
        </p:blipFill>
        <p:spPr>
          <a:xfrm>
            <a:off x="5294595" y="1002626"/>
            <a:ext cx="3883401" cy="1010430"/>
          </a:xfrm>
          <a:prstGeom prst="rect">
            <a:avLst/>
          </a:prstGeom>
        </p:spPr>
      </p:pic>
      <p:sp>
        <p:nvSpPr>
          <p:cNvPr id="94" name="文本框 93">
            <a:extLst>
              <a:ext uri="{FF2B5EF4-FFF2-40B4-BE49-F238E27FC236}">
                <a16:creationId xmlns:a16="http://schemas.microsoft.com/office/drawing/2014/main" id="{2CA0AE9A-A9CC-47C3-B43F-944F0D0229D3}"/>
              </a:ext>
            </a:extLst>
          </p:cNvPr>
          <p:cNvSpPr txBox="1"/>
          <p:nvPr>
            <p:custDataLst>
              <p:tags r:id="rId3"/>
            </p:custDataLst>
          </p:nvPr>
        </p:nvSpPr>
        <p:spPr>
          <a:xfrm>
            <a:off x="5436096" y="686607"/>
            <a:ext cx="3388360"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Retrieved Similar Imports</a:t>
            </a:r>
          </a:p>
        </p:txBody>
      </p:sp>
      <p:cxnSp>
        <p:nvCxnSpPr>
          <p:cNvPr id="95" name="直线箭头连接符 42">
            <a:extLst>
              <a:ext uri="{FF2B5EF4-FFF2-40B4-BE49-F238E27FC236}">
                <a16:creationId xmlns:a16="http://schemas.microsoft.com/office/drawing/2014/main" id="{24DB1A07-9B30-41FC-9E20-F18018A94DE9}"/>
              </a:ext>
            </a:extLst>
          </p:cNvPr>
          <p:cNvCxnSpPr>
            <a:cxnSpLocks/>
            <a:stCxn id="93" idx="1"/>
            <a:endCxn id="88" idx="3"/>
          </p:cNvCxnSpPr>
          <p:nvPr>
            <p:custDataLst>
              <p:tags r:id="rId4"/>
            </p:custDataLst>
          </p:nvPr>
        </p:nvCxnSpPr>
        <p:spPr>
          <a:xfrm flipH="1" flipV="1">
            <a:off x="4608757" y="1497806"/>
            <a:ext cx="685838"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9" name="直线箭头连接符 42">
            <a:extLst>
              <a:ext uri="{FF2B5EF4-FFF2-40B4-BE49-F238E27FC236}">
                <a16:creationId xmlns:a16="http://schemas.microsoft.com/office/drawing/2014/main" id="{39D8698E-A5BC-49C5-B65D-A013A4CB9CAE}"/>
              </a:ext>
            </a:extLst>
          </p:cNvPr>
          <p:cNvCxnSpPr>
            <a:cxnSpLocks/>
            <a:stCxn id="113" idx="2"/>
          </p:cNvCxnSpPr>
          <p:nvPr>
            <p:custDataLst>
              <p:tags r:id="rId5"/>
            </p:custDataLst>
          </p:nvPr>
        </p:nvCxnSpPr>
        <p:spPr>
          <a:xfrm flipH="1">
            <a:off x="2607824" y="2193734"/>
            <a:ext cx="2521823"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肘形连接符 26">
            <a:extLst>
              <a:ext uri="{FF2B5EF4-FFF2-40B4-BE49-F238E27FC236}">
                <a16:creationId xmlns:a16="http://schemas.microsoft.com/office/drawing/2014/main" id="{41504013-F917-4662-9858-2F00DE7DDCBC}"/>
              </a:ext>
            </a:extLst>
          </p:cNvPr>
          <p:cNvCxnSpPr>
            <a:cxnSpLocks/>
            <a:stCxn id="113" idx="4"/>
          </p:cNvCxnSpPr>
          <p:nvPr>
            <p:custDataLst>
              <p:tags r:id="rId6"/>
            </p:custDataLst>
          </p:nvPr>
        </p:nvCxnSpPr>
        <p:spPr>
          <a:xfrm>
            <a:off x="5255647" y="2319734"/>
            <a:ext cx="0" cy="252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C2773AE8-C0B3-4D07-971C-4501A1AF2203}"/>
              </a:ext>
            </a:extLst>
          </p:cNvPr>
          <p:cNvSpPr txBox="1"/>
          <p:nvPr>
            <p:custDataLst>
              <p:tags r:id="rId7"/>
            </p:custDataLst>
          </p:nvPr>
        </p:nvSpPr>
        <p:spPr>
          <a:xfrm>
            <a:off x="3419872" y="2497751"/>
            <a:ext cx="3613150" cy="338554"/>
          </a:xfrm>
          <a:prstGeom prst="rect">
            <a:avLst/>
          </a:prstGeom>
          <a:noFill/>
        </p:spPr>
        <p:txBody>
          <a:bodyPr wrap="square" rtlCol="0" anchor="t">
            <a:sp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&lt;NL, Libs, Imports&gt;</a:t>
            </a:r>
          </a:p>
        </p:txBody>
      </p:sp>
      <p:cxnSp>
        <p:nvCxnSpPr>
          <p:cNvPr id="112" name="直线箭头连接符 42">
            <a:extLst>
              <a:ext uri="{FF2B5EF4-FFF2-40B4-BE49-F238E27FC236}">
                <a16:creationId xmlns:a16="http://schemas.microsoft.com/office/drawing/2014/main" id="{F8769BFD-6659-4600-BB37-D98931B11762}"/>
              </a:ext>
            </a:extLst>
          </p:cNvPr>
          <p:cNvCxnSpPr>
            <a:cxnSpLocks/>
            <a:stCxn id="113" idx="6"/>
            <a:endCxn id="93" idx="2"/>
          </p:cNvCxnSpPr>
          <p:nvPr>
            <p:custDataLst>
              <p:tags r:id="rId8"/>
            </p:custDataLst>
          </p:nvPr>
        </p:nvCxnSpPr>
        <p:spPr>
          <a:xfrm flipV="1">
            <a:off x="5381647" y="2013056"/>
            <a:ext cx="1854649" cy="180678"/>
          </a:xfrm>
          <a:prstGeom prst="bentConnector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3" name="流程图: 或者 112">
            <a:extLst>
              <a:ext uri="{FF2B5EF4-FFF2-40B4-BE49-F238E27FC236}">
                <a16:creationId xmlns:a16="http://schemas.microsoft.com/office/drawing/2014/main" id="{3F77B592-2320-450E-A409-B66938D8C1CF}"/>
              </a:ext>
            </a:extLst>
          </p:cNvPr>
          <p:cNvSpPr/>
          <p:nvPr/>
        </p:nvSpPr>
        <p:spPr>
          <a:xfrm>
            <a:off x="5129647" y="2067734"/>
            <a:ext cx="252000" cy="252000"/>
          </a:xfrm>
          <a:prstGeom prst="flowChartOr">
            <a:avLst/>
          </a:prstGeom>
          <a:solidFill>
            <a:srgbClr val="E2F0D9"/>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CF6235B2-FF89-4444-AE70-88ADB96BD624}"/>
              </a:ext>
            </a:extLst>
          </p:cNvPr>
          <p:cNvSpPr/>
          <p:nvPr>
            <p:custDataLst>
              <p:tags r:id="rId9"/>
            </p:custDataLst>
          </p:nvPr>
        </p:nvSpPr>
        <p:spPr>
          <a:xfrm>
            <a:off x="7775603" y="2489977"/>
            <a:ext cx="1188885" cy="622842"/>
          </a:xfrm>
          <a:prstGeom prst="rect">
            <a:avLst/>
          </a:prstGeom>
          <a:solidFill>
            <a:srgbClr val="E6F2DE"/>
          </a:solidFill>
          <a:ln w="317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Import</a:t>
            </a:r>
          </a:p>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Generator</a:t>
            </a:r>
          </a:p>
        </p:txBody>
      </p:sp>
      <p:cxnSp>
        <p:nvCxnSpPr>
          <p:cNvPr id="149" name="直线箭头连接符 42">
            <a:extLst>
              <a:ext uri="{FF2B5EF4-FFF2-40B4-BE49-F238E27FC236}">
                <a16:creationId xmlns:a16="http://schemas.microsoft.com/office/drawing/2014/main" id="{17658502-E99B-481F-8D99-DD9AA57DBA0F}"/>
              </a:ext>
            </a:extLst>
          </p:cNvPr>
          <p:cNvCxnSpPr>
            <a:cxnSpLocks/>
            <a:stCxn id="147" idx="1"/>
            <a:endCxn id="111" idx="2"/>
          </p:cNvCxnSpPr>
          <p:nvPr>
            <p:custDataLst>
              <p:tags r:id="rId10"/>
            </p:custDataLst>
          </p:nvPr>
        </p:nvCxnSpPr>
        <p:spPr>
          <a:xfrm rot="10800000" flipV="1">
            <a:off x="5226447" y="2801397"/>
            <a:ext cx="2549156" cy="34907"/>
          </a:xfrm>
          <a:prstGeom prst="bentConnector4">
            <a:avLst>
              <a:gd name="adj1" fmla="val 14565"/>
              <a:gd name="adj2" fmla="val 73622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158" name="图片 157">
            <a:extLst>
              <a:ext uri="{FF2B5EF4-FFF2-40B4-BE49-F238E27FC236}">
                <a16:creationId xmlns:a16="http://schemas.microsoft.com/office/drawing/2014/main" id="{E58E8E3C-C225-4DF0-860C-1C7F0142E83E}"/>
              </a:ext>
            </a:extLst>
          </p:cNvPr>
          <p:cNvPicPr>
            <a:picLocks noChangeAspect="1"/>
          </p:cNvPicPr>
          <p:nvPr/>
        </p:nvPicPr>
        <p:blipFill>
          <a:blip r:embed="rId24"/>
          <a:stretch>
            <a:fillRect/>
          </a:stretch>
        </p:blipFill>
        <p:spPr>
          <a:xfrm>
            <a:off x="5361457" y="3696047"/>
            <a:ext cx="3747047" cy="1179959"/>
          </a:xfrm>
          <a:prstGeom prst="rect">
            <a:avLst/>
          </a:prstGeom>
        </p:spPr>
      </p:pic>
      <p:pic>
        <p:nvPicPr>
          <p:cNvPr id="163" name="图片 162">
            <a:extLst>
              <a:ext uri="{FF2B5EF4-FFF2-40B4-BE49-F238E27FC236}">
                <a16:creationId xmlns:a16="http://schemas.microsoft.com/office/drawing/2014/main" id="{AFDDD6F8-E5B1-4AEA-92B7-412567352B76}"/>
              </a:ext>
            </a:extLst>
          </p:cNvPr>
          <p:cNvPicPr>
            <a:picLocks noChangeAspect="1"/>
          </p:cNvPicPr>
          <p:nvPr/>
        </p:nvPicPr>
        <p:blipFill rotWithShape="1">
          <a:blip r:embed="rId25"/>
          <a:srcRect t="1213" r="1256"/>
          <a:stretch/>
        </p:blipFill>
        <p:spPr>
          <a:xfrm>
            <a:off x="85044" y="3770632"/>
            <a:ext cx="3230992" cy="1017887"/>
          </a:xfrm>
          <a:prstGeom prst="rect">
            <a:avLst/>
          </a:prstGeom>
        </p:spPr>
      </p:pic>
      <p:sp>
        <p:nvSpPr>
          <p:cNvPr id="164" name="矩形 163">
            <a:extLst>
              <a:ext uri="{FF2B5EF4-FFF2-40B4-BE49-F238E27FC236}">
                <a16:creationId xmlns:a16="http://schemas.microsoft.com/office/drawing/2014/main" id="{A003AAAB-EE90-4B85-BC11-248035F857F8}"/>
              </a:ext>
            </a:extLst>
          </p:cNvPr>
          <p:cNvSpPr/>
          <p:nvPr>
            <p:custDataLst>
              <p:tags r:id="rId11"/>
            </p:custDataLst>
          </p:nvPr>
        </p:nvSpPr>
        <p:spPr>
          <a:xfrm>
            <a:off x="3789784" y="3974605"/>
            <a:ext cx="1188885" cy="622842"/>
          </a:xfrm>
          <a:prstGeom prst="rect">
            <a:avLst/>
          </a:prstGeom>
          <a:solidFill>
            <a:srgbClr val="E6F2DE"/>
          </a:solidFill>
          <a:ln w="317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Import</a:t>
            </a:r>
          </a:p>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Cleaner</a:t>
            </a:r>
          </a:p>
        </p:txBody>
      </p:sp>
      <p:cxnSp>
        <p:nvCxnSpPr>
          <p:cNvPr id="166" name="直线箭头连接符 42">
            <a:extLst>
              <a:ext uri="{FF2B5EF4-FFF2-40B4-BE49-F238E27FC236}">
                <a16:creationId xmlns:a16="http://schemas.microsoft.com/office/drawing/2014/main" id="{4BDD7D1E-9F9E-416F-9346-9FA02C8F42E2}"/>
              </a:ext>
            </a:extLst>
          </p:cNvPr>
          <p:cNvCxnSpPr>
            <a:cxnSpLocks/>
            <a:stCxn id="164" idx="3"/>
            <a:endCxn id="158" idx="1"/>
          </p:cNvCxnSpPr>
          <p:nvPr>
            <p:custDataLst>
              <p:tags r:id="rId12"/>
            </p:custDataLst>
          </p:nvPr>
        </p:nvCxnSpPr>
        <p:spPr>
          <a:xfrm>
            <a:off x="4978669" y="4286026"/>
            <a:ext cx="382788" cy="1"/>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69" name="直线箭头连接符 42">
            <a:extLst>
              <a:ext uri="{FF2B5EF4-FFF2-40B4-BE49-F238E27FC236}">
                <a16:creationId xmlns:a16="http://schemas.microsoft.com/office/drawing/2014/main" id="{A57C7919-19D5-4EB8-B747-36CD73380A7A}"/>
              </a:ext>
            </a:extLst>
          </p:cNvPr>
          <p:cNvCxnSpPr>
            <a:cxnSpLocks/>
            <a:stCxn id="163" idx="3"/>
            <a:endCxn id="164" idx="1"/>
          </p:cNvCxnSpPr>
          <p:nvPr>
            <p:custDataLst>
              <p:tags r:id="rId13"/>
            </p:custDataLst>
          </p:nvPr>
        </p:nvCxnSpPr>
        <p:spPr>
          <a:xfrm>
            <a:off x="3316036" y="4279576"/>
            <a:ext cx="473748"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77" name="直线箭头连接符 42">
            <a:extLst>
              <a:ext uri="{FF2B5EF4-FFF2-40B4-BE49-F238E27FC236}">
                <a16:creationId xmlns:a16="http://schemas.microsoft.com/office/drawing/2014/main" id="{51B1A02D-5E29-4535-819C-C1446B94F0F2}"/>
              </a:ext>
            </a:extLst>
          </p:cNvPr>
          <p:cNvCxnSpPr>
            <a:cxnSpLocks/>
            <a:endCxn id="147" idx="2"/>
          </p:cNvCxnSpPr>
          <p:nvPr>
            <p:custDataLst>
              <p:tags r:id="rId14"/>
            </p:custDataLst>
          </p:nvPr>
        </p:nvCxnSpPr>
        <p:spPr>
          <a:xfrm flipV="1">
            <a:off x="8370046" y="3112819"/>
            <a:ext cx="0" cy="583228"/>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95" name="文本框 194">
            <a:extLst>
              <a:ext uri="{FF2B5EF4-FFF2-40B4-BE49-F238E27FC236}">
                <a16:creationId xmlns:a16="http://schemas.microsoft.com/office/drawing/2014/main" id="{110070B0-7194-482B-9C9E-6743BFFE4159}"/>
              </a:ext>
            </a:extLst>
          </p:cNvPr>
          <p:cNvSpPr txBox="1"/>
          <p:nvPr>
            <p:custDataLst>
              <p:tags r:id="rId15"/>
            </p:custDataLst>
          </p:nvPr>
        </p:nvSpPr>
        <p:spPr>
          <a:xfrm>
            <a:off x="5405704" y="3350463"/>
            <a:ext cx="3388360"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Raw Generated Imports</a:t>
            </a:r>
          </a:p>
        </p:txBody>
      </p:sp>
      <p:sp>
        <p:nvSpPr>
          <p:cNvPr id="197" name="文本框 196">
            <a:extLst>
              <a:ext uri="{FF2B5EF4-FFF2-40B4-BE49-F238E27FC236}">
                <a16:creationId xmlns:a16="http://schemas.microsoft.com/office/drawing/2014/main" id="{30635BBB-1AB2-4ED3-B3A0-5F7FC0969058}"/>
              </a:ext>
            </a:extLst>
          </p:cNvPr>
          <p:cNvSpPr txBox="1"/>
          <p:nvPr>
            <p:custDataLst>
              <p:tags r:id="rId16"/>
            </p:custDataLst>
          </p:nvPr>
        </p:nvSpPr>
        <p:spPr>
          <a:xfrm>
            <a:off x="3269912" y="825585"/>
            <a:ext cx="1432671" cy="339675"/>
          </a:xfrm>
          <a:prstGeom prst="rect">
            <a:avLst/>
          </a:prstGeom>
          <a:noFill/>
        </p:spPr>
        <p:txBody>
          <a:bodyPr wrap="square" rtlCol="0" anchor="t">
            <a:spAutoFit/>
          </a:bodyPr>
          <a:lstStyle/>
          <a:p>
            <a:pPr algn="ctr"/>
            <a:r>
              <a:rPr kumimoji="1" lang="en-US" altLang="zh-CN" sz="1600" b="1" i="1" dirty="0">
                <a:solidFill>
                  <a:srgbClr val="00B0F0"/>
                </a:solidFill>
                <a:latin typeface="Times New Roman" panose="02020603050405020304" charset="0"/>
                <a:ea typeface="Times New Roman" panose="02020603050405020304" charset="0"/>
                <a:cs typeface="Times New Roman" panose="02020603050405020304" charset="0"/>
              </a:rPr>
              <a:t>BM25-based</a:t>
            </a:r>
          </a:p>
        </p:txBody>
      </p:sp>
      <p:sp>
        <p:nvSpPr>
          <p:cNvPr id="198" name="文本框 197">
            <a:extLst>
              <a:ext uri="{FF2B5EF4-FFF2-40B4-BE49-F238E27FC236}">
                <a16:creationId xmlns:a16="http://schemas.microsoft.com/office/drawing/2014/main" id="{CE0C6F04-40FA-4804-A06D-226B8829AD46}"/>
              </a:ext>
            </a:extLst>
          </p:cNvPr>
          <p:cNvSpPr txBox="1"/>
          <p:nvPr>
            <p:custDataLst>
              <p:tags r:id="rId17"/>
            </p:custDataLst>
          </p:nvPr>
        </p:nvSpPr>
        <p:spPr>
          <a:xfrm>
            <a:off x="7675833" y="2136174"/>
            <a:ext cx="1432671" cy="339675"/>
          </a:xfrm>
          <a:prstGeom prst="rect">
            <a:avLst/>
          </a:prstGeom>
          <a:noFill/>
        </p:spPr>
        <p:txBody>
          <a:bodyPr wrap="square" rtlCol="0" anchor="t">
            <a:spAutoFit/>
          </a:bodyPr>
          <a:lstStyle/>
          <a:p>
            <a:pPr algn="ctr"/>
            <a:r>
              <a:rPr kumimoji="1" lang="en-US" altLang="zh-CN" sz="1600" b="1" i="1" dirty="0">
                <a:solidFill>
                  <a:srgbClr val="00B0F0"/>
                </a:solidFill>
                <a:latin typeface="Times New Roman" panose="02020603050405020304" charset="0"/>
                <a:ea typeface="Times New Roman" panose="02020603050405020304" charset="0"/>
                <a:cs typeface="Times New Roman" panose="02020603050405020304" charset="0"/>
              </a:rPr>
              <a:t>CodeT5-based</a:t>
            </a:r>
          </a:p>
        </p:txBody>
      </p:sp>
    </p:spTree>
    <p:extLst>
      <p:ext uri="{BB962C8B-B14F-4D97-AF65-F5344CB8AC3E}">
        <p14:creationId xmlns:p14="http://schemas.microsoft.com/office/powerpoint/2010/main" val="879477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8" grpId="0" animBg="1"/>
      <p:bldP spid="94" grpId="0"/>
      <p:bldP spid="111" grpId="0"/>
      <p:bldP spid="113" grpId="0" animBg="1"/>
      <p:bldP spid="147" grpId="0" animBg="1"/>
      <p:bldP spid="164" grpId="0" animBg="1"/>
      <p:bldP spid="195" grpId="0"/>
      <p:bldP spid="197" grpId="0"/>
      <p:bldP spid="1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0B57F26A-A468-4B2C-929C-04824534A36D}"/>
              </a:ext>
            </a:extLst>
          </p:cNvPr>
          <p:cNvPicPr>
            <a:picLocks noChangeAspect="1"/>
          </p:cNvPicPr>
          <p:nvPr/>
        </p:nvPicPr>
        <p:blipFill>
          <a:blip r:embed="rId20"/>
          <a:stretch>
            <a:fillRect/>
          </a:stretch>
        </p:blipFill>
        <p:spPr>
          <a:xfrm>
            <a:off x="3861515" y="3431829"/>
            <a:ext cx="3976088" cy="1516185"/>
          </a:xfrm>
          <a:prstGeom prst="rect">
            <a:avLst/>
          </a:prstGeom>
        </p:spPr>
      </p:pic>
      <p:pic>
        <p:nvPicPr>
          <p:cNvPr id="3" name="图片 2">
            <a:extLst>
              <a:ext uri="{FF2B5EF4-FFF2-40B4-BE49-F238E27FC236}">
                <a16:creationId xmlns:a16="http://schemas.microsoft.com/office/drawing/2014/main" id="{EFBB3258-2F84-4DE6-9A73-C12DA5BEFDA6}"/>
              </a:ext>
            </a:extLst>
          </p:cNvPr>
          <p:cNvPicPr>
            <a:picLocks noChangeAspect="1"/>
          </p:cNvPicPr>
          <p:nvPr/>
        </p:nvPicPr>
        <p:blipFill>
          <a:blip r:embed="rId21"/>
          <a:stretch>
            <a:fillRect/>
          </a:stretch>
        </p:blipFill>
        <p:spPr>
          <a:xfrm>
            <a:off x="5258915" y="955539"/>
            <a:ext cx="3787304" cy="1204897"/>
          </a:xfrm>
          <a:prstGeom prst="rect">
            <a:avLst/>
          </a:prstGeom>
        </p:spPr>
      </p:pic>
      <p:sp>
        <p:nvSpPr>
          <p:cNvPr id="2" name="文本占位符 1">
            <a:extLst>
              <a:ext uri="{FF2B5EF4-FFF2-40B4-BE49-F238E27FC236}">
                <a16:creationId xmlns:a16="http://schemas.microsoft.com/office/drawing/2014/main" id="{7C636C57-847A-44FA-BCA4-DEFF07D2BBF3}"/>
              </a:ext>
            </a:extLst>
          </p:cNvPr>
          <p:cNvSpPr>
            <a:spLocks noGrp="1"/>
          </p:cNvSpPr>
          <p:nvPr>
            <p:ph type="body" sz="quarter" idx="10"/>
          </p:nvPr>
        </p:nvSpPr>
        <p:spPr/>
        <p:txBody>
          <a:bodyPr/>
          <a:lstStyle/>
          <a:p>
            <a:r>
              <a:rPr lang="en-US" altLang="zh-CN" b="0" dirty="0"/>
              <a:t>Code</a:t>
            </a:r>
            <a:r>
              <a:rPr lang="en-US" altLang="zh-CN" dirty="0"/>
              <a:t> </a:t>
            </a:r>
            <a:r>
              <a:rPr lang="en-US" altLang="zh-CN" b="0" dirty="0"/>
              <a:t>Generation</a:t>
            </a:r>
            <a:endParaRPr lang="zh-CN" altLang="en-US" b="0" dirty="0"/>
          </a:p>
        </p:txBody>
      </p:sp>
      <p:sp>
        <p:nvSpPr>
          <p:cNvPr id="41" name="文本框 40">
            <a:extLst>
              <a:ext uri="{FF2B5EF4-FFF2-40B4-BE49-F238E27FC236}">
                <a16:creationId xmlns:a16="http://schemas.microsoft.com/office/drawing/2014/main" id="{7066DB9F-7E6A-4468-BE38-5F1FA0914617}"/>
              </a:ext>
            </a:extLst>
          </p:cNvPr>
          <p:cNvSpPr txBox="1"/>
          <p:nvPr>
            <p:custDataLst>
              <p:tags r:id="rId1"/>
            </p:custDataLst>
          </p:nvPr>
        </p:nvSpPr>
        <p:spPr>
          <a:xfrm>
            <a:off x="-109751" y="3460684"/>
            <a:ext cx="3388360"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Generated Imports</a:t>
            </a:r>
          </a:p>
        </p:txBody>
      </p:sp>
      <p:grpSp>
        <p:nvGrpSpPr>
          <p:cNvPr id="56" name="组合 55">
            <a:extLst>
              <a:ext uri="{FF2B5EF4-FFF2-40B4-BE49-F238E27FC236}">
                <a16:creationId xmlns:a16="http://schemas.microsoft.com/office/drawing/2014/main" id="{62FF7865-A73D-4B71-B63D-4B477436785E}"/>
              </a:ext>
            </a:extLst>
          </p:cNvPr>
          <p:cNvGrpSpPr/>
          <p:nvPr/>
        </p:nvGrpSpPr>
        <p:grpSpPr>
          <a:xfrm flipH="1">
            <a:off x="1907704" y="902505"/>
            <a:ext cx="1512168" cy="1093179"/>
            <a:chOff x="-8199830" y="6474987"/>
            <a:chExt cx="3886445" cy="2390815"/>
          </a:xfrm>
        </p:grpSpPr>
        <p:cxnSp>
          <p:nvCxnSpPr>
            <p:cNvPr id="54" name="直线箭头连接符 42">
              <a:extLst>
                <a:ext uri="{FF2B5EF4-FFF2-40B4-BE49-F238E27FC236}">
                  <a16:creationId xmlns:a16="http://schemas.microsoft.com/office/drawing/2014/main" id="{7CE68079-8DF9-4FA1-ABA5-E014B5D460EA}"/>
                </a:ext>
              </a:extLst>
            </p:cNvPr>
            <p:cNvCxnSpPr>
              <a:cxnSpLocks/>
            </p:cNvCxnSpPr>
            <p:nvPr>
              <p:custDataLst>
                <p:tags r:id="rId16"/>
              </p:custDataLst>
            </p:nvPr>
          </p:nvCxnSpPr>
          <p:spPr>
            <a:xfrm rot="10800000" flipH="1">
              <a:off x="-8199830" y="6474987"/>
              <a:ext cx="3886445" cy="1339478"/>
            </a:xfrm>
            <a:prstGeom prst="bentConnector3">
              <a:avLst>
                <a:gd name="adj1" fmla="val 23097"/>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线箭头连接符 42">
              <a:extLst>
                <a:ext uri="{FF2B5EF4-FFF2-40B4-BE49-F238E27FC236}">
                  <a16:creationId xmlns:a16="http://schemas.microsoft.com/office/drawing/2014/main" id="{7585CDD4-0B6B-41F4-BD18-03FBF7DD2897}"/>
                </a:ext>
              </a:extLst>
            </p:cNvPr>
            <p:cNvCxnSpPr>
              <a:cxnSpLocks/>
            </p:cNvCxnSpPr>
            <p:nvPr>
              <p:custDataLst>
                <p:tags r:id="rId17"/>
              </p:custDataLst>
            </p:nvPr>
          </p:nvCxnSpPr>
          <p:spPr>
            <a:xfrm rot="10800000" flipH="1" flipV="1">
              <a:off x="-8173420" y="7814464"/>
              <a:ext cx="2060643" cy="1051338"/>
            </a:xfrm>
            <a:prstGeom prst="bentConnector3">
              <a:avLst>
                <a:gd name="adj1" fmla="val 4192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87" name="图片 86">
            <a:extLst>
              <a:ext uri="{FF2B5EF4-FFF2-40B4-BE49-F238E27FC236}">
                <a16:creationId xmlns:a16="http://schemas.microsoft.com/office/drawing/2014/main" id="{FB28E964-4B53-4C9D-8C55-7456D318FCFB}"/>
              </a:ext>
            </a:extLst>
          </p:cNvPr>
          <p:cNvPicPr>
            <a:picLocks noChangeAspect="1"/>
          </p:cNvPicPr>
          <p:nvPr/>
        </p:nvPicPr>
        <p:blipFill>
          <a:blip r:embed="rId22"/>
          <a:stretch>
            <a:fillRect/>
          </a:stretch>
        </p:blipFill>
        <p:spPr>
          <a:xfrm>
            <a:off x="86643" y="703143"/>
            <a:ext cx="2521181" cy="2139864"/>
          </a:xfrm>
          <a:prstGeom prst="rect">
            <a:avLst/>
          </a:prstGeom>
        </p:spPr>
      </p:pic>
      <p:sp>
        <p:nvSpPr>
          <p:cNvPr id="88" name="矩形 87">
            <a:extLst>
              <a:ext uri="{FF2B5EF4-FFF2-40B4-BE49-F238E27FC236}">
                <a16:creationId xmlns:a16="http://schemas.microsoft.com/office/drawing/2014/main" id="{B9837C4A-7150-4843-9E7E-03893DB9BB48}"/>
              </a:ext>
            </a:extLst>
          </p:cNvPr>
          <p:cNvSpPr/>
          <p:nvPr>
            <p:custDataLst>
              <p:tags r:id="rId2"/>
            </p:custDataLst>
          </p:nvPr>
        </p:nvSpPr>
        <p:spPr>
          <a:xfrm>
            <a:off x="3419872" y="1186385"/>
            <a:ext cx="1188885" cy="622842"/>
          </a:xfrm>
          <a:prstGeom prst="rect">
            <a:avLst/>
          </a:prstGeom>
          <a:solidFill>
            <a:srgbClr val="E6F0F9"/>
          </a:solidFill>
          <a:ln w="317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Code</a:t>
            </a:r>
          </a:p>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Retriever</a:t>
            </a:r>
          </a:p>
        </p:txBody>
      </p:sp>
      <p:sp>
        <p:nvSpPr>
          <p:cNvPr id="94" name="文本框 93">
            <a:extLst>
              <a:ext uri="{FF2B5EF4-FFF2-40B4-BE49-F238E27FC236}">
                <a16:creationId xmlns:a16="http://schemas.microsoft.com/office/drawing/2014/main" id="{2CA0AE9A-A9CC-47C3-B43F-944F0D0229D3}"/>
              </a:ext>
            </a:extLst>
          </p:cNvPr>
          <p:cNvSpPr txBox="1"/>
          <p:nvPr>
            <p:custDataLst>
              <p:tags r:id="rId3"/>
            </p:custDataLst>
          </p:nvPr>
        </p:nvSpPr>
        <p:spPr>
          <a:xfrm>
            <a:off x="5436096" y="686607"/>
            <a:ext cx="3388360"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Retrieved Similar Code</a:t>
            </a:r>
          </a:p>
        </p:txBody>
      </p:sp>
      <p:cxnSp>
        <p:nvCxnSpPr>
          <p:cNvPr id="95" name="直线箭头连接符 42">
            <a:extLst>
              <a:ext uri="{FF2B5EF4-FFF2-40B4-BE49-F238E27FC236}">
                <a16:creationId xmlns:a16="http://schemas.microsoft.com/office/drawing/2014/main" id="{24DB1A07-9B30-41FC-9E20-F18018A94DE9}"/>
              </a:ext>
            </a:extLst>
          </p:cNvPr>
          <p:cNvCxnSpPr>
            <a:cxnSpLocks/>
            <a:endCxn id="88" idx="3"/>
          </p:cNvCxnSpPr>
          <p:nvPr>
            <p:custDataLst>
              <p:tags r:id="rId4"/>
            </p:custDataLst>
          </p:nvPr>
        </p:nvCxnSpPr>
        <p:spPr>
          <a:xfrm flipH="1" flipV="1">
            <a:off x="4608757" y="1497806"/>
            <a:ext cx="685838"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9" name="直线箭头连接符 42">
            <a:extLst>
              <a:ext uri="{FF2B5EF4-FFF2-40B4-BE49-F238E27FC236}">
                <a16:creationId xmlns:a16="http://schemas.microsoft.com/office/drawing/2014/main" id="{39D8698E-A5BC-49C5-B65D-A013A4CB9CAE}"/>
              </a:ext>
            </a:extLst>
          </p:cNvPr>
          <p:cNvCxnSpPr>
            <a:cxnSpLocks/>
          </p:cNvCxnSpPr>
          <p:nvPr>
            <p:custDataLst>
              <p:tags r:id="rId5"/>
            </p:custDataLst>
          </p:nvPr>
        </p:nvCxnSpPr>
        <p:spPr>
          <a:xfrm flipH="1">
            <a:off x="2607824" y="2232026"/>
            <a:ext cx="2457931" cy="0"/>
          </a:xfrm>
          <a:prstGeom prst="straightConnector1">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0" name="肘形连接符 26">
            <a:extLst>
              <a:ext uri="{FF2B5EF4-FFF2-40B4-BE49-F238E27FC236}">
                <a16:creationId xmlns:a16="http://schemas.microsoft.com/office/drawing/2014/main" id="{41504013-F917-4662-9858-2F00DE7DDCBC}"/>
              </a:ext>
            </a:extLst>
          </p:cNvPr>
          <p:cNvCxnSpPr>
            <a:cxnSpLocks/>
            <a:stCxn id="113" idx="4"/>
          </p:cNvCxnSpPr>
          <p:nvPr>
            <p:custDataLst>
              <p:tags r:id="rId6"/>
            </p:custDataLst>
          </p:nvPr>
        </p:nvCxnSpPr>
        <p:spPr>
          <a:xfrm>
            <a:off x="5166444" y="2448365"/>
            <a:ext cx="0" cy="2520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C2773AE8-C0B3-4D07-971C-4501A1AF2203}"/>
              </a:ext>
            </a:extLst>
          </p:cNvPr>
          <p:cNvSpPr txBox="1"/>
          <p:nvPr>
            <p:custDataLst>
              <p:tags r:id="rId7"/>
            </p:custDataLst>
          </p:nvPr>
        </p:nvSpPr>
        <p:spPr>
          <a:xfrm>
            <a:off x="3347864" y="2674958"/>
            <a:ext cx="3613150" cy="338554"/>
          </a:xfrm>
          <a:prstGeom prst="rect">
            <a:avLst/>
          </a:prstGeom>
          <a:noFill/>
        </p:spPr>
        <p:txBody>
          <a:bodyPr wrap="square" rtlCol="0" anchor="t">
            <a:sp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&lt;NL, Libs, Imports(Gen),  Code(Ret)&gt;</a:t>
            </a:r>
          </a:p>
        </p:txBody>
      </p:sp>
      <p:cxnSp>
        <p:nvCxnSpPr>
          <p:cNvPr id="112" name="直线箭头连接符 42">
            <a:extLst>
              <a:ext uri="{FF2B5EF4-FFF2-40B4-BE49-F238E27FC236}">
                <a16:creationId xmlns:a16="http://schemas.microsoft.com/office/drawing/2014/main" id="{F8769BFD-6659-4600-BB37-D98931B11762}"/>
              </a:ext>
            </a:extLst>
          </p:cNvPr>
          <p:cNvCxnSpPr>
            <a:cxnSpLocks/>
            <a:stCxn id="113" idx="6"/>
          </p:cNvCxnSpPr>
          <p:nvPr>
            <p:custDataLst>
              <p:tags r:id="rId8"/>
            </p:custDataLst>
          </p:nvPr>
        </p:nvCxnSpPr>
        <p:spPr>
          <a:xfrm flipV="1">
            <a:off x="5292444" y="2141687"/>
            <a:ext cx="1854649" cy="180678"/>
          </a:xfrm>
          <a:prstGeom prst="bentConnector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3" name="流程图: 或者 112">
            <a:extLst>
              <a:ext uri="{FF2B5EF4-FFF2-40B4-BE49-F238E27FC236}">
                <a16:creationId xmlns:a16="http://schemas.microsoft.com/office/drawing/2014/main" id="{3F77B592-2320-450E-A409-B66938D8C1CF}"/>
              </a:ext>
            </a:extLst>
          </p:cNvPr>
          <p:cNvSpPr/>
          <p:nvPr/>
        </p:nvSpPr>
        <p:spPr>
          <a:xfrm>
            <a:off x="5040444" y="2196365"/>
            <a:ext cx="252000" cy="252000"/>
          </a:xfrm>
          <a:prstGeom prst="flowChartOr">
            <a:avLst/>
          </a:prstGeom>
          <a:solidFill>
            <a:srgbClr val="E6F0F9"/>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CF6235B2-FF89-4444-AE70-88ADB96BD624}"/>
              </a:ext>
            </a:extLst>
          </p:cNvPr>
          <p:cNvSpPr/>
          <p:nvPr>
            <p:custDataLst>
              <p:tags r:id="rId9"/>
            </p:custDataLst>
          </p:nvPr>
        </p:nvSpPr>
        <p:spPr>
          <a:xfrm>
            <a:off x="7775603" y="2495135"/>
            <a:ext cx="1188885" cy="622842"/>
          </a:xfrm>
          <a:prstGeom prst="rect">
            <a:avLst/>
          </a:prstGeom>
          <a:solidFill>
            <a:srgbClr val="E6F0F9"/>
          </a:solidFill>
          <a:ln w="3175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Code</a:t>
            </a:r>
          </a:p>
          <a:p>
            <a:pPr algn="ctr"/>
            <a:r>
              <a:rPr kumimoji="1" lang="en-US" altLang="zh-CN" sz="1400" b="1" dirty="0">
                <a:solidFill>
                  <a:schemeClr val="tx1"/>
                </a:solidFill>
                <a:latin typeface="Times New Roman" panose="02020603050405020304" charset="0"/>
                <a:ea typeface="Times New Roman" panose="02020603050405020304" charset="0"/>
                <a:cs typeface="Times New Roman" panose="02020603050405020304" charset="0"/>
              </a:rPr>
              <a:t>Generator</a:t>
            </a:r>
          </a:p>
        </p:txBody>
      </p:sp>
      <p:cxnSp>
        <p:nvCxnSpPr>
          <p:cNvPr id="149" name="直线箭头连接符 42">
            <a:extLst>
              <a:ext uri="{FF2B5EF4-FFF2-40B4-BE49-F238E27FC236}">
                <a16:creationId xmlns:a16="http://schemas.microsoft.com/office/drawing/2014/main" id="{17658502-E99B-481F-8D99-DD9AA57DBA0F}"/>
              </a:ext>
            </a:extLst>
          </p:cNvPr>
          <p:cNvCxnSpPr>
            <a:cxnSpLocks/>
            <a:stCxn id="147" idx="1"/>
            <a:endCxn id="111" idx="2"/>
          </p:cNvCxnSpPr>
          <p:nvPr>
            <p:custDataLst>
              <p:tags r:id="rId10"/>
            </p:custDataLst>
          </p:nvPr>
        </p:nvCxnSpPr>
        <p:spPr>
          <a:xfrm rot="10800000" flipV="1">
            <a:off x="5154439" y="2806556"/>
            <a:ext cx="2621164" cy="206956"/>
          </a:xfrm>
          <a:prstGeom prst="bentConnector4">
            <a:avLst>
              <a:gd name="adj1" fmla="val 15539"/>
              <a:gd name="adj2" fmla="val 159244"/>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95" name="文本框 194">
            <a:extLst>
              <a:ext uri="{FF2B5EF4-FFF2-40B4-BE49-F238E27FC236}">
                <a16:creationId xmlns:a16="http://schemas.microsoft.com/office/drawing/2014/main" id="{110070B0-7194-482B-9C9E-6743BFFE4159}"/>
              </a:ext>
            </a:extLst>
          </p:cNvPr>
          <p:cNvSpPr txBox="1"/>
          <p:nvPr>
            <p:custDataLst>
              <p:tags r:id="rId11"/>
            </p:custDataLst>
          </p:nvPr>
        </p:nvSpPr>
        <p:spPr>
          <a:xfrm>
            <a:off x="3940199" y="3145109"/>
            <a:ext cx="3619374" cy="431800"/>
          </a:xfrm>
          <a:prstGeom prst="rect">
            <a:avLst/>
          </a:prstGeom>
          <a:noFill/>
        </p:spPr>
        <p:txBody>
          <a:bodyPr wrap="square" rtlCol="0" anchor="t">
            <a:noAutofit/>
          </a:bodyPr>
          <a:lstStyle/>
          <a:p>
            <a:pPr algn="ctr"/>
            <a:r>
              <a:rPr kumimoji="1" lang="en-US" altLang="zh-CN" sz="1600" b="1" dirty="0">
                <a:latin typeface="Times New Roman" panose="02020603050405020304" charset="0"/>
                <a:ea typeface="Times New Roman" panose="02020603050405020304" charset="0"/>
                <a:cs typeface="Times New Roman" panose="02020603050405020304" charset="0"/>
              </a:rPr>
              <a:t>Generated Code</a:t>
            </a:r>
          </a:p>
        </p:txBody>
      </p:sp>
      <p:cxnSp>
        <p:nvCxnSpPr>
          <p:cNvPr id="51" name="直线箭头连接符 42">
            <a:extLst>
              <a:ext uri="{FF2B5EF4-FFF2-40B4-BE49-F238E27FC236}">
                <a16:creationId xmlns:a16="http://schemas.microsoft.com/office/drawing/2014/main" id="{1172D190-EC8E-491D-B203-0C42D0BAB126}"/>
              </a:ext>
            </a:extLst>
          </p:cNvPr>
          <p:cNvCxnSpPr>
            <a:cxnSpLocks/>
            <a:stCxn id="113" idx="2"/>
            <a:endCxn id="163" idx="3"/>
          </p:cNvCxnSpPr>
          <p:nvPr>
            <p:custDataLst>
              <p:tags r:id="rId12"/>
            </p:custDataLst>
          </p:nvPr>
        </p:nvCxnSpPr>
        <p:spPr>
          <a:xfrm rot="10800000" flipV="1">
            <a:off x="3347864" y="2322365"/>
            <a:ext cx="1692580" cy="1972690"/>
          </a:xfrm>
          <a:prstGeom prst="bentConnector3">
            <a:avLst>
              <a:gd name="adj1" fmla="val 94795"/>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163" name="图片 162">
            <a:extLst>
              <a:ext uri="{FF2B5EF4-FFF2-40B4-BE49-F238E27FC236}">
                <a16:creationId xmlns:a16="http://schemas.microsoft.com/office/drawing/2014/main" id="{AFDDD6F8-E5B1-4AEA-92B7-412567352B76}"/>
              </a:ext>
            </a:extLst>
          </p:cNvPr>
          <p:cNvPicPr>
            <a:picLocks noChangeAspect="1"/>
          </p:cNvPicPr>
          <p:nvPr/>
        </p:nvPicPr>
        <p:blipFill rotWithShape="1">
          <a:blip r:embed="rId23"/>
          <a:srcRect t="1213" r="1256"/>
          <a:stretch/>
        </p:blipFill>
        <p:spPr>
          <a:xfrm>
            <a:off x="116872" y="3786111"/>
            <a:ext cx="3230992" cy="1017887"/>
          </a:xfrm>
          <a:prstGeom prst="rect">
            <a:avLst/>
          </a:prstGeom>
        </p:spPr>
      </p:pic>
      <p:cxnSp>
        <p:nvCxnSpPr>
          <p:cNvPr id="69" name="直线箭头连接符 42">
            <a:extLst>
              <a:ext uri="{FF2B5EF4-FFF2-40B4-BE49-F238E27FC236}">
                <a16:creationId xmlns:a16="http://schemas.microsoft.com/office/drawing/2014/main" id="{E308E3B5-6E8C-4AE4-954E-99CA7CA87082}"/>
              </a:ext>
            </a:extLst>
          </p:cNvPr>
          <p:cNvCxnSpPr>
            <a:cxnSpLocks/>
            <a:stCxn id="20" idx="3"/>
            <a:endCxn id="147" idx="2"/>
          </p:cNvCxnSpPr>
          <p:nvPr>
            <p:custDataLst>
              <p:tags r:id="rId13"/>
            </p:custDataLst>
          </p:nvPr>
        </p:nvCxnSpPr>
        <p:spPr>
          <a:xfrm flipV="1">
            <a:off x="7837603" y="3117977"/>
            <a:ext cx="532443" cy="1071945"/>
          </a:xfrm>
          <a:prstGeom prst="bentConnector2">
            <a:avLst/>
          </a:prstGeom>
          <a:ln w="285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7B2A7593-5B7A-4D29-B25F-BA952D5EA2E6}"/>
              </a:ext>
            </a:extLst>
          </p:cNvPr>
          <p:cNvSpPr txBox="1"/>
          <p:nvPr>
            <p:custDataLst>
              <p:tags r:id="rId14"/>
            </p:custDataLst>
          </p:nvPr>
        </p:nvSpPr>
        <p:spPr>
          <a:xfrm>
            <a:off x="3269912" y="825585"/>
            <a:ext cx="1432671" cy="339675"/>
          </a:xfrm>
          <a:prstGeom prst="rect">
            <a:avLst/>
          </a:prstGeom>
          <a:noFill/>
        </p:spPr>
        <p:txBody>
          <a:bodyPr wrap="square" rtlCol="0" anchor="t">
            <a:spAutoFit/>
          </a:bodyPr>
          <a:lstStyle/>
          <a:p>
            <a:pPr algn="ctr"/>
            <a:r>
              <a:rPr kumimoji="1" lang="en-US" altLang="zh-CN" sz="1600" b="1" i="1" dirty="0">
                <a:solidFill>
                  <a:srgbClr val="00B0F0"/>
                </a:solidFill>
                <a:latin typeface="Times New Roman" panose="02020603050405020304" charset="0"/>
                <a:ea typeface="Times New Roman" panose="02020603050405020304" charset="0"/>
                <a:cs typeface="Times New Roman" panose="02020603050405020304" charset="0"/>
              </a:rPr>
              <a:t>BM25-based</a:t>
            </a:r>
          </a:p>
        </p:txBody>
      </p:sp>
      <p:sp>
        <p:nvSpPr>
          <p:cNvPr id="77" name="文本框 76">
            <a:extLst>
              <a:ext uri="{FF2B5EF4-FFF2-40B4-BE49-F238E27FC236}">
                <a16:creationId xmlns:a16="http://schemas.microsoft.com/office/drawing/2014/main" id="{5221A9C3-EF8D-4764-AF52-4050A32B6FBB}"/>
              </a:ext>
            </a:extLst>
          </p:cNvPr>
          <p:cNvSpPr txBox="1"/>
          <p:nvPr>
            <p:custDataLst>
              <p:tags r:id="rId15"/>
            </p:custDataLst>
          </p:nvPr>
        </p:nvSpPr>
        <p:spPr>
          <a:xfrm>
            <a:off x="7675833" y="2136174"/>
            <a:ext cx="1432671" cy="339675"/>
          </a:xfrm>
          <a:prstGeom prst="rect">
            <a:avLst/>
          </a:prstGeom>
          <a:noFill/>
        </p:spPr>
        <p:txBody>
          <a:bodyPr wrap="square" rtlCol="0" anchor="t">
            <a:spAutoFit/>
          </a:bodyPr>
          <a:lstStyle/>
          <a:p>
            <a:pPr algn="ctr"/>
            <a:r>
              <a:rPr kumimoji="1" lang="en-US" altLang="zh-CN" sz="1600" b="1" i="1" dirty="0">
                <a:solidFill>
                  <a:srgbClr val="00B0F0"/>
                </a:solidFill>
                <a:latin typeface="Times New Roman" panose="02020603050405020304" charset="0"/>
                <a:ea typeface="Times New Roman" panose="02020603050405020304" charset="0"/>
                <a:cs typeface="Times New Roman" panose="02020603050405020304" charset="0"/>
              </a:rPr>
              <a:t>CodeT5-based</a:t>
            </a:r>
          </a:p>
        </p:txBody>
      </p:sp>
    </p:spTree>
    <p:extLst>
      <p:ext uri="{BB962C8B-B14F-4D97-AF65-F5344CB8AC3E}">
        <p14:creationId xmlns:p14="http://schemas.microsoft.com/office/powerpoint/2010/main" val="10153689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8" grpId="0" animBg="1"/>
      <p:bldP spid="94" grpId="0"/>
      <p:bldP spid="111" grpId="0"/>
      <p:bldP spid="113" grpId="0" animBg="1"/>
      <p:bldP spid="147" grpId="0" animBg="1"/>
      <p:bldP spid="195" grpId="0"/>
      <p:bldP spid="76" grpId="0"/>
      <p:bldP spid="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5">
            <a:extLst>
              <a:ext uri="{FF2B5EF4-FFF2-40B4-BE49-F238E27FC236}">
                <a16:creationId xmlns:a16="http://schemas.microsoft.com/office/drawing/2014/main" id="{7632CD81-9635-43FD-A7CB-26D291AB1A47}"/>
              </a:ext>
            </a:extLst>
          </p:cNvPr>
          <p:cNvGraphicFramePr>
            <a:graphicFrameLocks noGrp="1"/>
          </p:cNvGraphicFramePr>
          <p:nvPr>
            <p:extLst>
              <p:ext uri="{D42A27DB-BD31-4B8C-83A1-F6EECF244321}">
                <p14:modId xmlns:p14="http://schemas.microsoft.com/office/powerpoint/2010/main" val="703410321"/>
              </p:ext>
            </p:extLst>
          </p:nvPr>
        </p:nvGraphicFramePr>
        <p:xfrm>
          <a:off x="399837" y="1203598"/>
          <a:ext cx="8344325" cy="1483360"/>
        </p:xfrm>
        <a:graphic>
          <a:graphicData uri="http://schemas.openxmlformats.org/drawingml/2006/table">
            <a:tbl>
              <a:tblPr firstRow="1" bandRow="1">
                <a:tableStyleId>{5C22544A-7EE6-4342-B048-85BDC9FD1C3A}</a:tableStyleId>
              </a:tblPr>
              <a:tblGrid>
                <a:gridCol w="1500536">
                  <a:extLst>
                    <a:ext uri="{9D8B030D-6E8A-4147-A177-3AD203B41FA5}">
                      <a16:colId xmlns:a16="http://schemas.microsoft.com/office/drawing/2014/main" val="1182732963"/>
                    </a:ext>
                  </a:extLst>
                </a:gridCol>
                <a:gridCol w="1500536">
                  <a:extLst>
                    <a:ext uri="{9D8B030D-6E8A-4147-A177-3AD203B41FA5}">
                      <a16:colId xmlns:a16="http://schemas.microsoft.com/office/drawing/2014/main" val="195242577"/>
                    </a:ext>
                  </a:extLst>
                </a:gridCol>
                <a:gridCol w="1500536">
                  <a:extLst>
                    <a:ext uri="{9D8B030D-6E8A-4147-A177-3AD203B41FA5}">
                      <a16:colId xmlns:a16="http://schemas.microsoft.com/office/drawing/2014/main" val="763876565"/>
                    </a:ext>
                  </a:extLst>
                </a:gridCol>
                <a:gridCol w="1500536">
                  <a:extLst>
                    <a:ext uri="{9D8B030D-6E8A-4147-A177-3AD203B41FA5}">
                      <a16:colId xmlns:a16="http://schemas.microsoft.com/office/drawing/2014/main" val="138217962"/>
                    </a:ext>
                  </a:extLst>
                </a:gridCol>
                <a:gridCol w="1500536">
                  <a:extLst>
                    <a:ext uri="{9D8B030D-6E8A-4147-A177-3AD203B41FA5}">
                      <a16:colId xmlns:a16="http://schemas.microsoft.com/office/drawing/2014/main" val="2894866409"/>
                    </a:ext>
                  </a:extLst>
                </a:gridCol>
                <a:gridCol w="841645">
                  <a:extLst>
                    <a:ext uri="{9D8B030D-6E8A-4147-A177-3AD203B41FA5}">
                      <a16:colId xmlns:a16="http://schemas.microsoft.com/office/drawing/2014/main" val="4223303491"/>
                    </a:ext>
                  </a:extLst>
                </a:gridCol>
              </a:tblGrid>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Dataset</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Size</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NL/Token</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Code/Token</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Imports</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chemeClr val="bg1"/>
                          </a:solidFill>
                          <a:effectLst/>
                          <a:uLnTx/>
                          <a:uFillTx/>
                          <a:latin typeface="+mn-lt"/>
                          <a:ea typeface="+mn-ea"/>
                          <a:cs typeface="+mn-ea"/>
                        </a:rPr>
                        <a:t>Libs</a:t>
                      </a:r>
                      <a:endParaRPr kumimoji="0" lang="zh-CN" altLang="en-US" sz="1800" b="0" i="0" u="none" strike="noStrike" kern="1200" cap="none" spc="0" normalizeH="0" baseline="0" dirty="0">
                        <a:ln>
                          <a:noFill/>
                        </a:ln>
                        <a:solidFill>
                          <a:schemeClr val="bg1"/>
                        </a:solidFill>
                        <a:effectLst/>
                        <a:uLnTx/>
                        <a:uFillTx/>
                        <a:latin typeface="+mn-lt"/>
                        <a:ea typeface="+mn-ea"/>
                        <a:cs typeface="+mn-ea"/>
                      </a:endParaRPr>
                    </a:p>
                  </a:txBody>
                  <a:tcPr/>
                </a:tc>
                <a:extLst>
                  <a:ext uri="{0D108BD9-81ED-4DB2-BD59-A6C34878D82A}">
                    <a16:rowId xmlns:a16="http://schemas.microsoft.com/office/drawing/2014/main" val="219842498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Train</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391,811</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19.0</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87.2</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2.8</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1.7</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extLst>
                  <a:ext uri="{0D108BD9-81ED-4DB2-BD59-A6C34878D82A}">
                    <a16:rowId xmlns:a16="http://schemas.microsoft.com/office/drawing/2014/main" val="3006668498"/>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Validation</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5,967</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18.3</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72.9</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2.1</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1.3</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extLst>
                  <a:ext uri="{0D108BD9-81ED-4DB2-BD59-A6C34878D82A}">
                    <a16:rowId xmlns:a16="http://schemas.microsoft.com/office/drawing/2014/main" val="92935537"/>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Test</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6,002</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18.4</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77.3</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2.4</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dirty="0">
                          <a:ln>
                            <a:noFill/>
                          </a:ln>
                          <a:solidFill>
                            <a:srgbClr val="002166"/>
                          </a:solidFill>
                          <a:effectLst/>
                          <a:uLnTx/>
                          <a:uFillTx/>
                          <a:latin typeface="+mn-lt"/>
                          <a:ea typeface="+mn-ea"/>
                          <a:cs typeface="+mn-ea"/>
                        </a:rPr>
                        <a:t>1.5</a:t>
                      </a:r>
                      <a:endParaRPr kumimoji="0" lang="zh-CN" altLang="en-US" sz="1800" b="0" i="0" u="none" strike="noStrike" kern="1200" cap="none" spc="0" normalizeH="0" baseline="0" dirty="0">
                        <a:ln>
                          <a:noFill/>
                        </a:ln>
                        <a:solidFill>
                          <a:srgbClr val="002166"/>
                        </a:solidFill>
                        <a:effectLst/>
                        <a:uLnTx/>
                        <a:uFillTx/>
                        <a:latin typeface="+mn-lt"/>
                        <a:ea typeface="+mn-ea"/>
                        <a:cs typeface="+mn-ea"/>
                      </a:endParaRPr>
                    </a:p>
                  </a:txBody>
                  <a:tcPr/>
                </a:tc>
                <a:extLst>
                  <a:ext uri="{0D108BD9-81ED-4DB2-BD59-A6C34878D82A}">
                    <a16:rowId xmlns:a16="http://schemas.microsoft.com/office/drawing/2014/main" val="3817712729"/>
                  </a:ext>
                </a:extLst>
              </a:tr>
            </a:tbl>
          </a:graphicData>
        </a:graphic>
      </p:graphicFrame>
      <p:sp>
        <p:nvSpPr>
          <p:cNvPr id="6" name="文本占位符 5">
            <a:extLst>
              <a:ext uri="{FF2B5EF4-FFF2-40B4-BE49-F238E27FC236}">
                <a16:creationId xmlns:a16="http://schemas.microsoft.com/office/drawing/2014/main" id="{052141F0-D367-45D1-AAFF-899BA352E47C}"/>
              </a:ext>
            </a:extLst>
          </p:cNvPr>
          <p:cNvSpPr>
            <a:spLocks noGrp="1"/>
          </p:cNvSpPr>
          <p:nvPr>
            <p:ph type="body" sz="quarter" idx="10"/>
          </p:nvPr>
        </p:nvSpPr>
        <p:spPr/>
        <p:txBody>
          <a:bodyPr/>
          <a:lstStyle/>
          <a:p>
            <a:r>
              <a:rPr lang="en-US" altLang="zh-CN" b="0" dirty="0"/>
              <a:t>Benchmark</a:t>
            </a:r>
            <a:endParaRPr lang="zh-CN" altLang="en-US" b="0" dirty="0"/>
          </a:p>
        </p:txBody>
      </p:sp>
      <p:sp>
        <p:nvSpPr>
          <p:cNvPr id="12" name="文本框 11">
            <a:extLst>
              <a:ext uri="{FF2B5EF4-FFF2-40B4-BE49-F238E27FC236}">
                <a16:creationId xmlns:a16="http://schemas.microsoft.com/office/drawing/2014/main" id="{4A34978D-2BC9-4E1A-BAAC-54581130E3A9}"/>
              </a:ext>
            </a:extLst>
          </p:cNvPr>
          <p:cNvSpPr txBox="1"/>
          <p:nvPr/>
        </p:nvSpPr>
        <p:spPr>
          <a:xfrm>
            <a:off x="323528" y="2859782"/>
            <a:ext cx="8496944" cy="2031325"/>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We create a benchmark for library-oriented code generation from GitHub project, which includes </a:t>
            </a:r>
            <a:r>
              <a:rPr lang="en-US" altLang="zh-CN" dirty="0">
                <a:solidFill>
                  <a:srgbClr val="FF0000"/>
                </a:solidFill>
              </a:rPr>
              <a:t>403,780</a:t>
            </a:r>
            <a:r>
              <a:rPr lang="en-US" altLang="zh-CN" dirty="0"/>
              <a:t> code snippet tuples (&lt;</a:t>
            </a:r>
            <a:r>
              <a:rPr lang="en-US" altLang="zh-CN" dirty="0" err="1"/>
              <a:t>NL,Libs,Imports,Code</a:t>
            </a:r>
            <a:r>
              <a:rPr lang="en-US" altLang="zh-CN" dirty="0"/>
              <a:t>&gt;) for </a:t>
            </a:r>
            <a:r>
              <a:rPr lang="en-US" altLang="zh-CN" dirty="0">
                <a:solidFill>
                  <a:srgbClr val="FF0000"/>
                </a:solidFill>
              </a:rPr>
              <a:t>500</a:t>
            </a:r>
            <a:r>
              <a:rPr lang="en-US" altLang="zh-CN" dirty="0"/>
              <a:t> libraries. </a:t>
            </a:r>
          </a:p>
          <a:p>
            <a:endParaRPr lang="en-US" altLang="zh-CN" dirty="0"/>
          </a:p>
          <a:p>
            <a:r>
              <a:rPr lang="en-US" altLang="zh-CN" dirty="0"/>
              <a:t>To build the import retriever and code retriever, we use Elasticsearch and built an index on the NL of the code corpus, which contains </a:t>
            </a:r>
            <a:r>
              <a:rPr lang="en-US" altLang="zh-CN" dirty="0">
                <a:solidFill>
                  <a:srgbClr val="FF0000"/>
                </a:solidFill>
              </a:rPr>
              <a:t>1,215,900</a:t>
            </a:r>
            <a:r>
              <a:rPr lang="en-US" altLang="zh-CN" dirty="0"/>
              <a:t> code snippet tuple.</a:t>
            </a:r>
            <a:endParaRPr lang="zh-CN" altLang="en-US" dirty="0"/>
          </a:p>
        </p:txBody>
      </p:sp>
    </p:spTree>
    <p:extLst>
      <p:ext uri="{BB962C8B-B14F-4D97-AF65-F5344CB8AC3E}">
        <p14:creationId xmlns:p14="http://schemas.microsoft.com/office/powerpoint/2010/main" val="14041500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3131840" y="1635646"/>
            <a:ext cx="3033138"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Evaluation</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03</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13174066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07572" y="3507854"/>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4" name="五边形 3"/>
          <p:cNvSpPr/>
          <p:nvPr/>
        </p:nvSpPr>
        <p:spPr>
          <a:xfrm>
            <a:off x="7373013" y="3739719"/>
            <a:ext cx="1066800" cy="559527"/>
          </a:xfrm>
          <a:prstGeom prst="homePlate">
            <a:avLst>
              <a:gd name="adj" fmla="val 31490"/>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3000" dirty="0">
                <a:solidFill>
                  <a:schemeClr val="bg2"/>
                </a:solidFill>
                <a:cs typeface="+mn-ea"/>
                <a:sym typeface="+mn-lt"/>
              </a:rPr>
              <a:t>RQ3</a:t>
            </a:r>
            <a:endParaRPr lang="zh-CN" altLang="en-US" sz="3000" dirty="0">
              <a:solidFill>
                <a:schemeClr val="bg2"/>
              </a:solidFill>
              <a:cs typeface="+mn-ea"/>
              <a:sym typeface="+mn-lt"/>
            </a:endParaRPr>
          </a:p>
        </p:txBody>
      </p:sp>
      <p:sp>
        <p:nvSpPr>
          <p:cNvPr id="5" name="椭圆 4"/>
          <p:cNvSpPr/>
          <p:nvPr/>
        </p:nvSpPr>
        <p:spPr>
          <a:xfrm>
            <a:off x="1165863" y="3731950"/>
            <a:ext cx="575064" cy="575064"/>
          </a:xfrm>
          <a:prstGeom prst="ellipse">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6" name="组合 5"/>
          <p:cNvGrpSpPr/>
          <p:nvPr/>
        </p:nvGrpSpPr>
        <p:grpSpPr>
          <a:xfrm>
            <a:off x="1259928" y="3822175"/>
            <a:ext cx="364578" cy="394614"/>
            <a:chOff x="3714875" y="1883685"/>
            <a:chExt cx="486104" cy="526152"/>
          </a:xfrm>
        </p:grpSpPr>
        <p:sp>
          <p:nvSpPr>
            <p:cNvPr id="7" name="Oval 92"/>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8" name="Freeform 93"/>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9" name="Freeform 94"/>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0" name="Freeform 95"/>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1" name="Freeform 96"/>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2" name="Freeform 97"/>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13" name="Freeform 98"/>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14" name="圆角矩形 13"/>
          <p:cNvSpPr/>
          <p:nvPr/>
        </p:nvSpPr>
        <p:spPr>
          <a:xfrm>
            <a:off x="707572" y="2343082"/>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15" name="五边形 14"/>
          <p:cNvSpPr/>
          <p:nvPr/>
        </p:nvSpPr>
        <p:spPr>
          <a:xfrm>
            <a:off x="7373013" y="2574947"/>
            <a:ext cx="1066800" cy="559527"/>
          </a:xfrm>
          <a:prstGeom prst="homePlate">
            <a:avLst>
              <a:gd name="adj" fmla="val 31490"/>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2800" dirty="0">
                <a:solidFill>
                  <a:schemeClr val="bg2"/>
                </a:solidFill>
                <a:cs typeface="+mn-ea"/>
                <a:sym typeface="+mn-lt"/>
              </a:rPr>
              <a:t>RQ2</a:t>
            </a:r>
            <a:endParaRPr lang="zh-CN" altLang="en-US" sz="2800" dirty="0">
              <a:solidFill>
                <a:schemeClr val="bg2"/>
              </a:solidFill>
              <a:cs typeface="+mn-ea"/>
              <a:sym typeface="+mn-lt"/>
            </a:endParaRPr>
          </a:p>
        </p:txBody>
      </p:sp>
      <p:sp>
        <p:nvSpPr>
          <p:cNvPr id="17" name="椭圆 16"/>
          <p:cNvSpPr/>
          <p:nvPr/>
        </p:nvSpPr>
        <p:spPr>
          <a:xfrm>
            <a:off x="1165863" y="2567178"/>
            <a:ext cx="575064" cy="575064"/>
          </a:xfrm>
          <a:prstGeom prst="ellipse">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18" name="组合 17"/>
          <p:cNvGrpSpPr/>
          <p:nvPr/>
        </p:nvGrpSpPr>
        <p:grpSpPr>
          <a:xfrm>
            <a:off x="1263333" y="2669603"/>
            <a:ext cx="387333" cy="370213"/>
            <a:chOff x="9682163" y="5963443"/>
            <a:chExt cx="574675" cy="549275"/>
          </a:xfrm>
          <a:solidFill>
            <a:schemeClr val="bg1"/>
          </a:solidFill>
        </p:grpSpPr>
        <p:sp>
          <p:nvSpPr>
            <p:cNvPr id="19" name="Freeform 864"/>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0" name="Freeform 865"/>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1"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2" name="Freeform 867"/>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solidFill>
                  <a:schemeClr val="tx1">
                    <a:lumMod val="65000"/>
                    <a:lumOff val="35000"/>
                  </a:schemeClr>
                </a:solidFill>
                <a:cs typeface="+mn-ea"/>
                <a:sym typeface="+mn-lt"/>
              </a:endParaRPr>
            </a:p>
          </p:txBody>
        </p:sp>
        <p:sp>
          <p:nvSpPr>
            <p:cNvPr id="23" name="Freeform 868"/>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24" name="Freeform 869"/>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25" name="圆角矩形 24"/>
          <p:cNvSpPr/>
          <p:nvPr/>
        </p:nvSpPr>
        <p:spPr>
          <a:xfrm>
            <a:off x="707572" y="1178311"/>
            <a:ext cx="7383015" cy="1023257"/>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sp>
        <p:nvSpPr>
          <p:cNvPr id="26" name="五边形 25"/>
          <p:cNvSpPr/>
          <p:nvPr/>
        </p:nvSpPr>
        <p:spPr>
          <a:xfrm>
            <a:off x="7373013" y="1410176"/>
            <a:ext cx="1066800" cy="559527"/>
          </a:xfrm>
          <a:prstGeom prst="homePlate">
            <a:avLst>
              <a:gd name="adj" fmla="val 31490"/>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08000" rIns="162000" bIns="81000" rtlCol="0" anchor="ctr"/>
          <a:lstStyle/>
          <a:p>
            <a:pPr algn="ctr"/>
            <a:r>
              <a:rPr lang="en-US" altLang="zh-CN" sz="2800" dirty="0">
                <a:solidFill>
                  <a:schemeClr val="bg2"/>
                </a:solidFill>
                <a:cs typeface="+mn-ea"/>
                <a:sym typeface="+mn-lt"/>
              </a:rPr>
              <a:t>RQ1</a:t>
            </a:r>
            <a:endParaRPr lang="zh-CN" altLang="en-US" sz="2800" dirty="0">
              <a:solidFill>
                <a:schemeClr val="bg2"/>
              </a:solidFill>
              <a:cs typeface="+mn-ea"/>
              <a:sym typeface="+mn-lt"/>
            </a:endParaRPr>
          </a:p>
        </p:txBody>
      </p:sp>
      <p:sp>
        <p:nvSpPr>
          <p:cNvPr id="27" name="TextBox 33"/>
          <p:cNvSpPr txBox="1"/>
          <p:nvPr/>
        </p:nvSpPr>
        <p:spPr>
          <a:xfrm>
            <a:off x="1986995" y="3579862"/>
            <a:ext cx="4976403" cy="812915"/>
          </a:xfrm>
          <a:prstGeom prst="rect">
            <a:avLst/>
          </a:prstGeom>
          <a:noFill/>
        </p:spPr>
        <p:txBody>
          <a:bodyPr wrap="square" lIns="0" tIns="0" rIns="0" bIns="0" rtlCol="0">
            <a:spAutoFit/>
          </a:bodyPr>
          <a:lstStyle/>
          <a:p>
            <a:pPr>
              <a:lnSpc>
                <a:spcPct val="130000"/>
              </a:lnSpc>
            </a:pPr>
            <a:r>
              <a:rPr lang="en-US" altLang="zh-CN" sz="1400" b="1" dirty="0">
                <a:solidFill>
                  <a:schemeClr val="tx1">
                    <a:lumMod val="65000"/>
                    <a:lumOff val="35000"/>
                  </a:schemeClr>
                </a:solidFill>
                <a:cs typeface="+mn-ea"/>
                <a:sym typeface="+mn-lt"/>
              </a:rPr>
              <a:t>Imports Generation Quality Impact: </a:t>
            </a:r>
          </a:p>
          <a:p>
            <a:pPr>
              <a:lnSpc>
                <a:spcPct val="130000"/>
              </a:lnSpc>
            </a:pPr>
            <a:r>
              <a:rPr lang="en-US" altLang="zh-CN" sz="1400" dirty="0">
                <a:solidFill>
                  <a:schemeClr val="tx1">
                    <a:lumMod val="65000"/>
                    <a:lumOff val="35000"/>
                  </a:schemeClr>
                </a:solidFill>
                <a:cs typeface="+mn-ea"/>
                <a:sym typeface="+mn-lt"/>
              </a:rPr>
              <a:t>To what extent does the quality of import generation affect the quality of code generation results?</a:t>
            </a:r>
            <a:endParaRPr lang="zh-CN" altLang="en-US" sz="1400" dirty="0">
              <a:solidFill>
                <a:schemeClr val="tx1">
                  <a:lumMod val="65000"/>
                  <a:lumOff val="35000"/>
                </a:schemeClr>
              </a:solidFill>
              <a:cs typeface="+mn-ea"/>
              <a:sym typeface="+mn-lt"/>
            </a:endParaRPr>
          </a:p>
        </p:txBody>
      </p:sp>
      <p:sp>
        <p:nvSpPr>
          <p:cNvPr id="28" name="TextBox 33"/>
          <p:cNvSpPr txBox="1"/>
          <p:nvPr/>
        </p:nvSpPr>
        <p:spPr>
          <a:xfrm>
            <a:off x="1986995" y="2427734"/>
            <a:ext cx="4976403" cy="812915"/>
          </a:xfrm>
          <a:prstGeom prst="rect">
            <a:avLst/>
          </a:prstGeom>
          <a:noFill/>
        </p:spPr>
        <p:txBody>
          <a:bodyPr wrap="square" lIns="0" tIns="0" rIns="0" bIns="0" rtlCol="0">
            <a:spAutoFit/>
          </a:bodyPr>
          <a:lstStyle/>
          <a:p>
            <a:pPr>
              <a:lnSpc>
                <a:spcPct val="130000"/>
              </a:lnSpc>
            </a:pPr>
            <a:r>
              <a:rPr lang="en-US" altLang="zh-CN" sz="1400" b="1" dirty="0">
                <a:solidFill>
                  <a:schemeClr val="tx1">
                    <a:lumMod val="65000"/>
                    <a:lumOff val="35000"/>
                  </a:schemeClr>
                </a:solidFill>
                <a:cs typeface="+mn-ea"/>
                <a:sym typeface="+mn-lt"/>
              </a:rPr>
              <a:t>Effectiveness of Library-oriented Code Generation:</a:t>
            </a:r>
          </a:p>
          <a:p>
            <a:pPr>
              <a:lnSpc>
                <a:spcPct val="130000"/>
              </a:lnSpc>
            </a:pPr>
            <a:r>
              <a:rPr lang="en-US" altLang="zh-CN" sz="1400" dirty="0">
                <a:solidFill>
                  <a:schemeClr val="tx1">
                    <a:lumMod val="65000"/>
                    <a:lumOff val="35000"/>
                  </a:schemeClr>
                </a:solidFill>
                <a:cs typeface="+mn-ea"/>
                <a:sym typeface="+mn-lt"/>
              </a:rPr>
              <a:t>How effective is CodeGen4Libs in generating high-quality library-oriented code?</a:t>
            </a:r>
            <a:endParaRPr lang="zh-CN" altLang="en-US" sz="1400" dirty="0">
              <a:solidFill>
                <a:schemeClr val="tx1">
                  <a:lumMod val="65000"/>
                  <a:lumOff val="35000"/>
                </a:schemeClr>
              </a:solidFill>
              <a:cs typeface="+mn-ea"/>
              <a:sym typeface="+mn-lt"/>
            </a:endParaRPr>
          </a:p>
        </p:txBody>
      </p:sp>
      <p:sp>
        <p:nvSpPr>
          <p:cNvPr id="29" name="TextBox 33"/>
          <p:cNvSpPr txBox="1"/>
          <p:nvPr/>
        </p:nvSpPr>
        <p:spPr>
          <a:xfrm>
            <a:off x="1986995" y="1275606"/>
            <a:ext cx="4976403" cy="812915"/>
          </a:xfrm>
          <a:prstGeom prst="rect">
            <a:avLst/>
          </a:prstGeom>
          <a:noFill/>
        </p:spPr>
        <p:txBody>
          <a:bodyPr wrap="square" lIns="0" tIns="0" rIns="0" bIns="0" rtlCol="0">
            <a:spAutoFit/>
          </a:bodyPr>
          <a:lstStyle/>
          <a:p>
            <a:pPr>
              <a:lnSpc>
                <a:spcPct val="130000"/>
              </a:lnSpc>
            </a:pPr>
            <a:r>
              <a:rPr lang="en-US" altLang="zh-CN" sz="1400" b="1" dirty="0">
                <a:solidFill>
                  <a:schemeClr val="tx1">
                    <a:lumMod val="65000"/>
                    <a:lumOff val="35000"/>
                  </a:schemeClr>
                </a:solidFill>
                <a:cs typeface="+mn-ea"/>
                <a:sym typeface="+mn-lt"/>
              </a:rPr>
              <a:t>Effectiveness of Library-oriented Imports Generation:</a:t>
            </a:r>
          </a:p>
          <a:p>
            <a:pPr>
              <a:lnSpc>
                <a:spcPct val="130000"/>
              </a:lnSpc>
            </a:pPr>
            <a:r>
              <a:rPr lang="en-US" altLang="zh-CN" sz="1400" dirty="0">
                <a:solidFill>
                  <a:schemeClr val="tx1">
                    <a:lumMod val="65000"/>
                    <a:lumOff val="35000"/>
                  </a:schemeClr>
                </a:solidFill>
                <a:cs typeface="+mn-ea"/>
                <a:sym typeface="+mn-lt"/>
              </a:rPr>
              <a:t>How effective is CodeGen4Libs in generating high-quality library-oriented import?</a:t>
            </a:r>
            <a:endParaRPr lang="zh-CN" altLang="en-US" sz="1400" dirty="0">
              <a:solidFill>
                <a:schemeClr val="tx1">
                  <a:lumMod val="65000"/>
                  <a:lumOff val="35000"/>
                </a:schemeClr>
              </a:solidFill>
              <a:cs typeface="+mn-ea"/>
              <a:sym typeface="+mn-lt"/>
            </a:endParaRPr>
          </a:p>
        </p:txBody>
      </p:sp>
      <p:sp>
        <p:nvSpPr>
          <p:cNvPr id="30" name="椭圆 29"/>
          <p:cNvSpPr/>
          <p:nvPr/>
        </p:nvSpPr>
        <p:spPr>
          <a:xfrm>
            <a:off x="1165863" y="1402407"/>
            <a:ext cx="575064" cy="575064"/>
          </a:xfrm>
          <a:prstGeom prst="ellipse">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lumMod val="65000"/>
                  <a:lumOff val="35000"/>
                </a:schemeClr>
              </a:solidFill>
              <a:cs typeface="+mn-ea"/>
              <a:sym typeface="+mn-lt"/>
            </a:endParaRPr>
          </a:p>
        </p:txBody>
      </p:sp>
      <p:grpSp>
        <p:nvGrpSpPr>
          <p:cNvPr id="31" name="组合 30"/>
          <p:cNvGrpSpPr/>
          <p:nvPr/>
        </p:nvGrpSpPr>
        <p:grpSpPr>
          <a:xfrm>
            <a:off x="1262001" y="1465388"/>
            <a:ext cx="391724" cy="449103"/>
            <a:chOff x="2033588" y="4343400"/>
            <a:chExt cx="563563" cy="646113"/>
          </a:xfrm>
          <a:solidFill>
            <a:schemeClr val="bg1"/>
          </a:solidFill>
        </p:grpSpPr>
        <p:sp>
          <p:nvSpPr>
            <p:cNvPr id="32"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3"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4" name="Freeform 318"/>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5" name="Freeform 319"/>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6" name="Freeform 320"/>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7" name="Freeform 321"/>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8" name="Freeform 322"/>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39" name="Freeform 323"/>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0" name="Freeform 324"/>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1" name="Freeform 325"/>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2" name="Freeform 326"/>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3" name="Freeform 327"/>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4" name="Freeform 328"/>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5" name="Freeform 329"/>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6" name="Freeform 330"/>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7"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sp>
          <p:nvSpPr>
            <p:cNvPr id="48"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solidFill>
                  <a:schemeClr val="tx1">
                    <a:lumMod val="65000"/>
                    <a:lumOff val="35000"/>
                  </a:schemeClr>
                </a:solidFill>
                <a:cs typeface="+mn-ea"/>
                <a:sym typeface="+mn-lt"/>
              </a:endParaRPr>
            </a:p>
          </p:txBody>
        </p:sp>
      </p:grpSp>
      <p:sp>
        <p:nvSpPr>
          <p:cNvPr id="2" name="文本占位符 1">
            <a:extLst>
              <a:ext uri="{FF2B5EF4-FFF2-40B4-BE49-F238E27FC236}">
                <a16:creationId xmlns:a16="http://schemas.microsoft.com/office/drawing/2014/main" id="{EC024A42-9C35-4C01-A7E0-3F69B3065414}"/>
              </a:ext>
            </a:extLst>
          </p:cNvPr>
          <p:cNvSpPr>
            <a:spLocks noGrp="1"/>
          </p:cNvSpPr>
          <p:nvPr>
            <p:ph type="body" sz="quarter" idx="10"/>
          </p:nvPr>
        </p:nvSpPr>
        <p:spPr/>
        <p:txBody>
          <a:bodyPr/>
          <a:lstStyle/>
          <a:p>
            <a:r>
              <a:rPr lang="en-US" altLang="zh-CN" b="0" dirty="0"/>
              <a:t>Research Questions</a:t>
            </a:r>
          </a:p>
        </p:txBody>
      </p:sp>
    </p:spTree>
    <p:extLst>
      <p:ext uri="{BB962C8B-B14F-4D97-AF65-F5344CB8AC3E}">
        <p14:creationId xmlns:p14="http://schemas.microsoft.com/office/powerpoint/2010/main" val="10154869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0-#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0-#ppt_w/2"/>
                                          </p:val>
                                        </p:tav>
                                        <p:tav tm="100000">
                                          <p:val>
                                            <p:strVal val="#ppt_x"/>
                                          </p:val>
                                        </p:tav>
                                      </p:tavLst>
                                    </p:anim>
                                    <p:anim calcmode="lin" valueType="num">
                                      <p:cBhvr additive="base">
                                        <p:cTn id="60" dur="500" fill="hold"/>
                                        <p:tgtEl>
                                          <p:spTgt spid="5"/>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0-#ppt_w/2"/>
                                          </p:val>
                                        </p:tav>
                                        <p:tav tm="100000">
                                          <p:val>
                                            <p:strVal val="#ppt_x"/>
                                          </p:val>
                                        </p:tav>
                                      </p:tavLst>
                                    </p:anim>
                                    <p:anim calcmode="lin" valueType="num">
                                      <p:cBhvr additive="base">
                                        <p:cTn id="64" dur="500" fill="hold"/>
                                        <p:tgtEl>
                                          <p:spTgt spid="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0-#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4" grpId="0" animBg="1"/>
      <p:bldP spid="15" grpId="0" animBg="1"/>
      <p:bldP spid="17" grpId="0" animBg="1"/>
      <p:bldP spid="25" grpId="0" animBg="1"/>
      <p:bldP spid="26" grpId="0" animBg="1"/>
      <p:bldP spid="27" grpId="0"/>
      <p:bldP spid="28" grpId="0"/>
      <p:bldP spid="29" grpId="0"/>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2"/>
          <p:cNvGrpSpPr/>
          <p:nvPr/>
        </p:nvGrpSpPr>
        <p:grpSpPr>
          <a:xfrm>
            <a:off x="749935" y="1293608"/>
            <a:ext cx="3657306" cy="1296144"/>
            <a:chOff x="872378" y="1886675"/>
            <a:chExt cx="4876407" cy="1728192"/>
          </a:xfrm>
        </p:grpSpPr>
        <p:sp>
          <p:nvSpPr>
            <p:cNvPr id="4" name="矩形 3"/>
            <p:cNvSpPr/>
            <p:nvPr/>
          </p:nvSpPr>
          <p:spPr>
            <a:xfrm>
              <a:off x="872378" y="1886675"/>
              <a:ext cx="4863582" cy="1728192"/>
            </a:xfrm>
            <a:prstGeom prst="rect">
              <a:avLst/>
            </a:prstGeom>
            <a:solidFill>
              <a:srgbClr val="1A6E9D"/>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文本框 4"/>
            <p:cNvSpPr txBox="1"/>
            <p:nvPr/>
          </p:nvSpPr>
          <p:spPr>
            <a:xfrm>
              <a:off x="5079369" y="3060870"/>
              <a:ext cx="669416" cy="553997"/>
            </a:xfrm>
            <a:prstGeom prst="rect">
              <a:avLst/>
            </a:prstGeom>
            <a:solidFill>
              <a:schemeClr val="bg1"/>
            </a:solidFill>
          </p:spPr>
          <p:txBody>
            <a:bodyPr wrap="none" rtlCol="0">
              <a:spAutoFit/>
            </a:bodyPr>
            <a:lstStyle/>
            <a:p>
              <a:pPr algn="ctr"/>
              <a:r>
                <a:rPr lang="en-US" altLang="zh-CN" sz="2100" dirty="0">
                  <a:solidFill>
                    <a:srgbClr val="1A6E9D"/>
                  </a:solidFill>
                  <a:cs typeface="+mn-ea"/>
                  <a:sym typeface="+mn-lt"/>
                </a:rPr>
                <a:t>01</a:t>
              </a:r>
              <a:endParaRPr lang="zh-CN" altLang="en-US" sz="2100" dirty="0">
                <a:solidFill>
                  <a:srgbClr val="1A6E9D"/>
                </a:solidFill>
                <a:cs typeface="+mn-ea"/>
                <a:sym typeface="+mn-lt"/>
              </a:endParaRPr>
            </a:p>
          </p:txBody>
        </p:sp>
        <p:grpSp>
          <p:nvGrpSpPr>
            <p:cNvPr id="6" name="组合 35"/>
            <p:cNvGrpSpPr/>
            <p:nvPr/>
          </p:nvGrpSpPr>
          <p:grpSpPr>
            <a:xfrm>
              <a:off x="1363141" y="2197379"/>
              <a:ext cx="3688751" cy="1041617"/>
              <a:chOff x="5133155" y="1649255"/>
              <a:chExt cx="3688751" cy="1041617"/>
            </a:xfrm>
          </p:grpSpPr>
          <p:sp>
            <p:nvSpPr>
              <p:cNvPr id="7" name="矩形 6"/>
              <p:cNvSpPr/>
              <p:nvPr/>
            </p:nvSpPr>
            <p:spPr>
              <a:xfrm>
                <a:off x="5133155" y="2001879"/>
                <a:ext cx="3688751" cy="68899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cs typeface="+mn-ea"/>
                    <a:sym typeface="+mn-lt"/>
                  </a:rPr>
                  <a:t>Retrieve the most relevant imports for a given NL and Libs using BM25</a:t>
                </a:r>
                <a:endParaRPr lang="zh-CN" altLang="en-US" sz="1200" dirty="0">
                  <a:solidFill>
                    <a:schemeClr val="bg1"/>
                  </a:solidFill>
                  <a:cs typeface="+mn-ea"/>
                  <a:sym typeface="+mn-lt"/>
                </a:endParaRPr>
              </a:p>
            </p:txBody>
          </p:sp>
          <p:sp>
            <p:nvSpPr>
              <p:cNvPr id="8" name="矩形 7"/>
              <p:cNvSpPr/>
              <p:nvPr/>
            </p:nvSpPr>
            <p:spPr>
              <a:xfrm>
                <a:off x="5133155" y="1649255"/>
                <a:ext cx="2241975" cy="48372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bg1"/>
                    </a:solidFill>
                    <a:cs typeface="+mn-ea"/>
                    <a:sym typeface="+mn-lt"/>
                  </a:rPr>
                  <a:t>Import(Ret)</a:t>
                </a:r>
                <a:endParaRPr lang="zh-CN" altLang="en-US" sz="1600" b="1" dirty="0">
                  <a:solidFill>
                    <a:schemeClr val="bg1"/>
                  </a:solidFill>
                  <a:cs typeface="+mn-ea"/>
                  <a:sym typeface="+mn-lt"/>
                </a:endParaRPr>
              </a:p>
            </p:txBody>
          </p:sp>
        </p:grpSp>
      </p:grpSp>
      <p:grpSp>
        <p:nvGrpSpPr>
          <p:cNvPr id="9" name="组合 38"/>
          <p:cNvGrpSpPr/>
          <p:nvPr/>
        </p:nvGrpSpPr>
        <p:grpSpPr>
          <a:xfrm>
            <a:off x="899592" y="2859783"/>
            <a:ext cx="3507024" cy="1510426"/>
            <a:chOff x="1071920" y="3974907"/>
            <a:chExt cx="4676030" cy="2013901"/>
          </a:xfrm>
        </p:grpSpPr>
        <p:sp>
          <p:nvSpPr>
            <p:cNvPr id="10" name="文本框 9"/>
            <p:cNvSpPr txBox="1"/>
            <p:nvPr/>
          </p:nvSpPr>
          <p:spPr>
            <a:xfrm>
              <a:off x="5078536" y="3974907"/>
              <a:ext cx="669414" cy="553997"/>
            </a:xfrm>
            <a:prstGeom prst="rect">
              <a:avLst/>
            </a:prstGeom>
            <a:solidFill>
              <a:srgbClr val="033E78"/>
            </a:solidFill>
            <a:ln>
              <a:noFill/>
            </a:ln>
            <a:effectLst>
              <a:outerShdw blurRad="63500" algn="ctr" rotWithShape="0">
                <a:prstClr val="black">
                  <a:alpha val="40000"/>
                </a:prstClr>
              </a:outerShdw>
            </a:effectLst>
          </p:spPr>
          <p:txBody>
            <a:bodyPr wrap="none" rtlCol="0">
              <a:spAutoFit/>
            </a:bodyPr>
            <a:lstStyle/>
            <a:p>
              <a:r>
                <a:rPr lang="en-US" altLang="zh-CN" sz="2100" dirty="0">
                  <a:solidFill>
                    <a:schemeClr val="bg2"/>
                  </a:solidFill>
                  <a:cs typeface="+mn-ea"/>
                  <a:sym typeface="+mn-lt"/>
                </a:rPr>
                <a:t>03</a:t>
              </a:r>
              <a:endParaRPr lang="zh-CN" altLang="en-US" sz="2100" dirty="0">
                <a:solidFill>
                  <a:schemeClr val="bg2"/>
                </a:solidFill>
                <a:cs typeface="+mn-ea"/>
                <a:sym typeface="+mn-lt"/>
              </a:endParaRPr>
            </a:p>
          </p:txBody>
        </p:sp>
        <p:grpSp>
          <p:nvGrpSpPr>
            <p:cNvPr id="11" name="组合 40"/>
            <p:cNvGrpSpPr/>
            <p:nvPr/>
          </p:nvGrpSpPr>
          <p:grpSpPr>
            <a:xfrm>
              <a:off x="1071920" y="4166926"/>
              <a:ext cx="4545459" cy="1821882"/>
              <a:chOff x="4841934" y="1459921"/>
              <a:chExt cx="4545459" cy="1821882"/>
            </a:xfrm>
          </p:grpSpPr>
          <p:sp>
            <p:nvSpPr>
              <p:cNvPr id="12" name="矩形 11"/>
              <p:cNvSpPr/>
              <p:nvPr/>
            </p:nvSpPr>
            <p:spPr>
              <a:xfrm>
                <a:off x="4841934" y="2001879"/>
                <a:ext cx="4545459" cy="127992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050" dirty="0">
                    <a:solidFill>
                      <a:schemeClr val="tx1">
                        <a:lumMod val="65000"/>
                        <a:lumOff val="35000"/>
                      </a:schemeClr>
                    </a:solidFill>
                    <a:cs typeface="+mn-ea"/>
                    <a:sym typeface="+mn-lt"/>
                  </a:rPr>
                  <a:t> </a:t>
                </a:r>
                <a:r>
                  <a:rPr lang="en-US" altLang="zh-CN" sz="1200" dirty="0">
                    <a:solidFill>
                      <a:schemeClr val="tx1">
                        <a:lumMod val="65000"/>
                        <a:lumOff val="35000"/>
                      </a:schemeClr>
                    </a:solidFill>
                    <a:cs typeface="+mn-ea"/>
                    <a:sym typeface="+mn-lt"/>
                  </a:rPr>
                  <a:t>Intersection of the import statements generated by the two methods as the final import generation results, which can reduce the noise in the import generation result</a:t>
                </a:r>
                <a:endParaRPr lang="zh-CN" altLang="en-US" sz="1200" dirty="0">
                  <a:solidFill>
                    <a:schemeClr val="tx1">
                      <a:lumMod val="65000"/>
                      <a:lumOff val="35000"/>
                    </a:schemeClr>
                  </a:solidFill>
                  <a:cs typeface="+mn-ea"/>
                  <a:sym typeface="+mn-lt"/>
                </a:endParaRPr>
              </a:p>
            </p:txBody>
          </p:sp>
          <p:sp>
            <p:nvSpPr>
              <p:cNvPr id="13" name="矩形 12"/>
              <p:cNvSpPr/>
              <p:nvPr/>
            </p:nvSpPr>
            <p:spPr>
              <a:xfrm>
                <a:off x="4937945" y="1459921"/>
                <a:ext cx="3837235" cy="483721"/>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rgbClr val="1A6E9D"/>
                    </a:solidFill>
                    <a:cs typeface="+mn-ea"/>
                    <a:sym typeface="+mn-lt"/>
                  </a:rPr>
                  <a:t>Import(Gen)∩Imports(Ret)</a:t>
                </a:r>
                <a:endParaRPr lang="zh-CN" altLang="en-US" sz="1600" b="1" dirty="0">
                  <a:solidFill>
                    <a:srgbClr val="1A6E9D"/>
                  </a:solidFill>
                  <a:cs typeface="+mn-ea"/>
                  <a:sym typeface="+mn-lt"/>
                </a:endParaRPr>
              </a:p>
            </p:txBody>
          </p:sp>
        </p:grpSp>
      </p:grpSp>
      <p:grpSp>
        <p:nvGrpSpPr>
          <p:cNvPr id="14" name="组合 43"/>
          <p:cNvGrpSpPr/>
          <p:nvPr/>
        </p:nvGrpSpPr>
        <p:grpSpPr>
          <a:xfrm>
            <a:off x="4736761" y="2859781"/>
            <a:ext cx="3657306" cy="1510427"/>
            <a:chOff x="6188145" y="3974907"/>
            <a:chExt cx="4876407" cy="1728192"/>
          </a:xfrm>
        </p:grpSpPr>
        <p:sp>
          <p:nvSpPr>
            <p:cNvPr id="15" name="矩形 14"/>
            <p:cNvSpPr/>
            <p:nvPr/>
          </p:nvSpPr>
          <p:spPr>
            <a:xfrm>
              <a:off x="6200970" y="3974907"/>
              <a:ext cx="4863582" cy="1728192"/>
            </a:xfrm>
            <a:prstGeom prst="rect">
              <a:avLst/>
            </a:prstGeom>
            <a:solidFill>
              <a:srgbClr val="1A6E9D"/>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0070C0"/>
                </a:solidFill>
                <a:cs typeface="+mn-ea"/>
                <a:sym typeface="+mn-lt"/>
              </a:endParaRPr>
            </a:p>
          </p:txBody>
        </p:sp>
        <p:sp>
          <p:nvSpPr>
            <p:cNvPr id="17" name="文本框 16"/>
            <p:cNvSpPr txBox="1"/>
            <p:nvPr/>
          </p:nvSpPr>
          <p:spPr>
            <a:xfrm>
              <a:off x="6188145" y="3974907"/>
              <a:ext cx="669416" cy="553997"/>
            </a:xfrm>
            <a:prstGeom prst="rect">
              <a:avLst/>
            </a:prstGeom>
            <a:solidFill>
              <a:schemeClr val="bg2"/>
            </a:solidFill>
          </p:spPr>
          <p:txBody>
            <a:bodyPr wrap="none" rtlCol="0">
              <a:spAutoFit/>
            </a:bodyPr>
            <a:lstStyle/>
            <a:p>
              <a:pPr algn="ctr"/>
              <a:r>
                <a:rPr lang="en-US" altLang="zh-CN" sz="2100" dirty="0">
                  <a:solidFill>
                    <a:srgbClr val="1A6E9D"/>
                  </a:solidFill>
                  <a:cs typeface="+mn-ea"/>
                  <a:sym typeface="+mn-lt"/>
                </a:rPr>
                <a:t>02</a:t>
              </a:r>
              <a:endParaRPr lang="zh-CN" altLang="en-US" sz="2100" dirty="0">
                <a:solidFill>
                  <a:srgbClr val="1A6E9D"/>
                </a:solidFill>
                <a:cs typeface="+mn-ea"/>
                <a:sym typeface="+mn-lt"/>
              </a:endParaRPr>
            </a:p>
          </p:txBody>
        </p:sp>
        <p:grpSp>
          <p:nvGrpSpPr>
            <p:cNvPr id="18" name="组合 46"/>
            <p:cNvGrpSpPr/>
            <p:nvPr/>
          </p:nvGrpSpPr>
          <p:grpSpPr>
            <a:xfrm>
              <a:off x="6913040" y="4166928"/>
              <a:ext cx="4151511" cy="1386751"/>
              <a:chOff x="5133154" y="1459923"/>
              <a:chExt cx="4151511" cy="1386751"/>
            </a:xfrm>
          </p:grpSpPr>
          <p:sp>
            <p:nvSpPr>
              <p:cNvPr id="19" name="矩形 18"/>
              <p:cNvSpPr/>
              <p:nvPr/>
            </p:nvSpPr>
            <p:spPr>
              <a:xfrm>
                <a:off x="5133155" y="2001879"/>
                <a:ext cx="4151510" cy="84479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bg1"/>
                    </a:solidFill>
                    <a:cs typeface="+mn-ea"/>
                    <a:sym typeface="+mn-lt"/>
                  </a:rPr>
                  <a:t>A new import generation model using the same dataset and hyperparameters, but with only NL and Libs as input.</a:t>
                </a:r>
              </a:p>
            </p:txBody>
          </p:sp>
          <p:sp>
            <p:nvSpPr>
              <p:cNvPr id="20" name="矩形 19"/>
              <p:cNvSpPr/>
              <p:nvPr/>
            </p:nvSpPr>
            <p:spPr>
              <a:xfrm>
                <a:off x="5133154" y="1459923"/>
                <a:ext cx="3567923" cy="48372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bg1"/>
                    </a:solidFill>
                    <a:cs typeface="+mn-ea"/>
                    <a:sym typeface="+mn-lt"/>
                  </a:rPr>
                  <a:t>Import(Gen)-</a:t>
                </a:r>
                <a:r>
                  <a:rPr lang="en-US" altLang="zh-CN" sz="1600" b="1" dirty="0" err="1">
                    <a:solidFill>
                      <a:schemeClr val="bg1"/>
                    </a:solidFill>
                    <a:cs typeface="+mn-ea"/>
                    <a:sym typeface="+mn-lt"/>
                  </a:rPr>
                  <a:t>NL+Libs</a:t>
                </a:r>
                <a:endParaRPr lang="en-US" altLang="zh-CN" sz="1600" b="1" dirty="0">
                  <a:solidFill>
                    <a:schemeClr val="bg1"/>
                  </a:solidFill>
                  <a:cs typeface="+mn-ea"/>
                  <a:sym typeface="+mn-lt"/>
                </a:endParaRPr>
              </a:p>
            </p:txBody>
          </p:sp>
        </p:grpSp>
      </p:grpSp>
      <p:grpSp>
        <p:nvGrpSpPr>
          <p:cNvPr id="21" name="组合 49"/>
          <p:cNvGrpSpPr/>
          <p:nvPr/>
        </p:nvGrpSpPr>
        <p:grpSpPr>
          <a:xfrm>
            <a:off x="4757764" y="1526635"/>
            <a:ext cx="3636301" cy="1086199"/>
            <a:chOff x="6216149" y="2197379"/>
            <a:chExt cx="4848401" cy="1448265"/>
          </a:xfrm>
        </p:grpSpPr>
        <p:sp>
          <p:nvSpPr>
            <p:cNvPr id="22" name="文本框 21"/>
            <p:cNvSpPr txBox="1"/>
            <p:nvPr/>
          </p:nvSpPr>
          <p:spPr>
            <a:xfrm>
              <a:off x="6216149" y="3091647"/>
              <a:ext cx="669415" cy="553997"/>
            </a:xfrm>
            <a:prstGeom prst="rect">
              <a:avLst/>
            </a:prstGeom>
            <a:solidFill>
              <a:srgbClr val="033E78"/>
            </a:solidFill>
            <a:ln>
              <a:noFill/>
            </a:ln>
            <a:effectLst>
              <a:outerShdw blurRad="63500" algn="ctr" rotWithShape="0">
                <a:prstClr val="black">
                  <a:alpha val="40000"/>
                </a:prstClr>
              </a:outerShdw>
            </a:effectLst>
          </p:spPr>
          <p:txBody>
            <a:bodyPr wrap="none" rtlCol="0">
              <a:spAutoFit/>
            </a:bodyPr>
            <a:lstStyle/>
            <a:p>
              <a:r>
                <a:rPr lang="en-US" altLang="zh-CN" sz="2100" dirty="0">
                  <a:solidFill>
                    <a:schemeClr val="bg2"/>
                  </a:solidFill>
                  <a:cs typeface="+mn-ea"/>
                  <a:sym typeface="+mn-lt"/>
                </a:rPr>
                <a:t>04</a:t>
              </a:r>
              <a:endParaRPr lang="zh-CN" altLang="en-US" sz="2100" dirty="0">
                <a:solidFill>
                  <a:schemeClr val="bg2"/>
                </a:solidFill>
                <a:cs typeface="+mn-ea"/>
                <a:sym typeface="+mn-lt"/>
              </a:endParaRPr>
            </a:p>
          </p:txBody>
        </p:sp>
        <p:grpSp>
          <p:nvGrpSpPr>
            <p:cNvPr id="23" name="组合 51"/>
            <p:cNvGrpSpPr/>
            <p:nvPr/>
          </p:nvGrpSpPr>
          <p:grpSpPr>
            <a:xfrm>
              <a:off x="6913041" y="2197379"/>
              <a:ext cx="4151509" cy="1041617"/>
              <a:chOff x="5133155" y="1649255"/>
              <a:chExt cx="4151509" cy="1041617"/>
            </a:xfrm>
          </p:grpSpPr>
          <p:sp>
            <p:nvSpPr>
              <p:cNvPr id="24" name="矩形 23"/>
              <p:cNvSpPr/>
              <p:nvPr/>
            </p:nvSpPr>
            <p:spPr>
              <a:xfrm>
                <a:off x="5133155" y="2001879"/>
                <a:ext cx="3689756" cy="688993"/>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200" dirty="0">
                    <a:solidFill>
                      <a:schemeClr val="tx1">
                        <a:lumMod val="65000"/>
                        <a:lumOff val="35000"/>
                      </a:schemeClr>
                    </a:solidFill>
                    <a:cs typeface="+mn-ea"/>
                    <a:sym typeface="+mn-lt"/>
                  </a:rPr>
                  <a:t>Union of the import statements obtained by the two methods</a:t>
                </a:r>
                <a:endParaRPr lang="zh-CN" altLang="en-US" sz="1200" dirty="0">
                  <a:solidFill>
                    <a:schemeClr val="tx1">
                      <a:lumMod val="65000"/>
                      <a:lumOff val="35000"/>
                    </a:schemeClr>
                  </a:solidFill>
                  <a:cs typeface="+mn-ea"/>
                  <a:sym typeface="+mn-lt"/>
                </a:endParaRPr>
              </a:p>
            </p:txBody>
          </p:sp>
          <p:sp>
            <p:nvSpPr>
              <p:cNvPr id="25" name="矩形 24"/>
              <p:cNvSpPr/>
              <p:nvPr/>
            </p:nvSpPr>
            <p:spPr>
              <a:xfrm>
                <a:off x="5133155" y="1649255"/>
                <a:ext cx="4151509" cy="48372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rgbClr val="1A6E9D"/>
                    </a:solidFill>
                    <a:cs typeface="+mn-ea"/>
                    <a:sym typeface="+mn-lt"/>
                  </a:rPr>
                  <a:t>Import(Gen)∪Imports(Ret)</a:t>
                </a:r>
              </a:p>
            </p:txBody>
          </p:sp>
        </p:grpSp>
      </p:grpSp>
      <p:sp>
        <p:nvSpPr>
          <p:cNvPr id="2" name="文本占位符 1">
            <a:extLst>
              <a:ext uri="{FF2B5EF4-FFF2-40B4-BE49-F238E27FC236}">
                <a16:creationId xmlns:a16="http://schemas.microsoft.com/office/drawing/2014/main" id="{D1E51948-4DCA-4421-A349-AFC5C92BC7D6}"/>
              </a:ext>
            </a:extLst>
          </p:cNvPr>
          <p:cNvSpPr>
            <a:spLocks noGrp="1"/>
          </p:cNvSpPr>
          <p:nvPr>
            <p:ph type="body" sz="quarter" idx="10"/>
          </p:nvPr>
        </p:nvSpPr>
        <p:spPr>
          <a:xfrm>
            <a:off x="0" y="1"/>
            <a:ext cx="9144000" cy="627534"/>
          </a:xfrm>
        </p:spPr>
        <p:txBody>
          <a:bodyPr/>
          <a:lstStyle/>
          <a:p>
            <a:pPr marL="0" lvl="1" indent="0">
              <a:buNone/>
              <a:defRPr/>
            </a:pPr>
            <a:r>
              <a:rPr lang="en-US" altLang="zh-CN" dirty="0">
                <a:latin typeface="+mn-lt"/>
              </a:rPr>
              <a:t>RQ1 Baselines</a:t>
            </a:r>
          </a:p>
        </p:txBody>
      </p:sp>
    </p:spTree>
    <p:extLst>
      <p:ext uri="{BB962C8B-B14F-4D97-AF65-F5344CB8AC3E}">
        <p14:creationId xmlns:p14="http://schemas.microsoft.com/office/powerpoint/2010/main" val="25161943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randombar(horizontal)">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31E0B4DA-5BB4-4BE4-8829-1E057A912D48}"/>
              </a:ext>
            </a:extLst>
          </p:cNvPr>
          <p:cNvSpPr>
            <a:spLocks noGrp="1"/>
          </p:cNvSpPr>
          <p:nvPr>
            <p:ph type="body" sz="quarter" idx="10"/>
          </p:nvPr>
        </p:nvSpPr>
        <p:spPr/>
        <p:txBody>
          <a:bodyPr/>
          <a:lstStyle/>
          <a:p>
            <a:r>
              <a:rPr lang="en-US" altLang="zh-CN" b="0" dirty="0"/>
              <a:t>RQ1 Results</a:t>
            </a:r>
            <a:endParaRPr lang="zh-CN" altLang="en-US" b="0" dirty="0"/>
          </a:p>
        </p:txBody>
      </p:sp>
      <p:pic>
        <p:nvPicPr>
          <p:cNvPr id="9" name="图片 8">
            <a:extLst>
              <a:ext uri="{FF2B5EF4-FFF2-40B4-BE49-F238E27FC236}">
                <a16:creationId xmlns:a16="http://schemas.microsoft.com/office/drawing/2014/main" id="{86ADBE6B-A5AA-4915-B7D0-EA360D2C64EA}"/>
              </a:ext>
            </a:extLst>
          </p:cNvPr>
          <p:cNvPicPr>
            <a:picLocks noChangeAspect="1"/>
          </p:cNvPicPr>
          <p:nvPr/>
        </p:nvPicPr>
        <p:blipFill rotWithShape="1">
          <a:blip r:embed="rId3"/>
          <a:srcRect t="28921" r="14"/>
          <a:stretch/>
        </p:blipFill>
        <p:spPr>
          <a:xfrm>
            <a:off x="1321" y="658571"/>
            <a:ext cx="9142679" cy="1697623"/>
          </a:xfrm>
          <a:prstGeom prst="rect">
            <a:avLst/>
          </a:prstGeom>
        </p:spPr>
      </p:pic>
      <p:grpSp>
        <p:nvGrpSpPr>
          <p:cNvPr id="10" name="组合 9">
            <a:extLst>
              <a:ext uri="{FF2B5EF4-FFF2-40B4-BE49-F238E27FC236}">
                <a16:creationId xmlns:a16="http://schemas.microsoft.com/office/drawing/2014/main" id="{FCAC711C-FB01-4B5D-83ED-1D91F70811D8}"/>
              </a:ext>
            </a:extLst>
          </p:cNvPr>
          <p:cNvGrpSpPr/>
          <p:nvPr/>
        </p:nvGrpSpPr>
        <p:grpSpPr>
          <a:xfrm>
            <a:off x="286608" y="2397656"/>
            <a:ext cx="568253" cy="405720"/>
            <a:chOff x="1551569" y="1417832"/>
            <a:chExt cx="568253" cy="405720"/>
          </a:xfrm>
        </p:grpSpPr>
        <p:sp>
          <p:nvSpPr>
            <p:cNvPr id="11" name="矩形 10">
              <a:extLst>
                <a:ext uri="{FF2B5EF4-FFF2-40B4-BE49-F238E27FC236}">
                  <a16:creationId xmlns:a16="http://schemas.microsoft.com/office/drawing/2014/main" id="{FA79EBDB-220A-4E03-9085-D84CA1B2A678}"/>
                </a:ext>
              </a:extLst>
            </p:cNvPr>
            <p:cNvSpPr/>
            <p:nvPr/>
          </p:nvSpPr>
          <p:spPr>
            <a:xfrm>
              <a:off x="1562085" y="1417832"/>
              <a:ext cx="547221" cy="405720"/>
            </a:xfrm>
            <a:prstGeom prst="rect">
              <a:avLst/>
            </a:prstGeom>
            <a:solidFill>
              <a:srgbClr val="1A6E9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FFFFF"/>
                </a:solidFill>
                <a:effectLst/>
                <a:uLnTx/>
                <a:uFillTx/>
                <a:cs typeface="+mn-ea"/>
                <a:sym typeface="+mn-lt"/>
              </a:endParaRPr>
            </a:p>
          </p:txBody>
        </p:sp>
        <p:sp>
          <p:nvSpPr>
            <p:cNvPr id="12" name="文本框 11">
              <a:extLst>
                <a:ext uri="{FF2B5EF4-FFF2-40B4-BE49-F238E27FC236}">
                  <a16:creationId xmlns:a16="http://schemas.microsoft.com/office/drawing/2014/main" id="{22A32404-3057-49CD-B94F-692CEEFD220C}"/>
                </a:ext>
              </a:extLst>
            </p:cNvPr>
            <p:cNvSpPr txBox="1"/>
            <p:nvPr/>
          </p:nvSpPr>
          <p:spPr>
            <a:xfrm>
              <a:off x="1551569" y="1436026"/>
              <a:ext cx="5682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01</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3" name="2">
            <a:extLst>
              <a:ext uri="{FF2B5EF4-FFF2-40B4-BE49-F238E27FC236}">
                <a16:creationId xmlns:a16="http://schemas.microsoft.com/office/drawing/2014/main" id="{F1B9D5C4-703F-48CC-9F49-D2C603B39DAA}"/>
              </a:ext>
            </a:extLst>
          </p:cNvPr>
          <p:cNvSpPr/>
          <p:nvPr/>
        </p:nvSpPr>
        <p:spPr>
          <a:xfrm>
            <a:off x="990997" y="2460490"/>
            <a:ext cx="7866395" cy="276999"/>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200" b="1" dirty="0">
                <a:solidFill>
                  <a:srgbClr val="002166"/>
                </a:solidFill>
                <a:cs typeface="+mn-ea"/>
                <a:sym typeface="+mn-lt"/>
              </a:rPr>
              <a:t>Generation-based methods outperform the retrieval-based method, Imports(Ret), across all metrics. </a:t>
            </a:r>
            <a:endParaRPr lang="zh-CN" altLang="en-US" sz="1200" b="1" dirty="0">
              <a:solidFill>
                <a:srgbClr val="002166"/>
              </a:solidFill>
              <a:cs typeface="+mn-ea"/>
              <a:sym typeface="+mn-lt"/>
            </a:endParaRPr>
          </a:p>
        </p:txBody>
      </p:sp>
      <p:sp>
        <p:nvSpPr>
          <p:cNvPr id="14" name="文本框 13">
            <a:extLst>
              <a:ext uri="{FF2B5EF4-FFF2-40B4-BE49-F238E27FC236}">
                <a16:creationId xmlns:a16="http://schemas.microsoft.com/office/drawing/2014/main" id="{493D0FD7-F662-4735-B55A-83549BEE5836}"/>
              </a:ext>
            </a:extLst>
          </p:cNvPr>
          <p:cNvSpPr txBox="1"/>
          <p:nvPr/>
        </p:nvSpPr>
        <p:spPr>
          <a:xfrm>
            <a:off x="288171" y="3075806"/>
            <a:ext cx="568253" cy="369332"/>
          </a:xfrm>
          <a:prstGeom prst="rect">
            <a:avLst/>
          </a:prstGeom>
          <a:solidFill>
            <a:srgbClr val="033E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02</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2">
            <a:extLst>
              <a:ext uri="{FF2B5EF4-FFF2-40B4-BE49-F238E27FC236}">
                <a16:creationId xmlns:a16="http://schemas.microsoft.com/office/drawing/2014/main" id="{778A2E7B-CB3F-4A5C-8BA4-12737144D193}"/>
              </a:ext>
            </a:extLst>
          </p:cNvPr>
          <p:cNvSpPr/>
          <p:nvPr/>
        </p:nvSpPr>
        <p:spPr>
          <a:xfrm>
            <a:off x="948549" y="3136933"/>
            <a:ext cx="7907279" cy="276999"/>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200" b="1" dirty="0">
                <a:solidFill>
                  <a:srgbClr val="002166"/>
                </a:solidFill>
                <a:cs typeface="+mn-ea"/>
                <a:sym typeface="+mn-lt"/>
              </a:rPr>
              <a:t>Retrieved similar imports improve the imports generation model significantly.</a:t>
            </a:r>
            <a:endParaRPr lang="zh-CN" altLang="en-US" sz="1200" b="1" dirty="0">
              <a:solidFill>
                <a:srgbClr val="002166"/>
              </a:solidFill>
              <a:cs typeface="+mn-ea"/>
              <a:sym typeface="+mn-lt"/>
            </a:endParaRPr>
          </a:p>
        </p:txBody>
      </p:sp>
      <p:grpSp>
        <p:nvGrpSpPr>
          <p:cNvPr id="18" name="组合 17">
            <a:extLst>
              <a:ext uri="{FF2B5EF4-FFF2-40B4-BE49-F238E27FC236}">
                <a16:creationId xmlns:a16="http://schemas.microsoft.com/office/drawing/2014/main" id="{D865D12C-BFFE-4B6D-981B-EDADC522358F}"/>
              </a:ext>
            </a:extLst>
          </p:cNvPr>
          <p:cNvGrpSpPr/>
          <p:nvPr/>
        </p:nvGrpSpPr>
        <p:grpSpPr>
          <a:xfrm>
            <a:off x="296158" y="3841561"/>
            <a:ext cx="568253" cy="405720"/>
            <a:chOff x="1551569" y="1417832"/>
            <a:chExt cx="568253" cy="405720"/>
          </a:xfrm>
        </p:grpSpPr>
        <p:sp>
          <p:nvSpPr>
            <p:cNvPr id="19" name="矩形 18">
              <a:extLst>
                <a:ext uri="{FF2B5EF4-FFF2-40B4-BE49-F238E27FC236}">
                  <a16:creationId xmlns:a16="http://schemas.microsoft.com/office/drawing/2014/main" id="{ABD056E1-9F75-49F0-8319-22B12F09588B}"/>
                </a:ext>
              </a:extLst>
            </p:cNvPr>
            <p:cNvSpPr/>
            <p:nvPr/>
          </p:nvSpPr>
          <p:spPr>
            <a:xfrm>
              <a:off x="1562085" y="1417832"/>
              <a:ext cx="547221" cy="405720"/>
            </a:xfrm>
            <a:prstGeom prst="rect">
              <a:avLst/>
            </a:prstGeom>
            <a:solidFill>
              <a:srgbClr val="1A6E9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FFFFF"/>
                </a:solidFill>
                <a:effectLst/>
                <a:uLnTx/>
                <a:uFillTx/>
                <a:cs typeface="+mn-ea"/>
                <a:sym typeface="+mn-lt"/>
              </a:endParaRPr>
            </a:p>
          </p:txBody>
        </p:sp>
        <p:sp>
          <p:nvSpPr>
            <p:cNvPr id="20" name="文本框 19">
              <a:extLst>
                <a:ext uri="{FF2B5EF4-FFF2-40B4-BE49-F238E27FC236}">
                  <a16:creationId xmlns:a16="http://schemas.microsoft.com/office/drawing/2014/main" id="{6AE5FB88-C6EA-4089-B803-292963C93A06}"/>
                </a:ext>
              </a:extLst>
            </p:cNvPr>
            <p:cNvSpPr txBox="1"/>
            <p:nvPr/>
          </p:nvSpPr>
          <p:spPr>
            <a:xfrm>
              <a:off x="1551569" y="1436026"/>
              <a:ext cx="5682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03</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21" name="2">
            <a:extLst>
              <a:ext uri="{FF2B5EF4-FFF2-40B4-BE49-F238E27FC236}">
                <a16:creationId xmlns:a16="http://schemas.microsoft.com/office/drawing/2014/main" id="{8C016AB2-B6E5-450B-B819-5A10EA7210E7}"/>
              </a:ext>
            </a:extLst>
          </p:cNvPr>
          <p:cNvSpPr/>
          <p:nvPr/>
        </p:nvSpPr>
        <p:spPr>
          <a:xfrm>
            <a:off x="948550" y="3795886"/>
            <a:ext cx="7907278" cy="46166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200" b="1" dirty="0">
                <a:solidFill>
                  <a:srgbClr val="002166"/>
                </a:solidFill>
                <a:cs typeface="+mn-ea"/>
              </a:rPr>
              <a:t>Import(Gen)∪Imports(Ret)</a:t>
            </a:r>
            <a:r>
              <a:rPr lang="zh-CN" altLang="en-US" sz="1200" b="1" dirty="0">
                <a:solidFill>
                  <a:srgbClr val="002166"/>
                </a:solidFill>
                <a:cs typeface="+mn-ea"/>
              </a:rPr>
              <a:t>：</a:t>
            </a:r>
            <a:r>
              <a:rPr lang="en-US" altLang="zh-CN" sz="1200" b="1" dirty="0">
                <a:solidFill>
                  <a:srgbClr val="002166"/>
                </a:solidFill>
                <a:cs typeface="+mn-ea"/>
              </a:rPr>
              <a:t>best coverage and lowest precision. </a:t>
            </a:r>
          </a:p>
          <a:p>
            <a:pPr algn="ctr"/>
            <a:r>
              <a:rPr lang="en-US" altLang="zh-CN" sz="1200" b="1" dirty="0">
                <a:solidFill>
                  <a:srgbClr val="002166"/>
                </a:solidFill>
                <a:cs typeface="+mn-ea"/>
              </a:rPr>
              <a:t>Import(Gen)∩Imports(Ret): best precision and lowest coverage.</a:t>
            </a:r>
            <a:endParaRPr lang="zh-CN" altLang="en-US" sz="1200" b="1" dirty="0">
              <a:solidFill>
                <a:srgbClr val="002166"/>
              </a:solidFill>
              <a:cs typeface="+mn-ea"/>
              <a:sym typeface="+mn-lt"/>
            </a:endParaRPr>
          </a:p>
        </p:txBody>
      </p:sp>
      <p:grpSp>
        <p:nvGrpSpPr>
          <p:cNvPr id="22" name="组合 21">
            <a:extLst>
              <a:ext uri="{FF2B5EF4-FFF2-40B4-BE49-F238E27FC236}">
                <a16:creationId xmlns:a16="http://schemas.microsoft.com/office/drawing/2014/main" id="{D6093DB4-D7A5-421B-B008-DFC2440D6EC5}"/>
              </a:ext>
            </a:extLst>
          </p:cNvPr>
          <p:cNvGrpSpPr/>
          <p:nvPr/>
        </p:nvGrpSpPr>
        <p:grpSpPr>
          <a:xfrm>
            <a:off x="296158" y="4565450"/>
            <a:ext cx="568253" cy="387526"/>
            <a:chOff x="1551569" y="1417832"/>
            <a:chExt cx="568253" cy="387526"/>
          </a:xfrm>
        </p:grpSpPr>
        <p:sp>
          <p:nvSpPr>
            <p:cNvPr id="23" name="矩形 22">
              <a:extLst>
                <a:ext uri="{FF2B5EF4-FFF2-40B4-BE49-F238E27FC236}">
                  <a16:creationId xmlns:a16="http://schemas.microsoft.com/office/drawing/2014/main" id="{2D81D60B-F3F9-46AF-A0B1-9D8542109323}"/>
                </a:ext>
              </a:extLst>
            </p:cNvPr>
            <p:cNvSpPr/>
            <p:nvPr/>
          </p:nvSpPr>
          <p:spPr>
            <a:xfrm>
              <a:off x="1562085" y="1417832"/>
              <a:ext cx="547221" cy="405720"/>
            </a:xfrm>
            <a:prstGeom prst="rect">
              <a:avLst/>
            </a:prstGeom>
            <a:solidFill>
              <a:srgbClr val="033E78"/>
            </a:solidFill>
          </p:spPr>
          <p:txBody>
            <a:bodyPr wrap="square" rtlCol="0">
              <a:spAutoFit/>
            </a:bodyPr>
            <a:lstStyle/>
            <a:p>
              <a:pPr algn="ctr"/>
              <a:endParaRPr lang="zh-CN" altLang="en-US" dirty="0">
                <a:solidFill>
                  <a:srgbClr val="FFFFFF"/>
                </a:solidFill>
                <a:cs typeface="+mn-ea"/>
                <a:sym typeface="+mn-lt"/>
              </a:endParaRPr>
            </a:p>
          </p:txBody>
        </p:sp>
        <p:sp>
          <p:nvSpPr>
            <p:cNvPr id="24" name="文本框 23">
              <a:extLst>
                <a:ext uri="{FF2B5EF4-FFF2-40B4-BE49-F238E27FC236}">
                  <a16:creationId xmlns:a16="http://schemas.microsoft.com/office/drawing/2014/main" id="{B44924E3-415F-4C87-B5AF-9EF92E13993E}"/>
                </a:ext>
              </a:extLst>
            </p:cNvPr>
            <p:cNvSpPr txBox="1"/>
            <p:nvPr/>
          </p:nvSpPr>
          <p:spPr>
            <a:xfrm>
              <a:off x="1551569" y="1436026"/>
              <a:ext cx="568253" cy="369332"/>
            </a:xfrm>
            <a:prstGeom prst="rect">
              <a:avLst/>
            </a:prstGeom>
            <a:solidFill>
              <a:srgbClr val="033E78"/>
            </a:solid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tabLst/>
                <a:defRPr kumimoji="0" b="0" i="0" u="none" strike="noStrike" cap="none" spc="0" normalizeH="0" baseline="0">
                  <a:ln>
                    <a:noFill/>
                  </a:ln>
                  <a:solidFill>
                    <a:srgbClr val="FFFFFF"/>
                  </a:solidFill>
                  <a:effectLst/>
                  <a:uLnTx/>
                  <a:uFillTx/>
                  <a:cs typeface="+mn-ea"/>
                </a:defRPr>
              </a:lvl1pPr>
            </a:lstStyle>
            <a:p>
              <a:r>
                <a:rPr lang="en-US" altLang="zh-CN" dirty="0">
                  <a:sym typeface="+mn-lt"/>
                </a:rPr>
                <a:t>04</a:t>
              </a:r>
              <a:endParaRPr lang="zh-CN" altLang="en-US" dirty="0">
                <a:sym typeface="+mn-lt"/>
              </a:endParaRPr>
            </a:p>
          </p:txBody>
        </p:sp>
      </p:grpSp>
      <p:sp>
        <p:nvSpPr>
          <p:cNvPr id="25" name="2">
            <a:extLst>
              <a:ext uri="{FF2B5EF4-FFF2-40B4-BE49-F238E27FC236}">
                <a16:creationId xmlns:a16="http://schemas.microsoft.com/office/drawing/2014/main" id="{CC910D7F-16ED-4723-B93C-4C43E392256D}"/>
              </a:ext>
            </a:extLst>
          </p:cNvPr>
          <p:cNvSpPr/>
          <p:nvPr/>
        </p:nvSpPr>
        <p:spPr>
          <a:xfrm>
            <a:off x="948550" y="4505085"/>
            <a:ext cx="7888776" cy="46166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200" b="1" dirty="0">
                <a:solidFill>
                  <a:srgbClr val="002166"/>
                </a:solidFill>
                <a:cs typeface="+mn-ea"/>
              </a:rPr>
              <a:t>Imports(Gen) achieves a good balance between coverage and precision, </a:t>
            </a:r>
          </a:p>
          <a:p>
            <a:pPr algn="ctr"/>
            <a:r>
              <a:rPr lang="en-US" altLang="zh-CN" sz="1200" b="1" dirty="0">
                <a:solidFill>
                  <a:srgbClr val="002166"/>
                </a:solidFill>
                <a:cs typeface="+mn-ea"/>
              </a:rPr>
              <a:t>with the highest F1, EM and BLEU scores.</a:t>
            </a:r>
            <a:endParaRPr lang="zh-CN" altLang="en-US" sz="1200" b="1" dirty="0">
              <a:solidFill>
                <a:srgbClr val="002166"/>
              </a:solidFill>
              <a:cs typeface="+mn-ea"/>
              <a:sym typeface="+mn-lt"/>
            </a:endParaRPr>
          </a:p>
        </p:txBody>
      </p:sp>
      <p:sp>
        <p:nvSpPr>
          <p:cNvPr id="27" name="矩形 26">
            <a:extLst>
              <a:ext uri="{FF2B5EF4-FFF2-40B4-BE49-F238E27FC236}">
                <a16:creationId xmlns:a16="http://schemas.microsoft.com/office/drawing/2014/main" id="{02D594DE-8730-4ABF-991C-C5C717DD0DF7}"/>
              </a:ext>
            </a:extLst>
          </p:cNvPr>
          <p:cNvSpPr/>
          <p:nvPr/>
        </p:nvSpPr>
        <p:spPr>
          <a:xfrm flipV="1">
            <a:off x="72496" y="1995686"/>
            <a:ext cx="8964000" cy="2340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28" name="矩形 27">
            <a:extLst>
              <a:ext uri="{FF2B5EF4-FFF2-40B4-BE49-F238E27FC236}">
                <a16:creationId xmlns:a16="http://schemas.microsoft.com/office/drawing/2014/main" id="{A5D8B9D6-9638-4CBF-8173-8A30B974E89C}"/>
              </a:ext>
            </a:extLst>
          </p:cNvPr>
          <p:cNvSpPr/>
          <p:nvPr/>
        </p:nvSpPr>
        <p:spPr>
          <a:xfrm flipV="1">
            <a:off x="72496" y="1294876"/>
            <a:ext cx="8964000" cy="2340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30" name="矩形 29">
            <a:extLst>
              <a:ext uri="{FF2B5EF4-FFF2-40B4-BE49-F238E27FC236}">
                <a16:creationId xmlns:a16="http://schemas.microsoft.com/office/drawing/2014/main" id="{00145EDD-24E6-44BC-A641-995D22E0E78E}"/>
              </a:ext>
            </a:extLst>
          </p:cNvPr>
          <p:cNvSpPr/>
          <p:nvPr/>
        </p:nvSpPr>
        <p:spPr>
          <a:xfrm flipV="1">
            <a:off x="72496" y="1995686"/>
            <a:ext cx="8964000" cy="2340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31" name="矩形 30">
            <a:extLst>
              <a:ext uri="{FF2B5EF4-FFF2-40B4-BE49-F238E27FC236}">
                <a16:creationId xmlns:a16="http://schemas.microsoft.com/office/drawing/2014/main" id="{AF518733-D00F-4F50-A61B-973D7FE84844}"/>
              </a:ext>
            </a:extLst>
          </p:cNvPr>
          <p:cNvSpPr/>
          <p:nvPr/>
        </p:nvSpPr>
        <p:spPr>
          <a:xfrm flipV="1">
            <a:off x="72496" y="1545662"/>
            <a:ext cx="8964000" cy="2340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32" name="矩形 31">
            <a:extLst>
              <a:ext uri="{FF2B5EF4-FFF2-40B4-BE49-F238E27FC236}">
                <a16:creationId xmlns:a16="http://schemas.microsoft.com/office/drawing/2014/main" id="{655C0CF1-6869-429F-B5DE-EC109BFF2190}"/>
              </a:ext>
            </a:extLst>
          </p:cNvPr>
          <p:cNvSpPr/>
          <p:nvPr/>
        </p:nvSpPr>
        <p:spPr>
          <a:xfrm flipV="1">
            <a:off x="72496" y="1779662"/>
            <a:ext cx="8964000" cy="2340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Tree>
    <p:extLst>
      <p:ext uri="{BB962C8B-B14F-4D97-AF65-F5344CB8AC3E}">
        <p14:creationId xmlns:p14="http://schemas.microsoft.com/office/powerpoint/2010/main" val="403305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Left)">
                                      <p:cBhvr>
                                        <p:cTn id="12" dur="500"/>
                                        <p:tgtEl>
                                          <p:spTgt spid="10"/>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strips(downLeft)">
                                      <p:cBhvr>
                                        <p:cTn id="34" dur="500"/>
                                        <p:tgtEl>
                                          <p:spTgt spid="18"/>
                                        </p:tgtEl>
                                      </p:cBhvr>
                                    </p:animEffect>
                                  </p:childTnLst>
                                </p:cTn>
                              </p:par>
                              <p:par>
                                <p:cTn id="35" presetID="10" presetClass="exit" presetSubtype="0" fill="hold" grpId="1" nodeType="with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strips(down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strips(downLeft)">
                                      <p:cBhvr>
                                        <p:cTn id="54" dur="500"/>
                                        <p:tgtEl>
                                          <p:spTgt spid="22"/>
                                        </p:tgtEl>
                                      </p:cBhvr>
                                    </p:animEffect>
                                  </p:childTnLst>
                                </p:cTn>
                              </p:par>
                              <p:par>
                                <p:cTn id="55" presetID="10" presetClass="exit" presetSubtype="0" fill="hold" grpId="1" nodeType="withEffect">
                                  <p:stCondLst>
                                    <p:cond delay="0"/>
                                  </p:stCondLst>
                                  <p:childTnLst>
                                    <p:animEffect transition="out" filter="fade">
                                      <p:cBhvr>
                                        <p:cTn id="56" dur="500"/>
                                        <p:tgtEl>
                                          <p:spTgt spid="31"/>
                                        </p:tgtEl>
                                      </p:cBhvr>
                                    </p:animEffect>
                                    <p:set>
                                      <p:cBhvr>
                                        <p:cTn id="57" dur="1" fill="hold">
                                          <p:stCondLst>
                                            <p:cond delay="499"/>
                                          </p:stCondLst>
                                        </p:cTn>
                                        <p:tgtEl>
                                          <p:spTgt spid="31"/>
                                        </p:tgtEl>
                                        <p:attrNameLst>
                                          <p:attrName>style.visibility</p:attrName>
                                        </p:attrNameLst>
                                      </p:cBhvr>
                                      <p:to>
                                        <p:strVal val="hidden"/>
                                      </p:to>
                                    </p:set>
                                  </p:childTnLst>
                                </p:cTn>
                              </p:par>
                              <p:par>
                                <p:cTn id="58" presetID="18" presetClass="entr" presetSubtype="12"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trips(downLeft)">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xit" presetSubtype="0" fill="hold" grpId="1" nodeType="with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1" grpId="0" animBg="1"/>
      <p:bldP spid="25" grpId="0" animBg="1"/>
      <p:bldP spid="27" grpId="0" animBg="1"/>
      <p:bldP spid="27" grpId="1" animBg="1"/>
      <p:bldP spid="28" grpId="0" animBg="1"/>
      <p:bldP spid="28" grpId="1" animBg="1"/>
      <p:bldP spid="30" grpId="0" animBg="1"/>
      <p:bldP spid="31" grpId="0" animBg="1"/>
      <p:bldP spid="31"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31E0B4DA-5BB4-4BE4-8829-1E057A912D48}"/>
              </a:ext>
            </a:extLst>
          </p:cNvPr>
          <p:cNvSpPr>
            <a:spLocks noGrp="1"/>
          </p:cNvSpPr>
          <p:nvPr>
            <p:ph type="body" sz="quarter" idx="10"/>
          </p:nvPr>
        </p:nvSpPr>
        <p:spPr/>
        <p:txBody>
          <a:bodyPr/>
          <a:lstStyle/>
          <a:p>
            <a:r>
              <a:rPr lang="en-US" altLang="zh-CN" b="0" dirty="0"/>
              <a:t>RQ2 Results</a:t>
            </a:r>
            <a:endParaRPr lang="zh-CN" altLang="en-US" b="0" dirty="0"/>
          </a:p>
        </p:txBody>
      </p:sp>
      <p:grpSp>
        <p:nvGrpSpPr>
          <p:cNvPr id="10" name="组合 9">
            <a:extLst>
              <a:ext uri="{FF2B5EF4-FFF2-40B4-BE49-F238E27FC236}">
                <a16:creationId xmlns:a16="http://schemas.microsoft.com/office/drawing/2014/main" id="{FCAC711C-FB01-4B5D-83ED-1D91F70811D8}"/>
              </a:ext>
            </a:extLst>
          </p:cNvPr>
          <p:cNvGrpSpPr/>
          <p:nvPr/>
        </p:nvGrpSpPr>
        <p:grpSpPr>
          <a:xfrm>
            <a:off x="286608" y="3113255"/>
            <a:ext cx="568253" cy="405720"/>
            <a:chOff x="1551569" y="1417832"/>
            <a:chExt cx="568253" cy="405720"/>
          </a:xfrm>
        </p:grpSpPr>
        <p:sp>
          <p:nvSpPr>
            <p:cNvPr id="11" name="矩形 10">
              <a:extLst>
                <a:ext uri="{FF2B5EF4-FFF2-40B4-BE49-F238E27FC236}">
                  <a16:creationId xmlns:a16="http://schemas.microsoft.com/office/drawing/2014/main" id="{FA79EBDB-220A-4E03-9085-D84CA1B2A678}"/>
                </a:ext>
              </a:extLst>
            </p:cNvPr>
            <p:cNvSpPr/>
            <p:nvPr/>
          </p:nvSpPr>
          <p:spPr>
            <a:xfrm>
              <a:off x="1562085" y="1417832"/>
              <a:ext cx="547221" cy="405720"/>
            </a:xfrm>
            <a:prstGeom prst="rect">
              <a:avLst/>
            </a:prstGeom>
            <a:solidFill>
              <a:srgbClr val="1A6E9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FFFFF"/>
                </a:solidFill>
                <a:effectLst/>
                <a:uLnTx/>
                <a:uFillTx/>
                <a:cs typeface="+mn-ea"/>
                <a:sym typeface="+mn-lt"/>
              </a:endParaRPr>
            </a:p>
          </p:txBody>
        </p:sp>
        <p:sp>
          <p:nvSpPr>
            <p:cNvPr id="12" name="文本框 11">
              <a:extLst>
                <a:ext uri="{FF2B5EF4-FFF2-40B4-BE49-F238E27FC236}">
                  <a16:creationId xmlns:a16="http://schemas.microsoft.com/office/drawing/2014/main" id="{22A32404-3057-49CD-B94F-692CEEFD220C}"/>
                </a:ext>
              </a:extLst>
            </p:cNvPr>
            <p:cNvSpPr txBox="1"/>
            <p:nvPr/>
          </p:nvSpPr>
          <p:spPr>
            <a:xfrm>
              <a:off x="1551569" y="1436026"/>
              <a:ext cx="5682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01</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3" name="2">
            <a:extLst>
              <a:ext uri="{FF2B5EF4-FFF2-40B4-BE49-F238E27FC236}">
                <a16:creationId xmlns:a16="http://schemas.microsoft.com/office/drawing/2014/main" id="{F1B9D5C4-703F-48CC-9F49-D2C603B39DAA}"/>
              </a:ext>
            </a:extLst>
          </p:cNvPr>
          <p:cNvSpPr/>
          <p:nvPr/>
        </p:nvSpPr>
        <p:spPr>
          <a:xfrm>
            <a:off x="971600" y="3056642"/>
            <a:ext cx="8064896" cy="58477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Our approach, CodeT5 with </a:t>
            </a:r>
            <a:r>
              <a:rPr lang="en-US" altLang="zh-CN" sz="1600" b="1" dirty="0" err="1">
                <a:solidFill>
                  <a:srgbClr val="002166"/>
                </a:solidFill>
                <a:cs typeface="+mn-ea"/>
                <a:sym typeface="+mn-lt"/>
              </a:rPr>
              <a:t>NL+Libs+Import</a:t>
            </a:r>
            <a:r>
              <a:rPr lang="en-US" altLang="zh-CN" sz="1600" b="1" dirty="0">
                <a:solidFill>
                  <a:srgbClr val="002166"/>
                </a:solidFill>
                <a:cs typeface="+mn-ea"/>
                <a:sym typeface="+mn-lt"/>
              </a:rPr>
              <a:t>(Gen)+Code(Ret) input, </a:t>
            </a:r>
          </a:p>
          <a:p>
            <a:pPr algn="ctr"/>
            <a:r>
              <a:rPr lang="en-US" altLang="zh-CN" sz="1600" b="1" dirty="0">
                <a:solidFill>
                  <a:srgbClr val="002166"/>
                </a:solidFill>
                <a:cs typeface="+mn-ea"/>
                <a:sym typeface="+mn-lt"/>
              </a:rPr>
              <a:t>achieved the best performance in all evaluation metrics</a:t>
            </a:r>
            <a:endParaRPr lang="zh-CN" altLang="en-US" sz="1600" b="1" dirty="0">
              <a:solidFill>
                <a:srgbClr val="002166"/>
              </a:solidFill>
              <a:cs typeface="+mn-ea"/>
              <a:sym typeface="+mn-lt"/>
            </a:endParaRPr>
          </a:p>
        </p:txBody>
      </p:sp>
      <p:sp>
        <p:nvSpPr>
          <p:cNvPr id="14" name="文本框 13">
            <a:extLst>
              <a:ext uri="{FF2B5EF4-FFF2-40B4-BE49-F238E27FC236}">
                <a16:creationId xmlns:a16="http://schemas.microsoft.com/office/drawing/2014/main" id="{493D0FD7-F662-4735-B55A-83549BEE5836}"/>
              </a:ext>
            </a:extLst>
          </p:cNvPr>
          <p:cNvSpPr txBox="1"/>
          <p:nvPr/>
        </p:nvSpPr>
        <p:spPr>
          <a:xfrm>
            <a:off x="288171" y="4218642"/>
            <a:ext cx="568253" cy="369332"/>
          </a:xfrm>
          <a:prstGeom prst="rect">
            <a:avLst/>
          </a:prstGeom>
          <a:solidFill>
            <a:srgbClr val="033E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02</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2">
            <a:extLst>
              <a:ext uri="{FF2B5EF4-FFF2-40B4-BE49-F238E27FC236}">
                <a16:creationId xmlns:a16="http://schemas.microsoft.com/office/drawing/2014/main" id="{778A2E7B-CB3F-4A5C-8BA4-12737144D193}"/>
              </a:ext>
            </a:extLst>
          </p:cNvPr>
          <p:cNvSpPr/>
          <p:nvPr/>
        </p:nvSpPr>
        <p:spPr>
          <a:xfrm>
            <a:off x="971600" y="4011910"/>
            <a:ext cx="8064896" cy="830997"/>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Both generated import statements and retrieved code snippets </a:t>
            </a:r>
          </a:p>
          <a:p>
            <a:pPr algn="ctr"/>
            <a:r>
              <a:rPr lang="en-US" altLang="zh-CN" sz="1600" b="1" dirty="0">
                <a:solidFill>
                  <a:srgbClr val="002166"/>
                </a:solidFill>
                <a:cs typeface="+mn-ea"/>
                <a:sym typeface="+mn-lt"/>
              </a:rPr>
              <a:t>can improve the code generation performance, </a:t>
            </a:r>
          </a:p>
          <a:p>
            <a:pPr algn="ctr"/>
            <a:r>
              <a:rPr lang="en-US" altLang="zh-CN" sz="1600" b="1" dirty="0">
                <a:solidFill>
                  <a:srgbClr val="002166"/>
                </a:solidFill>
                <a:cs typeface="+mn-ea"/>
                <a:sym typeface="+mn-lt"/>
              </a:rPr>
              <a:t>but </a:t>
            </a:r>
            <a:r>
              <a:rPr lang="en-US" altLang="zh-CN" sz="1600" b="1" dirty="0">
                <a:solidFill>
                  <a:srgbClr val="FF0000"/>
                </a:solidFill>
                <a:cs typeface="+mn-ea"/>
                <a:sym typeface="+mn-lt"/>
              </a:rPr>
              <a:t>combining them leads to even better results</a:t>
            </a:r>
            <a:endParaRPr lang="zh-CN" altLang="en-US" sz="1600" b="1" dirty="0">
              <a:solidFill>
                <a:srgbClr val="FF0000"/>
              </a:solidFill>
              <a:cs typeface="+mn-ea"/>
              <a:sym typeface="+mn-lt"/>
            </a:endParaRPr>
          </a:p>
        </p:txBody>
      </p:sp>
      <p:pic>
        <p:nvPicPr>
          <p:cNvPr id="3" name="图片 2">
            <a:extLst>
              <a:ext uri="{FF2B5EF4-FFF2-40B4-BE49-F238E27FC236}">
                <a16:creationId xmlns:a16="http://schemas.microsoft.com/office/drawing/2014/main" id="{E2F94FBC-0EAF-49F5-B5DC-ECC2966AC596}"/>
              </a:ext>
            </a:extLst>
          </p:cNvPr>
          <p:cNvPicPr>
            <a:picLocks noChangeAspect="1"/>
          </p:cNvPicPr>
          <p:nvPr/>
        </p:nvPicPr>
        <p:blipFill>
          <a:blip r:embed="rId3"/>
          <a:stretch>
            <a:fillRect/>
          </a:stretch>
        </p:blipFill>
        <p:spPr>
          <a:xfrm>
            <a:off x="18802" y="1563637"/>
            <a:ext cx="9144000" cy="1363672"/>
          </a:xfrm>
          <a:prstGeom prst="rect">
            <a:avLst/>
          </a:prstGeom>
        </p:spPr>
      </p:pic>
      <p:sp>
        <p:nvSpPr>
          <p:cNvPr id="26" name="文本框 25">
            <a:extLst>
              <a:ext uri="{FF2B5EF4-FFF2-40B4-BE49-F238E27FC236}">
                <a16:creationId xmlns:a16="http://schemas.microsoft.com/office/drawing/2014/main" id="{64438670-2E30-4846-91E0-9A55996EC333}"/>
              </a:ext>
            </a:extLst>
          </p:cNvPr>
          <p:cNvSpPr txBox="1"/>
          <p:nvPr/>
        </p:nvSpPr>
        <p:spPr>
          <a:xfrm>
            <a:off x="1691680" y="843558"/>
            <a:ext cx="6457670" cy="584775"/>
          </a:xfrm>
          <a:prstGeom prst="rect">
            <a:avLst/>
          </a:prstGeom>
          <a:solidFill>
            <a:srgbClr val="F2F2F2"/>
          </a:solidFill>
          <a:ln w="9525">
            <a:solidFill>
              <a:schemeClr val="tx1"/>
            </a:solidFill>
          </a:ln>
        </p:spPr>
        <p:txBody>
          <a:bodyPr wrap="square">
            <a:spAutoFit/>
          </a:bodyPr>
          <a:lstStyle>
            <a:defPPr>
              <a:defRPr lang="zh-CN"/>
            </a:defPPr>
            <a:lvl1pPr algn="ctr">
              <a:buClr>
                <a:srgbClr val="B5B5B5"/>
              </a:buClr>
              <a:defRPr sz="1100" b="1">
                <a:solidFill>
                  <a:srgbClr val="002166"/>
                </a:solidFill>
                <a:uFill>
                  <a:solidFill>
                    <a:srgbClr val="B5B5B5"/>
                  </a:solidFill>
                </a:uFill>
                <a:cs typeface="+mn-ea"/>
              </a:defRPr>
            </a:lvl1pPr>
          </a:lstStyle>
          <a:p>
            <a:r>
              <a:rPr lang="en-US" altLang="zh-CN" sz="1600" dirty="0"/>
              <a:t>We compare the performance of CodeGen4Libs </a:t>
            </a:r>
          </a:p>
          <a:p>
            <a:r>
              <a:rPr lang="en-US" altLang="zh-CN" sz="1600" dirty="0"/>
              <a:t>with different models and input variations on the benchmark</a:t>
            </a:r>
            <a:endParaRPr lang="zh-CN" altLang="en-US" sz="1600" dirty="0"/>
          </a:p>
        </p:txBody>
      </p:sp>
      <p:sp>
        <p:nvSpPr>
          <p:cNvPr id="27" name="矩形 26">
            <a:extLst>
              <a:ext uri="{FF2B5EF4-FFF2-40B4-BE49-F238E27FC236}">
                <a16:creationId xmlns:a16="http://schemas.microsoft.com/office/drawing/2014/main" id="{92DDA7FB-A351-4CDF-93E5-6DB9EA1E2009}"/>
              </a:ext>
            </a:extLst>
          </p:cNvPr>
          <p:cNvSpPr/>
          <p:nvPr/>
        </p:nvSpPr>
        <p:spPr>
          <a:xfrm flipV="1">
            <a:off x="107503" y="2660224"/>
            <a:ext cx="8928993" cy="1728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30" name="矩形 29">
            <a:extLst>
              <a:ext uri="{FF2B5EF4-FFF2-40B4-BE49-F238E27FC236}">
                <a16:creationId xmlns:a16="http://schemas.microsoft.com/office/drawing/2014/main" id="{705713A9-15BD-4D7C-8C3A-0956EC265D10}"/>
              </a:ext>
            </a:extLst>
          </p:cNvPr>
          <p:cNvSpPr/>
          <p:nvPr/>
        </p:nvSpPr>
        <p:spPr>
          <a:xfrm flipV="1">
            <a:off x="107504" y="2495261"/>
            <a:ext cx="8928993" cy="1728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31" name="矩形 30">
            <a:extLst>
              <a:ext uri="{FF2B5EF4-FFF2-40B4-BE49-F238E27FC236}">
                <a16:creationId xmlns:a16="http://schemas.microsoft.com/office/drawing/2014/main" id="{5F059C06-12A9-4E40-9CEA-EB7DD748A0A6}"/>
              </a:ext>
            </a:extLst>
          </p:cNvPr>
          <p:cNvSpPr/>
          <p:nvPr/>
        </p:nvSpPr>
        <p:spPr>
          <a:xfrm flipV="1">
            <a:off x="107503" y="2322461"/>
            <a:ext cx="8928993" cy="172800"/>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Tree>
    <p:extLst>
      <p:ext uri="{BB962C8B-B14F-4D97-AF65-F5344CB8AC3E}">
        <p14:creationId xmlns:p14="http://schemas.microsoft.com/office/powerpoint/2010/main" val="376897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trips(down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trips(downLeft)">
                                      <p:cBhvr>
                                        <p:cTn id="26" dur="500"/>
                                        <p:tgtEl>
                                          <p:spTgt spid="14"/>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Left)">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6" grpId="0" animBg="1"/>
      <p:bldP spid="27"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31E0B4DA-5BB4-4BE4-8829-1E057A912D48}"/>
              </a:ext>
            </a:extLst>
          </p:cNvPr>
          <p:cNvSpPr>
            <a:spLocks noGrp="1"/>
          </p:cNvSpPr>
          <p:nvPr>
            <p:ph type="body" sz="quarter" idx="10"/>
          </p:nvPr>
        </p:nvSpPr>
        <p:spPr/>
        <p:txBody>
          <a:bodyPr/>
          <a:lstStyle/>
          <a:p>
            <a:r>
              <a:rPr lang="en-US" altLang="zh-CN" b="0" dirty="0"/>
              <a:t>RQ3 Results</a:t>
            </a:r>
            <a:endParaRPr lang="zh-CN" altLang="en-US" b="0" dirty="0"/>
          </a:p>
        </p:txBody>
      </p:sp>
      <p:grpSp>
        <p:nvGrpSpPr>
          <p:cNvPr id="10" name="组合 9">
            <a:extLst>
              <a:ext uri="{FF2B5EF4-FFF2-40B4-BE49-F238E27FC236}">
                <a16:creationId xmlns:a16="http://schemas.microsoft.com/office/drawing/2014/main" id="{FCAC711C-FB01-4B5D-83ED-1D91F70811D8}"/>
              </a:ext>
            </a:extLst>
          </p:cNvPr>
          <p:cNvGrpSpPr/>
          <p:nvPr/>
        </p:nvGrpSpPr>
        <p:grpSpPr>
          <a:xfrm>
            <a:off x="286608" y="3030126"/>
            <a:ext cx="568253" cy="405720"/>
            <a:chOff x="1551569" y="1417832"/>
            <a:chExt cx="568253" cy="405720"/>
          </a:xfrm>
        </p:grpSpPr>
        <p:sp>
          <p:nvSpPr>
            <p:cNvPr id="11" name="矩形 10">
              <a:extLst>
                <a:ext uri="{FF2B5EF4-FFF2-40B4-BE49-F238E27FC236}">
                  <a16:creationId xmlns:a16="http://schemas.microsoft.com/office/drawing/2014/main" id="{FA79EBDB-220A-4E03-9085-D84CA1B2A678}"/>
                </a:ext>
              </a:extLst>
            </p:cNvPr>
            <p:cNvSpPr/>
            <p:nvPr/>
          </p:nvSpPr>
          <p:spPr>
            <a:xfrm>
              <a:off x="1562085" y="1417832"/>
              <a:ext cx="547221" cy="405720"/>
            </a:xfrm>
            <a:prstGeom prst="rect">
              <a:avLst/>
            </a:prstGeom>
            <a:solidFill>
              <a:srgbClr val="1A6E9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FFFFF"/>
                </a:solidFill>
                <a:effectLst/>
                <a:uLnTx/>
                <a:uFillTx/>
                <a:cs typeface="+mn-ea"/>
                <a:sym typeface="+mn-lt"/>
              </a:endParaRPr>
            </a:p>
          </p:txBody>
        </p:sp>
        <p:sp>
          <p:nvSpPr>
            <p:cNvPr id="12" name="文本框 11">
              <a:extLst>
                <a:ext uri="{FF2B5EF4-FFF2-40B4-BE49-F238E27FC236}">
                  <a16:creationId xmlns:a16="http://schemas.microsoft.com/office/drawing/2014/main" id="{22A32404-3057-49CD-B94F-692CEEFD220C}"/>
                </a:ext>
              </a:extLst>
            </p:cNvPr>
            <p:cNvSpPr txBox="1"/>
            <p:nvPr/>
          </p:nvSpPr>
          <p:spPr>
            <a:xfrm>
              <a:off x="1551569" y="1436026"/>
              <a:ext cx="5682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01</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13" name="2">
            <a:extLst>
              <a:ext uri="{FF2B5EF4-FFF2-40B4-BE49-F238E27FC236}">
                <a16:creationId xmlns:a16="http://schemas.microsoft.com/office/drawing/2014/main" id="{F1B9D5C4-703F-48CC-9F49-D2C603B39DAA}"/>
              </a:ext>
            </a:extLst>
          </p:cNvPr>
          <p:cNvSpPr/>
          <p:nvPr/>
        </p:nvSpPr>
        <p:spPr>
          <a:xfrm>
            <a:off x="971600" y="2931790"/>
            <a:ext cx="7704856" cy="58477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Using Imports(GT) as input achieved the best performance across all</a:t>
            </a:r>
          </a:p>
          <a:p>
            <a:pPr algn="ctr"/>
            <a:r>
              <a:rPr lang="en-US" altLang="zh-CN" sz="1600" b="1" dirty="0">
                <a:solidFill>
                  <a:srgbClr val="002166"/>
                </a:solidFill>
                <a:cs typeface="+mn-ea"/>
                <a:sym typeface="+mn-lt"/>
              </a:rPr>
              <a:t>Metrics, </a:t>
            </a:r>
            <a:r>
              <a:rPr lang="en-US" altLang="zh-CN" sz="1600" b="1" dirty="0">
                <a:solidFill>
                  <a:srgbClr val="002166"/>
                </a:solidFill>
                <a:cs typeface="+mn-ea"/>
              </a:rPr>
              <a:t>followed by Imports(Gen). </a:t>
            </a:r>
            <a:endParaRPr lang="zh-CN" altLang="en-US" sz="1600" b="1" dirty="0">
              <a:solidFill>
                <a:srgbClr val="002166"/>
              </a:solidFill>
              <a:cs typeface="+mn-ea"/>
              <a:sym typeface="+mn-lt"/>
            </a:endParaRPr>
          </a:p>
        </p:txBody>
      </p:sp>
      <p:sp>
        <p:nvSpPr>
          <p:cNvPr id="14" name="文本框 13">
            <a:extLst>
              <a:ext uri="{FF2B5EF4-FFF2-40B4-BE49-F238E27FC236}">
                <a16:creationId xmlns:a16="http://schemas.microsoft.com/office/drawing/2014/main" id="{493D0FD7-F662-4735-B55A-83549BEE5836}"/>
              </a:ext>
            </a:extLst>
          </p:cNvPr>
          <p:cNvSpPr txBox="1"/>
          <p:nvPr/>
        </p:nvSpPr>
        <p:spPr>
          <a:xfrm>
            <a:off x="288171" y="3878775"/>
            <a:ext cx="568253" cy="369332"/>
          </a:xfrm>
          <a:prstGeom prst="rect">
            <a:avLst/>
          </a:prstGeom>
          <a:solidFill>
            <a:srgbClr val="033E7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02</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5" name="2">
            <a:extLst>
              <a:ext uri="{FF2B5EF4-FFF2-40B4-BE49-F238E27FC236}">
                <a16:creationId xmlns:a16="http://schemas.microsoft.com/office/drawing/2014/main" id="{778A2E7B-CB3F-4A5C-8BA4-12737144D193}"/>
              </a:ext>
            </a:extLst>
          </p:cNvPr>
          <p:cNvSpPr/>
          <p:nvPr/>
        </p:nvSpPr>
        <p:spPr>
          <a:xfrm>
            <a:off x="948550" y="3795886"/>
            <a:ext cx="7727906" cy="58477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sym typeface="+mn-lt"/>
              </a:rPr>
              <a:t>There still some gaps between using ground truth imports and generated imports.</a:t>
            </a:r>
            <a:endParaRPr lang="zh-CN" altLang="en-US" sz="1600" b="1" dirty="0">
              <a:solidFill>
                <a:srgbClr val="002166"/>
              </a:solidFill>
              <a:cs typeface="+mn-ea"/>
              <a:sym typeface="+mn-lt"/>
            </a:endParaRPr>
          </a:p>
        </p:txBody>
      </p:sp>
      <p:pic>
        <p:nvPicPr>
          <p:cNvPr id="4" name="图片 3">
            <a:extLst>
              <a:ext uri="{FF2B5EF4-FFF2-40B4-BE49-F238E27FC236}">
                <a16:creationId xmlns:a16="http://schemas.microsoft.com/office/drawing/2014/main" id="{CAF0DB9F-B61E-4E32-B30F-EC7E6418C1F5}"/>
              </a:ext>
            </a:extLst>
          </p:cNvPr>
          <p:cNvPicPr>
            <a:picLocks noChangeAspect="1"/>
          </p:cNvPicPr>
          <p:nvPr/>
        </p:nvPicPr>
        <p:blipFill>
          <a:blip r:embed="rId3"/>
          <a:stretch>
            <a:fillRect/>
          </a:stretch>
        </p:blipFill>
        <p:spPr>
          <a:xfrm>
            <a:off x="0" y="1333533"/>
            <a:ext cx="9144000" cy="1382233"/>
          </a:xfrm>
          <a:prstGeom prst="rect">
            <a:avLst/>
          </a:prstGeom>
        </p:spPr>
      </p:pic>
      <p:sp>
        <p:nvSpPr>
          <p:cNvPr id="17" name="文本框 16">
            <a:extLst>
              <a:ext uri="{FF2B5EF4-FFF2-40B4-BE49-F238E27FC236}">
                <a16:creationId xmlns:a16="http://schemas.microsoft.com/office/drawing/2014/main" id="{AE3BBBF3-9372-4B83-83D5-7CEE14368566}"/>
              </a:ext>
            </a:extLst>
          </p:cNvPr>
          <p:cNvSpPr txBox="1"/>
          <p:nvPr/>
        </p:nvSpPr>
        <p:spPr>
          <a:xfrm>
            <a:off x="323528" y="699542"/>
            <a:ext cx="8568952" cy="584775"/>
          </a:xfrm>
          <a:prstGeom prst="rect">
            <a:avLst/>
          </a:prstGeom>
          <a:solidFill>
            <a:srgbClr val="F2F2F2"/>
          </a:solidFill>
          <a:ln w="9525">
            <a:solidFill>
              <a:schemeClr val="tx1"/>
            </a:solidFill>
          </a:ln>
        </p:spPr>
        <p:txBody>
          <a:bodyPr wrap="square">
            <a:spAutoFit/>
          </a:bodyPr>
          <a:lstStyle>
            <a:defPPr>
              <a:defRPr lang="zh-CN"/>
            </a:defPPr>
            <a:lvl1pPr algn="ctr">
              <a:buClr>
                <a:srgbClr val="B5B5B5"/>
              </a:buClr>
              <a:defRPr sz="1100" b="1">
                <a:solidFill>
                  <a:srgbClr val="002166"/>
                </a:solidFill>
                <a:uFill>
                  <a:solidFill>
                    <a:srgbClr val="B5B5B5"/>
                  </a:solidFill>
                </a:uFill>
                <a:cs typeface="+mn-ea"/>
              </a:defRPr>
            </a:lvl1pPr>
          </a:lstStyle>
          <a:p>
            <a:r>
              <a:rPr lang="en-US" altLang="zh-CN" sz="1600" dirty="0"/>
              <a:t>We compare the performance of CodeGen4Libs </a:t>
            </a:r>
          </a:p>
          <a:p>
            <a:r>
              <a:rPr lang="en-US" altLang="zh-CN" sz="1600" dirty="0"/>
              <a:t>using different imports as inputs on test dataset of the benchmark</a:t>
            </a:r>
            <a:endParaRPr lang="zh-CN" altLang="en-US" sz="1600" dirty="0"/>
          </a:p>
        </p:txBody>
      </p:sp>
      <p:sp>
        <p:nvSpPr>
          <p:cNvPr id="8" name="矩形 7">
            <a:extLst>
              <a:ext uri="{FF2B5EF4-FFF2-40B4-BE49-F238E27FC236}">
                <a16:creationId xmlns:a16="http://schemas.microsoft.com/office/drawing/2014/main" id="{4AEB93E0-A4A1-453F-BD3E-8B338C803131}"/>
              </a:ext>
            </a:extLst>
          </p:cNvPr>
          <p:cNvSpPr/>
          <p:nvPr/>
        </p:nvSpPr>
        <p:spPr>
          <a:xfrm flipV="1">
            <a:off x="107504" y="2436444"/>
            <a:ext cx="8928993" cy="207312"/>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sp>
        <p:nvSpPr>
          <p:cNvPr id="21" name="矩形 20">
            <a:extLst>
              <a:ext uri="{FF2B5EF4-FFF2-40B4-BE49-F238E27FC236}">
                <a16:creationId xmlns:a16="http://schemas.microsoft.com/office/drawing/2014/main" id="{337F3EAF-61C5-43EF-8315-D182456CDCB0}"/>
              </a:ext>
            </a:extLst>
          </p:cNvPr>
          <p:cNvSpPr/>
          <p:nvPr/>
        </p:nvSpPr>
        <p:spPr>
          <a:xfrm flipV="1">
            <a:off x="107503" y="2220422"/>
            <a:ext cx="8928993" cy="207312"/>
          </a:xfrm>
          <a:prstGeom prst="rect">
            <a:avLst/>
          </a:prstGeom>
          <a:noFill/>
          <a:ln w="190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a:cs typeface="+mn-ea"/>
            </a:endParaRPr>
          </a:p>
        </p:txBody>
      </p:sp>
      <p:grpSp>
        <p:nvGrpSpPr>
          <p:cNvPr id="16" name="组合 15">
            <a:extLst>
              <a:ext uri="{FF2B5EF4-FFF2-40B4-BE49-F238E27FC236}">
                <a16:creationId xmlns:a16="http://schemas.microsoft.com/office/drawing/2014/main" id="{36557CBD-1D25-4288-BE6F-425F396A9BD0}"/>
              </a:ext>
            </a:extLst>
          </p:cNvPr>
          <p:cNvGrpSpPr/>
          <p:nvPr/>
        </p:nvGrpSpPr>
        <p:grpSpPr>
          <a:xfrm>
            <a:off x="286608" y="4587974"/>
            <a:ext cx="568253" cy="405720"/>
            <a:chOff x="1551569" y="1417832"/>
            <a:chExt cx="568253" cy="405720"/>
          </a:xfrm>
        </p:grpSpPr>
        <p:sp>
          <p:nvSpPr>
            <p:cNvPr id="18" name="矩形 17">
              <a:extLst>
                <a:ext uri="{FF2B5EF4-FFF2-40B4-BE49-F238E27FC236}">
                  <a16:creationId xmlns:a16="http://schemas.microsoft.com/office/drawing/2014/main" id="{80F31367-5F06-4941-8902-532A9D73673C}"/>
                </a:ext>
              </a:extLst>
            </p:cNvPr>
            <p:cNvSpPr/>
            <p:nvPr/>
          </p:nvSpPr>
          <p:spPr>
            <a:xfrm>
              <a:off x="1562085" y="1417832"/>
              <a:ext cx="547221" cy="405720"/>
            </a:xfrm>
            <a:prstGeom prst="rect">
              <a:avLst/>
            </a:prstGeom>
            <a:solidFill>
              <a:srgbClr val="1A6E9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FFFFFF"/>
                </a:solidFill>
                <a:effectLst/>
                <a:uLnTx/>
                <a:uFillTx/>
                <a:cs typeface="+mn-ea"/>
                <a:sym typeface="+mn-lt"/>
              </a:endParaRPr>
            </a:p>
          </p:txBody>
        </p:sp>
        <p:sp>
          <p:nvSpPr>
            <p:cNvPr id="19" name="文本框 18">
              <a:extLst>
                <a:ext uri="{FF2B5EF4-FFF2-40B4-BE49-F238E27FC236}">
                  <a16:creationId xmlns:a16="http://schemas.microsoft.com/office/drawing/2014/main" id="{28D60915-8C84-4CCF-B94A-0D175A3E8957}"/>
                </a:ext>
              </a:extLst>
            </p:cNvPr>
            <p:cNvSpPr txBox="1"/>
            <p:nvPr/>
          </p:nvSpPr>
          <p:spPr>
            <a:xfrm>
              <a:off x="1551569" y="1436026"/>
              <a:ext cx="56825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solidFill>
                  <a:effectLst/>
                  <a:uLnTx/>
                  <a:uFillTx/>
                  <a:cs typeface="+mn-ea"/>
                  <a:sym typeface="+mn-lt"/>
                </a:rPr>
                <a:t>03</a:t>
              </a: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sp>
        <p:nvSpPr>
          <p:cNvPr id="20" name="2">
            <a:extLst>
              <a:ext uri="{FF2B5EF4-FFF2-40B4-BE49-F238E27FC236}">
                <a16:creationId xmlns:a16="http://schemas.microsoft.com/office/drawing/2014/main" id="{44F23CD8-1566-4C36-83EC-14CA9E7CA203}"/>
              </a:ext>
            </a:extLst>
          </p:cNvPr>
          <p:cNvSpPr/>
          <p:nvPr/>
        </p:nvSpPr>
        <p:spPr>
          <a:xfrm>
            <a:off x="971600" y="4515966"/>
            <a:ext cx="7704856" cy="584775"/>
          </a:xfrm>
          <a:prstGeom prst="rect">
            <a:avLst/>
          </a:prstGeom>
          <a:solidFill>
            <a:srgbClr val="F2F2F2"/>
          </a:solidFill>
          <a:ln w="9525">
            <a:solidFill>
              <a:schemeClr val="tx1"/>
            </a:solidFill>
          </a:ln>
        </p:spPr>
        <p:txBody>
          <a:bodyPr wrap="square">
            <a:spAutoFit/>
          </a:bodyPr>
          <a:lstStyle>
            <a:lvl1pPr>
              <a:buClr>
                <a:srgbClr val="B5B5B5"/>
              </a:buClr>
              <a:defRPr sz="1100">
                <a:solidFill>
                  <a:srgbClr val="B5B5B5"/>
                </a:solidFill>
                <a:uFill>
                  <a:solidFill>
                    <a:srgbClr val="B5B5B5"/>
                  </a:solidFill>
                </a:uFill>
              </a:defRPr>
            </a:lvl1pPr>
          </a:lstStyle>
          <a:p>
            <a:pPr algn="ctr"/>
            <a:r>
              <a:rPr lang="en-US" altLang="zh-CN" sz="1600" b="1" dirty="0">
                <a:solidFill>
                  <a:srgbClr val="002166"/>
                </a:solidFill>
                <a:cs typeface="+mn-ea"/>
              </a:rPr>
              <a:t>Improve the imports generation performance can improve the performance of code generation models further.</a:t>
            </a:r>
            <a:endParaRPr lang="zh-CN" altLang="en-US" sz="1600" b="1" dirty="0">
              <a:solidFill>
                <a:srgbClr val="002166"/>
              </a:solidFill>
              <a:cs typeface="+mn-ea"/>
              <a:sym typeface="+mn-lt"/>
            </a:endParaRPr>
          </a:p>
        </p:txBody>
      </p:sp>
    </p:spTree>
    <p:extLst>
      <p:ext uri="{BB962C8B-B14F-4D97-AF65-F5344CB8AC3E}">
        <p14:creationId xmlns:p14="http://schemas.microsoft.com/office/powerpoint/2010/main" val="19460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8" presetClass="entr" presetSubtype="12"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500"/>
                                        <p:tgtEl>
                                          <p:spTgt spid="1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500"/>
                                        <p:tgtEl>
                                          <p:spTgt spid="1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trips(downLeft)">
                                      <p:cBhvr>
                                        <p:cTn id="35" dur="500"/>
                                        <p:tgtEl>
                                          <p:spTgt spid="1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strips(down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8" grpId="0" animBg="1"/>
      <p:bldP spid="21"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2989797" y="1635646"/>
            <a:ext cx="3238387"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Conclusion</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04</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28914983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240612" y="771525"/>
            <a:ext cx="2662780" cy="646331"/>
          </a:xfrm>
          <a:prstGeom prst="rect">
            <a:avLst/>
          </a:prstGeom>
        </p:spPr>
        <p:txBody>
          <a:bodyPr wrap="none">
            <a:spAutoFit/>
          </a:bodyPr>
          <a:lstStyle/>
          <a:p>
            <a:pPr algn="ctr">
              <a:defRPr/>
            </a:pPr>
            <a:r>
              <a:rPr lang="en-US" altLang="zh-CN" sz="3600" dirty="0">
                <a:solidFill>
                  <a:srgbClr val="033E78"/>
                </a:solidFill>
                <a:cs typeface="+mn-ea"/>
                <a:sym typeface="+mn-lt"/>
              </a:rPr>
              <a:t>CONTENTS</a:t>
            </a:r>
            <a:endParaRPr lang="zh-CN" altLang="en-US" sz="3600" dirty="0">
              <a:solidFill>
                <a:srgbClr val="033E78"/>
              </a:solidFill>
              <a:cs typeface="+mn-ea"/>
              <a:sym typeface="+mn-lt"/>
            </a:endParaRPr>
          </a:p>
        </p:txBody>
      </p:sp>
      <p:sp>
        <p:nvSpPr>
          <p:cNvPr id="26" name="íšḻiḑé"/>
          <p:cNvSpPr/>
          <p:nvPr/>
        </p:nvSpPr>
        <p:spPr>
          <a:xfrm>
            <a:off x="1239995" y="2445034"/>
            <a:ext cx="550050" cy="389255"/>
          </a:xfrm>
          <a:prstGeom prst="rect">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dirty="0">
                <a:cs typeface="+mn-ea"/>
                <a:sym typeface="+mn-lt"/>
              </a:rPr>
              <a:t>01</a:t>
            </a:r>
          </a:p>
        </p:txBody>
      </p:sp>
      <p:sp>
        <p:nvSpPr>
          <p:cNvPr id="28" name="文本框 5"/>
          <p:cNvSpPr txBox="1">
            <a:spLocks noChangeArrowheads="1"/>
          </p:cNvSpPr>
          <p:nvPr/>
        </p:nvSpPr>
        <p:spPr bwMode="auto">
          <a:xfrm>
            <a:off x="688209"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33E78"/>
                </a:solidFill>
                <a:latin typeface="+mn-lt"/>
                <a:ea typeface="+mn-ea"/>
                <a:cs typeface="+mn-ea"/>
                <a:sym typeface="+mn-lt"/>
              </a:rPr>
              <a:t>Background</a:t>
            </a:r>
            <a:endParaRPr lang="zh-CN" altLang="en-US" sz="2000" dirty="0">
              <a:solidFill>
                <a:srgbClr val="033E78"/>
              </a:solidFill>
              <a:latin typeface="+mn-lt"/>
              <a:ea typeface="+mn-ea"/>
              <a:cs typeface="+mn-ea"/>
              <a:sym typeface="+mn-lt"/>
            </a:endParaRPr>
          </a:p>
        </p:txBody>
      </p:sp>
      <p:sp>
        <p:nvSpPr>
          <p:cNvPr id="29" name="íšḻiḑé"/>
          <p:cNvSpPr/>
          <p:nvPr/>
        </p:nvSpPr>
        <p:spPr>
          <a:xfrm>
            <a:off x="3277981" y="2445034"/>
            <a:ext cx="550050" cy="389255"/>
          </a:xfrm>
          <a:prstGeom prst="rect">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a:cs typeface="+mn-ea"/>
                <a:sym typeface="+mn-lt"/>
              </a:rPr>
              <a:t>02</a:t>
            </a:r>
            <a:endParaRPr lang="en-US" sz="2000" dirty="0">
              <a:cs typeface="+mn-ea"/>
              <a:sym typeface="+mn-lt"/>
            </a:endParaRPr>
          </a:p>
        </p:txBody>
      </p:sp>
      <p:sp>
        <p:nvSpPr>
          <p:cNvPr id="31" name="文本框 5"/>
          <p:cNvSpPr txBox="1">
            <a:spLocks noChangeArrowheads="1"/>
          </p:cNvSpPr>
          <p:nvPr/>
        </p:nvSpPr>
        <p:spPr bwMode="auto">
          <a:xfrm>
            <a:off x="2726195"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263A1"/>
                </a:solidFill>
                <a:latin typeface="+mn-lt"/>
                <a:ea typeface="+mn-ea"/>
                <a:cs typeface="+mn-ea"/>
                <a:sym typeface="+mn-lt"/>
              </a:rPr>
              <a:t>Approach</a:t>
            </a:r>
            <a:endParaRPr lang="zh-CN" altLang="en-US" sz="2000" dirty="0">
              <a:solidFill>
                <a:srgbClr val="0263A1"/>
              </a:solidFill>
              <a:latin typeface="+mn-lt"/>
              <a:ea typeface="+mn-ea"/>
              <a:cs typeface="+mn-ea"/>
              <a:sym typeface="+mn-lt"/>
            </a:endParaRPr>
          </a:p>
        </p:txBody>
      </p:sp>
      <p:sp>
        <p:nvSpPr>
          <p:cNvPr id="32" name="íšḻiḑé"/>
          <p:cNvSpPr/>
          <p:nvPr/>
        </p:nvSpPr>
        <p:spPr>
          <a:xfrm>
            <a:off x="5315967" y="2445034"/>
            <a:ext cx="550050" cy="389255"/>
          </a:xfrm>
          <a:prstGeom prst="rect">
            <a:avLst/>
          </a:prstGeom>
          <a:solidFill>
            <a:srgbClr val="033E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a:cs typeface="+mn-ea"/>
                <a:sym typeface="+mn-lt"/>
              </a:rPr>
              <a:t>03</a:t>
            </a:r>
            <a:endParaRPr lang="en-US" sz="2000" dirty="0">
              <a:cs typeface="+mn-ea"/>
              <a:sym typeface="+mn-lt"/>
            </a:endParaRPr>
          </a:p>
        </p:txBody>
      </p:sp>
      <p:sp>
        <p:nvSpPr>
          <p:cNvPr id="34" name="文本框 5"/>
          <p:cNvSpPr txBox="1">
            <a:spLocks noChangeArrowheads="1"/>
          </p:cNvSpPr>
          <p:nvPr/>
        </p:nvSpPr>
        <p:spPr bwMode="auto">
          <a:xfrm>
            <a:off x="4764181"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33E78"/>
                </a:solidFill>
                <a:latin typeface="+mn-lt"/>
                <a:ea typeface="+mn-ea"/>
                <a:cs typeface="+mn-ea"/>
                <a:sym typeface="+mn-lt"/>
              </a:rPr>
              <a:t>Evaluation</a:t>
            </a:r>
            <a:endParaRPr lang="zh-CN" altLang="en-US" sz="2000" dirty="0">
              <a:solidFill>
                <a:srgbClr val="033E78"/>
              </a:solidFill>
              <a:latin typeface="+mn-lt"/>
              <a:ea typeface="+mn-ea"/>
              <a:cs typeface="+mn-ea"/>
              <a:sym typeface="+mn-lt"/>
            </a:endParaRPr>
          </a:p>
        </p:txBody>
      </p:sp>
      <p:sp>
        <p:nvSpPr>
          <p:cNvPr id="35" name="íšḻiḑé"/>
          <p:cNvSpPr/>
          <p:nvPr/>
        </p:nvSpPr>
        <p:spPr>
          <a:xfrm>
            <a:off x="7353954" y="2445034"/>
            <a:ext cx="550050" cy="389255"/>
          </a:xfrm>
          <a:prstGeom prst="rect">
            <a:avLst/>
          </a:prstGeom>
          <a:solidFill>
            <a:srgbClr val="1A6E9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n-US" sz="2000" dirty="0">
                <a:cs typeface="+mn-ea"/>
                <a:sym typeface="+mn-lt"/>
              </a:rPr>
              <a:t>04</a:t>
            </a:r>
          </a:p>
        </p:txBody>
      </p:sp>
      <p:sp>
        <p:nvSpPr>
          <p:cNvPr id="37" name="文本框 5"/>
          <p:cNvSpPr txBox="1">
            <a:spLocks noChangeArrowheads="1"/>
          </p:cNvSpPr>
          <p:nvPr/>
        </p:nvSpPr>
        <p:spPr bwMode="auto">
          <a:xfrm>
            <a:off x="6802168" y="3046189"/>
            <a:ext cx="1653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a:r>
              <a:rPr lang="en-US" altLang="zh-CN" sz="2000" dirty="0">
                <a:solidFill>
                  <a:srgbClr val="0263A1"/>
                </a:solidFill>
                <a:latin typeface="+mn-lt"/>
                <a:ea typeface="+mn-ea"/>
                <a:cs typeface="+mn-ea"/>
                <a:sym typeface="+mn-lt"/>
              </a:rPr>
              <a:t>Conclusion</a:t>
            </a:r>
            <a:endParaRPr lang="zh-CN" altLang="en-US" sz="2000" dirty="0">
              <a:solidFill>
                <a:srgbClr val="0263A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479059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1000"/>
                                        <p:tgtEl>
                                          <p:spTgt spid="26"/>
                                        </p:tgtEl>
                                      </p:cBhvr>
                                    </p:animEffect>
                                    <p:anim calcmode="lin" valueType="num">
                                      <p:cBhvr>
                                        <p:cTn id="12" dur="1000" fill="hold"/>
                                        <p:tgtEl>
                                          <p:spTgt spid="26"/>
                                        </p:tgtEl>
                                        <p:attrNameLst>
                                          <p:attrName>ppt_x</p:attrName>
                                        </p:attrNameLst>
                                      </p:cBhvr>
                                      <p:tavLst>
                                        <p:tav tm="0">
                                          <p:val>
                                            <p:strVal val="#ppt_x"/>
                                          </p:val>
                                        </p:tav>
                                        <p:tav tm="100000">
                                          <p:val>
                                            <p:strVal val="#ppt_x"/>
                                          </p:val>
                                        </p:tav>
                                      </p:tavLst>
                                    </p:anim>
                                    <p:anim calcmode="lin" valueType="num">
                                      <p:cBhvr>
                                        <p:cTn id="13" dur="1000" fill="hold"/>
                                        <p:tgtEl>
                                          <p:spTgt spid="2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par>
                          <p:cTn id="19" fill="hold">
                            <p:stCondLst>
                              <p:cond delay="1750"/>
                            </p:stCondLst>
                            <p:childTnLst>
                              <p:par>
                                <p:cTn id="20" presetID="42"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par>
                          <p:cTn id="30" fill="hold">
                            <p:stCondLst>
                              <p:cond delay="2750"/>
                            </p:stCondLst>
                            <p:childTnLst>
                              <p:par>
                                <p:cTn id="31" presetID="4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42"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P spid="28" grpId="0"/>
      <p:bldP spid="29" grpId="0" animBg="1"/>
      <p:bldP spid="31" grpId="0"/>
      <p:bldP spid="32" grpId="0" animBg="1"/>
      <p:bldP spid="34" grpId="0"/>
      <p:bldP spid="35"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877661" y="2057272"/>
            <a:ext cx="1440160" cy="144016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8"/>
            <a:endParaRPr lang="zh-CN" altLang="en-US" sz="1799" dirty="0">
              <a:cs typeface="+mn-ea"/>
              <a:sym typeface="+mn-lt"/>
            </a:endParaRPr>
          </a:p>
        </p:txBody>
      </p:sp>
      <p:grpSp>
        <p:nvGrpSpPr>
          <p:cNvPr id="4" name="Group 1"/>
          <p:cNvGrpSpPr/>
          <p:nvPr/>
        </p:nvGrpSpPr>
        <p:grpSpPr>
          <a:xfrm>
            <a:off x="3193289" y="1493586"/>
            <a:ext cx="3021861" cy="2567532"/>
            <a:chOff x="4223399" y="2099548"/>
            <a:chExt cx="4029148" cy="3423376"/>
          </a:xfrm>
        </p:grpSpPr>
        <p:sp>
          <p:nvSpPr>
            <p:cNvPr id="5" name="íṩľíḍè-Freeform: Shape 2"/>
            <p:cNvSpPr/>
            <p:nvPr/>
          </p:nvSpPr>
          <p:spPr>
            <a:xfrm>
              <a:off x="4348427" y="2099548"/>
              <a:ext cx="3423297" cy="3423376"/>
            </a:xfrm>
            <a:custGeom>
              <a:avLst/>
              <a:gdLst/>
              <a:ahLst/>
              <a:cxnLst>
                <a:cxn ang="0">
                  <a:pos x="wd2" y="hd2"/>
                </a:cxn>
                <a:cxn ang="5400000">
                  <a:pos x="wd2" y="hd2"/>
                </a:cxn>
                <a:cxn ang="10800000">
                  <a:pos x="wd2" y="hd2"/>
                </a:cxn>
                <a:cxn ang="16200000">
                  <a:pos x="wd2" y="hd2"/>
                </a:cxn>
              </a:cxnLst>
              <a:rect l="0" t="0" r="r" b="b"/>
              <a:pathLst>
                <a:path w="21600" h="21600" extrusionOk="0">
                  <a:moveTo>
                    <a:pt x="11049" y="101"/>
                  </a:moveTo>
                  <a:cubicBezTo>
                    <a:pt x="11049" y="101"/>
                    <a:pt x="11048" y="101"/>
                    <a:pt x="11048" y="101"/>
                  </a:cubicBezTo>
                  <a:cubicBezTo>
                    <a:pt x="10966" y="99"/>
                    <a:pt x="10882" y="98"/>
                    <a:pt x="10800" y="98"/>
                  </a:cubicBezTo>
                  <a:lnTo>
                    <a:pt x="10788" y="98"/>
                  </a:lnTo>
                  <a:cubicBezTo>
                    <a:pt x="10761" y="98"/>
                    <a:pt x="10739" y="76"/>
                    <a:pt x="10739" y="49"/>
                  </a:cubicBezTo>
                  <a:cubicBezTo>
                    <a:pt x="10739" y="22"/>
                    <a:pt x="10761" y="0"/>
                    <a:pt x="10788" y="0"/>
                  </a:cubicBezTo>
                  <a:lnTo>
                    <a:pt x="10800" y="0"/>
                  </a:lnTo>
                  <a:cubicBezTo>
                    <a:pt x="10883" y="0"/>
                    <a:pt x="10967" y="1"/>
                    <a:pt x="11050" y="3"/>
                  </a:cubicBezTo>
                  <a:cubicBezTo>
                    <a:pt x="11077" y="3"/>
                    <a:pt x="11099" y="26"/>
                    <a:pt x="11098" y="53"/>
                  </a:cubicBezTo>
                  <a:cubicBezTo>
                    <a:pt x="11097" y="80"/>
                    <a:pt x="11076" y="101"/>
                    <a:pt x="11049" y="101"/>
                  </a:cubicBezTo>
                  <a:close/>
                  <a:moveTo>
                    <a:pt x="10266" y="111"/>
                  </a:moveTo>
                  <a:cubicBezTo>
                    <a:pt x="10240" y="111"/>
                    <a:pt x="10218" y="91"/>
                    <a:pt x="10217" y="64"/>
                  </a:cubicBezTo>
                  <a:cubicBezTo>
                    <a:pt x="10216" y="37"/>
                    <a:pt x="10237" y="14"/>
                    <a:pt x="10264" y="13"/>
                  </a:cubicBezTo>
                  <a:cubicBezTo>
                    <a:pt x="10351" y="9"/>
                    <a:pt x="10439" y="6"/>
                    <a:pt x="10526" y="3"/>
                  </a:cubicBezTo>
                  <a:cubicBezTo>
                    <a:pt x="10553" y="2"/>
                    <a:pt x="10575" y="24"/>
                    <a:pt x="10576" y="51"/>
                  </a:cubicBezTo>
                  <a:cubicBezTo>
                    <a:pt x="10577" y="78"/>
                    <a:pt x="10555" y="101"/>
                    <a:pt x="10528" y="101"/>
                  </a:cubicBezTo>
                  <a:cubicBezTo>
                    <a:pt x="10442" y="103"/>
                    <a:pt x="10355" y="107"/>
                    <a:pt x="10268" y="111"/>
                  </a:cubicBezTo>
                  <a:cubicBezTo>
                    <a:pt x="10268" y="111"/>
                    <a:pt x="10267" y="111"/>
                    <a:pt x="10266" y="111"/>
                  </a:cubicBezTo>
                  <a:close/>
                  <a:moveTo>
                    <a:pt x="11571" y="125"/>
                  </a:moveTo>
                  <a:cubicBezTo>
                    <a:pt x="11570" y="125"/>
                    <a:pt x="11568" y="125"/>
                    <a:pt x="11567" y="125"/>
                  </a:cubicBezTo>
                  <a:cubicBezTo>
                    <a:pt x="11481" y="119"/>
                    <a:pt x="11394" y="114"/>
                    <a:pt x="11308" y="110"/>
                  </a:cubicBezTo>
                  <a:cubicBezTo>
                    <a:pt x="11281" y="109"/>
                    <a:pt x="11260" y="86"/>
                    <a:pt x="11261" y="59"/>
                  </a:cubicBezTo>
                  <a:cubicBezTo>
                    <a:pt x="11262" y="32"/>
                    <a:pt x="11285" y="11"/>
                    <a:pt x="11312" y="12"/>
                  </a:cubicBezTo>
                  <a:cubicBezTo>
                    <a:pt x="11399" y="16"/>
                    <a:pt x="11487" y="21"/>
                    <a:pt x="11574" y="27"/>
                  </a:cubicBezTo>
                  <a:cubicBezTo>
                    <a:pt x="11601" y="29"/>
                    <a:pt x="11621" y="53"/>
                    <a:pt x="11620" y="80"/>
                  </a:cubicBezTo>
                  <a:cubicBezTo>
                    <a:pt x="11618" y="105"/>
                    <a:pt x="11596" y="125"/>
                    <a:pt x="11571" y="125"/>
                  </a:cubicBezTo>
                  <a:close/>
                  <a:moveTo>
                    <a:pt x="9745" y="149"/>
                  </a:moveTo>
                  <a:cubicBezTo>
                    <a:pt x="9720" y="149"/>
                    <a:pt x="9699" y="130"/>
                    <a:pt x="9696" y="105"/>
                  </a:cubicBezTo>
                  <a:cubicBezTo>
                    <a:pt x="9694" y="78"/>
                    <a:pt x="9714" y="54"/>
                    <a:pt x="9740" y="51"/>
                  </a:cubicBezTo>
                  <a:cubicBezTo>
                    <a:pt x="9827" y="43"/>
                    <a:pt x="9915" y="35"/>
                    <a:pt x="10002" y="29"/>
                  </a:cubicBezTo>
                  <a:cubicBezTo>
                    <a:pt x="10029" y="28"/>
                    <a:pt x="10052" y="47"/>
                    <a:pt x="10054" y="74"/>
                  </a:cubicBezTo>
                  <a:cubicBezTo>
                    <a:pt x="10056" y="101"/>
                    <a:pt x="10036" y="125"/>
                    <a:pt x="10009" y="127"/>
                  </a:cubicBezTo>
                  <a:cubicBezTo>
                    <a:pt x="9923" y="133"/>
                    <a:pt x="9836" y="140"/>
                    <a:pt x="9750" y="149"/>
                  </a:cubicBezTo>
                  <a:cubicBezTo>
                    <a:pt x="9748" y="149"/>
                    <a:pt x="9747" y="149"/>
                    <a:pt x="9745" y="149"/>
                  </a:cubicBezTo>
                  <a:close/>
                  <a:moveTo>
                    <a:pt x="12091" y="175"/>
                  </a:moveTo>
                  <a:cubicBezTo>
                    <a:pt x="12089" y="175"/>
                    <a:pt x="12087" y="174"/>
                    <a:pt x="12085" y="174"/>
                  </a:cubicBezTo>
                  <a:cubicBezTo>
                    <a:pt x="11999" y="164"/>
                    <a:pt x="11912" y="155"/>
                    <a:pt x="11826" y="147"/>
                  </a:cubicBezTo>
                  <a:cubicBezTo>
                    <a:pt x="11799" y="144"/>
                    <a:pt x="11780" y="120"/>
                    <a:pt x="11782" y="93"/>
                  </a:cubicBezTo>
                  <a:cubicBezTo>
                    <a:pt x="11785" y="66"/>
                    <a:pt x="11809" y="46"/>
                    <a:pt x="11836" y="49"/>
                  </a:cubicBezTo>
                  <a:cubicBezTo>
                    <a:pt x="11922" y="57"/>
                    <a:pt x="12010" y="67"/>
                    <a:pt x="12096" y="77"/>
                  </a:cubicBezTo>
                  <a:cubicBezTo>
                    <a:pt x="12123" y="80"/>
                    <a:pt x="12142" y="105"/>
                    <a:pt x="12139" y="131"/>
                  </a:cubicBezTo>
                  <a:cubicBezTo>
                    <a:pt x="12136" y="156"/>
                    <a:pt x="12115" y="175"/>
                    <a:pt x="12091" y="175"/>
                  </a:cubicBezTo>
                  <a:close/>
                  <a:moveTo>
                    <a:pt x="9227" y="212"/>
                  </a:moveTo>
                  <a:cubicBezTo>
                    <a:pt x="9203" y="212"/>
                    <a:pt x="9182" y="195"/>
                    <a:pt x="9178" y="170"/>
                  </a:cubicBezTo>
                  <a:cubicBezTo>
                    <a:pt x="9174" y="144"/>
                    <a:pt x="9193" y="119"/>
                    <a:pt x="9220" y="115"/>
                  </a:cubicBezTo>
                  <a:cubicBezTo>
                    <a:pt x="9306" y="102"/>
                    <a:pt x="9394" y="90"/>
                    <a:pt x="9480" y="80"/>
                  </a:cubicBezTo>
                  <a:cubicBezTo>
                    <a:pt x="9507" y="77"/>
                    <a:pt x="9531" y="96"/>
                    <a:pt x="9534" y="123"/>
                  </a:cubicBezTo>
                  <a:cubicBezTo>
                    <a:pt x="9538" y="149"/>
                    <a:pt x="9518" y="174"/>
                    <a:pt x="9492" y="177"/>
                  </a:cubicBezTo>
                  <a:cubicBezTo>
                    <a:pt x="9406" y="188"/>
                    <a:pt x="9319" y="199"/>
                    <a:pt x="9234" y="212"/>
                  </a:cubicBezTo>
                  <a:cubicBezTo>
                    <a:pt x="9232" y="212"/>
                    <a:pt x="9229" y="212"/>
                    <a:pt x="9227" y="212"/>
                  </a:cubicBezTo>
                  <a:close/>
                  <a:moveTo>
                    <a:pt x="12607" y="249"/>
                  </a:moveTo>
                  <a:cubicBezTo>
                    <a:pt x="12605" y="249"/>
                    <a:pt x="12602" y="249"/>
                    <a:pt x="12599" y="249"/>
                  </a:cubicBezTo>
                  <a:cubicBezTo>
                    <a:pt x="12514" y="234"/>
                    <a:pt x="12428" y="221"/>
                    <a:pt x="12342" y="208"/>
                  </a:cubicBezTo>
                  <a:cubicBezTo>
                    <a:pt x="12316" y="204"/>
                    <a:pt x="12297" y="180"/>
                    <a:pt x="12301" y="153"/>
                  </a:cubicBezTo>
                  <a:cubicBezTo>
                    <a:pt x="12305" y="126"/>
                    <a:pt x="12330" y="107"/>
                    <a:pt x="12356" y="111"/>
                  </a:cubicBezTo>
                  <a:cubicBezTo>
                    <a:pt x="12442" y="124"/>
                    <a:pt x="12530" y="137"/>
                    <a:pt x="12616" y="152"/>
                  </a:cubicBezTo>
                  <a:cubicBezTo>
                    <a:pt x="12642" y="156"/>
                    <a:pt x="12660" y="182"/>
                    <a:pt x="12656" y="208"/>
                  </a:cubicBezTo>
                  <a:cubicBezTo>
                    <a:pt x="12652" y="232"/>
                    <a:pt x="12631" y="249"/>
                    <a:pt x="12607" y="249"/>
                  </a:cubicBezTo>
                  <a:close/>
                  <a:moveTo>
                    <a:pt x="8712" y="301"/>
                  </a:moveTo>
                  <a:cubicBezTo>
                    <a:pt x="8689" y="301"/>
                    <a:pt x="8669" y="284"/>
                    <a:pt x="8664" y="261"/>
                  </a:cubicBezTo>
                  <a:cubicBezTo>
                    <a:pt x="8659" y="234"/>
                    <a:pt x="8676" y="209"/>
                    <a:pt x="8703" y="203"/>
                  </a:cubicBezTo>
                  <a:cubicBezTo>
                    <a:pt x="8788" y="187"/>
                    <a:pt x="8875" y="171"/>
                    <a:pt x="8961" y="156"/>
                  </a:cubicBezTo>
                  <a:cubicBezTo>
                    <a:pt x="8987" y="151"/>
                    <a:pt x="9013" y="169"/>
                    <a:pt x="9017" y="196"/>
                  </a:cubicBezTo>
                  <a:cubicBezTo>
                    <a:pt x="9022" y="223"/>
                    <a:pt x="9004" y="248"/>
                    <a:pt x="8977" y="253"/>
                  </a:cubicBezTo>
                  <a:cubicBezTo>
                    <a:pt x="8892" y="267"/>
                    <a:pt x="8806" y="283"/>
                    <a:pt x="8722" y="300"/>
                  </a:cubicBezTo>
                  <a:cubicBezTo>
                    <a:pt x="8718" y="300"/>
                    <a:pt x="8715" y="301"/>
                    <a:pt x="8712" y="301"/>
                  </a:cubicBezTo>
                  <a:close/>
                  <a:moveTo>
                    <a:pt x="13120" y="349"/>
                  </a:moveTo>
                  <a:cubicBezTo>
                    <a:pt x="13117" y="349"/>
                    <a:pt x="13113" y="349"/>
                    <a:pt x="13109" y="348"/>
                  </a:cubicBezTo>
                  <a:cubicBezTo>
                    <a:pt x="13025" y="329"/>
                    <a:pt x="12939" y="311"/>
                    <a:pt x="12855" y="295"/>
                  </a:cubicBezTo>
                  <a:cubicBezTo>
                    <a:pt x="12828" y="290"/>
                    <a:pt x="12811" y="264"/>
                    <a:pt x="12816" y="238"/>
                  </a:cubicBezTo>
                  <a:cubicBezTo>
                    <a:pt x="12821" y="211"/>
                    <a:pt x="12847" y="194"/>
                    <a:pt x="12874" y="199"/>
                  </a:cubicBezTo>
                  <a:cubicBezTo>
                    <a:pt x="12959" y="215"/>
                    <a:pt x="13045" y="233"/>
                    <a:pt x="13130" y="252"/>
                  </a:cubicBezTo>
                  <a:cubicBezTo>
                    <a:pt x="13157" y="258"/>
                    <a:pt x="13174" y="284"/>
                    <a:pt x="13168" y="310"/>
                  </a:cubicBezTo>
                  <a:cubicBezTo>
                    <a:pt x="13163" y="333"/>
                    <a:pt x="13142" y="349"/>
                    <a:pt x="13120" y="349"/>
                  </a:cubicBezTo>
                  <a:close/>
                  <a:moveTo>
                    <a:pt x="8202" y="414"/>
                  </a:moveTo>
                  <a:cubicBezTo>
                    <a:pt x="8180" y="414"/>
                    <a:pt x="8160" y="399"/>
                    <a:pt x="8155" y="377"/>
                  </a:cubicBezTo>
                  <a:cubicBezTo>
                    <a:pt x="8148" y="350"/>
                    <a:pt x="8164" y="324"/>
                    <a:pt x="8191" y="317"/>
                  </a:cubicBezTo>
                  <a:cubicBezTo>
                    <a:pt x="8275" y="296"/>
                    <a:pt x="8361" y="276"/>
                    <a:pt x="8446" y="257"/>
                  </a:cubicBezTo>
                  <a:cubicBezTo>
                    <a:pt x="8472" y="251"/>
                    <a:pt x="8499" y="268"/>
                    <a:pt x="8504" y="294"/>
                  </a:cubicBezTo>
                  <a:cubicBezTo>
                    <a:pt x="8510" y="321"/>
                    <a:pt x="8494" y="347"/>
                    <a:pt x="8467" y="353"/>
                  </a:cubicBezTo>
                  <a:cubicBezTo>
                    <a:pt x="8383" y="372"/>
                    <a:pt x="8298" y="392"/>
                    <a:pt x="8214" y="412"/>
                  </a:cubicBezTo>
                  <a:cubicBezTo>
                    <a:pt x="8210" y="413"/>
                    <a:pt x="8206" y="414"/>
                    <a:pt x="8202" y="414"/>
                  </a:cubicBezTo>
                  <a:close/>
                  <a:moveTo>
                    <a:pt x="13627" y="474"/>
                  </a:moveTo>
                  <a:cubicBezTo>
                    <a:pt x="13623" y="474"/>
                    <a:pt x="13619" y="473"/>
                    <a:pt x="13614" y="472"/>
                  </a:cubicBezTo>
                  <a:cubicBezTo>
                    <a:pt x="13531" y="449"/>
                    <a:pt x="13446" y="427"/>
                    <a:pt x="13363" y="407"/>
                  </a:cubicBezTo>
                  <a:cubicBezTo>
                    <a:pt x="13336" y="400"/>
                    <a:pt x="13320" y="374"/>
                    <a:pt x="13327" y="347"/>
                  </a:cubicBezTo>
                  <a:cubicBezTo>
                    <a:pt x="13333" y="321"/>
                    <a:pt x="13360" y="305"/>
                    <a:pt x="13386" y="312"/>
                  </a:cubicBezTo>
                  <a:cubicBezTo>
                    <a:pt x="13470" y="332"/>
                    <a:pt x="13556" y="354"/>
                    <a:pt x="13640" y="377"/>
                  </a:cubicBezTo>
                  <a:cubicBezTo>
                    <a:pt x="13666" y="384"/>
                    <a:pt x="13681" y="411"/>
                    <a:pt x="13674" y="437"/>
                  </a:cubicBezTo>
                  <a:cubicBezTo>
                    <a:pt x="13668" y="459"/>
                    <a:pt x="13649" y="474"/>
                    <a:pt x="13627" y="474"/>
                  </a:cubicBezTo>
                  <a:close/>
                  <a:moveTo>
                    <a:pt x="7699" y="552"/>
                  </a:moveTo>
                  <a:cubicBezTo>
                    <a:pt x="7678" y="552"/>
                    <a:pt x="7658" y="538"/>
                    <a:pt x="7652" y="517"/>
                  </a:cubicBezTo>
                  <a:cubicBezTo>
                    <a:pt x="7644" y="491"/>
                    <a:pt x="7659" y="464"/>
                    <a:pt x="7685" y="456"/>
                  </a:cubicBezTo>
                  <a:cubicBezTo>
                    <a:pt x="7768" y="431"/>
                    <a:pt x="7853" y="407"/>
                    <a:pt x="7937" y="384"/>
                  </a:cubicBezTo>
                  <a:cubicBezTo>
                    <a:pt x="7963" y="376"/>
                    <a:pt x="7990" y="392"/>
                    <a:pt x="7997" y="418"/>
                  </a:cubicBezTo>
                  <a:cubicBezTo>
                    <a:pt x="8004" y="444"/>
                    <a:pt x="7989" y="471"/>
                    <a:pt x="7963" y="478"/>
                  </a:cubicBezTo>
                  <a:cubicBezTo>
                    <a:pt x="7880" y="501"/>
                    <a:pt x="7796" y="525"/>
                    <a:pt x="7713" y="550"/>
                  </a:cubicBezTo>
                  <a:cubicBezTo>
                    <a:pt x="7708" y="551"/>
                    <a:pt x="7704" y="552"/>
                    <a:pt x="7699" y="552"/>
                  </a:cubicBezTo>
                  <a:close/>
                  <a:moveTo>
                    <a:pt x="14127" y="623"/>
                  </a:moveTo>
                  <a:cubicBezTo>
                    <a:pt x="14122" y="623"/>
                    <a:pt x="14117" y="622"/>
                    <a:pt x="14112" y="620"/>
                  </a:cubicBezTo>
                  <a:cubicBezTo>
                    <a:pt x="14030" y="594"/>
                    <a:pt x="13947" y="568"/>
                    <a:pt x="13864" y="543"/>
                  </a:cubicBezTo>
                  <a:cubicBezTo>
                    <a:pt x="13838" y="535"/>
                    <a:pt x="13824" y="508"/>
                    <a:pt x="13831" y="482"/>
                  </a:cubicBezTo>
                  <a:cubicBezTo>
                    <a:pt x="13839" y="456"/>
                    <a:pt x="13866" y="442"/>
                    <a:pt x="13892" y="449"/>
                  </a:cubicBezTo>
                  <a:cubicBezTo>
                    <a:pt x="13976" y="474"/>
                    <a:pt x="14060" y="500"/>
                    <a:pt x="14143" y="527"/>
                  </a:cubicBezTo>
                  <a:cubicBezTo>
                    <a:pt x="14168" y="536"/>
                    <a:pt x="14182" y="563"/>
                    <a:pt x="14174" y="589"/>
                  </a:cubicBezTo>
                  <a:cubicBezTo>
                    <a:pt x="14167" y="610"/>
                    <a:pt x="14148" y="623"/>
                    <a:pt x="14127" y="623"/>
                  </a:cubicBezTo>
                  <a:close/>
                  <a:moveTo>
                    <a:pt x="7203" y="715"/>
                  </a:moveTo>
                  <a:cubicBezTo>
                    <a:pt x="7183" y="715"/>
                    <a:pt x="7164" y="702"/>
                    <a:pt x="7157" y="682"/>
                  </a:cubicBezTo>
                  <a:cubicBezTo>
                    <a:pt x="7147" y="656"/>
                    <a:pt x="7161" y="628"/>
                    <a:pt x="7186" y="619"/>
                  </a:cubicBezTo>
                  <a:cubicBezTo>
                    <a:pt x="7269" y="590"/>
                    <a:pt x="7352" y="562"/>
                    <a:pt x="7435" y="535"/>
                  </a:cubicBezTo>
                  <a:cubicBezTo>
                    <a:pt x="7460" y="526"/>
                    <a:pt x="7488" y="540"/>
                    <a:pt x="7496" y="566"/>
                  </a:cubicBezTo>
                  <a:cubicBezTo>
                    <a:pt x="7505" y="592"/>
                    <a:pt x="7491" y="619"/>
                    <a:pt x="7465" y="628"/>
                  </a:cubicBezTo>
                  <a:cubicBezTo>
                    <a:pt x="7383" y="655"/>
                    <a:pt x="7301" y="683"/>
                    <a:pt x="7219" y="712"/>
                  </a:cubicBezTo>
                  <a:cubicBezTo>
                    <a:pt x="7214" y="714"/>
                    <a:pt x="7208" y="715"/>
                    <a:pt x="7203" y="715"/>
                  </a:cubicBezTo>
                  <a:close/>
                  <a:moveTo>
                    <a:pt x="14622" y="797"/>
                  </a:moveTo>
                  <a:cubicBezTo>
                    <a:pt x="14616" y="797"/>
                    <a:pt x="14610" y="796"/>
                    <a:pt x="14604" y="794"/>
                  </a:cubicBezTo>
                  <a:cubicBezTo>
                    <a:pt x="14523" y="763"/>
                    <a:pt x="14441" y="733"/>
                    <a:pt x="14359" y="704"/>
                  </a:cubicBezTo>
                  <a:cubicBezTo>
                    <a:pt x="14334" y="695"/>
                    <a:pt x="14320" y="667"/>
                    <a:pt x="14329" y="642"/>
                  </a:cubicBezTo>
                  <a:cubicBezTo>
                    <a:pt x="14338" y="616"/>
                    <a:pt x="14366" y="603"/>
                    <a:pt x="14392" y="612"/>
                  </a:cubicBezTo>
                  <a:cubicBezTo>
                    <a:pt x="14474" y="641"/>
                    <a:pt x="14557" y="671"/>
                    <a:pt x="14639" y="702"/>
                  </a:cubicBezTo>
                  <a:cubicBezTo>
                    <a:pt x="14664" y="712"/>
                    <a:pt x="14677" y="740"/>
                    <a:pt x="14667" y="765"/>
                  </a:cubicBezTo>
                  <a:cubicBezTo>
                    <a:pt x="14660" y="785"/>
                    <a:pt x="14641" y="797"/>
                    <a:pt x="14622" y="797"/>
                  </a:cubicBezTo>
                  <a:close/>
                  <a:moveTo>
                    <a:pt x="6715" y="901"/>
                  </a:moveTo>
                  <a:cubicBezTo>
                    <a:pt x="6696" y="901"/>
                    <a:pt x="6677" y="890"/>
                    <a:pt x="6670" y="871"/>
                  </a:cubicBezTo>
                  <a:cubicBezTo>
                    <a:pt x="6659" y="846"/>
                    <a:pt x="6671" y="817"/>
                    <a:pt x="6696" y="807"/>
                  </a:cubicBezTo>
                  <a:cubicBezTo>
                    <a:pt x="6777" y="774"/>
                    <a:pt x="6859" y="741"/>
                    <a:pt x="6940" y="710"/>
                  </a:cubicBezTo>
                  <a:cubicBezTo>
                    <a:pt x="6965" y="700"/>
                    <a:pt x="6994" y="713"/>
                    <a:pt x="7003" y="738"/>
                  </a:cubicBezTo>
                  <a:cubicBezTo>
                    <a:pt x="7013" y="764"/>
                    <a:pt x="7000" y="792"/>
                    <a:pt x="6975" y="802"/>
                  </a:cubicBezTo>
                  <a:cubicBezTo>
                    <a:pt x="6894" y="833"/>
                    <a:pt x="6813" y="865"/>
                    <a:pt x="6734" y="897"/>
                  </a:cubicBezTo>
                  <a:cubicBezTo>
                    <a:pt x="6727" y="900"/>
                    <a:pt x="6721" y="901"/>
                    <a:pt x="6715" y="901"/>
                  </a:cubicBezTo>
                  <a:close/>
                  <a:moveTo>
                    <a:pt x="15106" y="995"/>
                  </a:moveTo>
                  <a:cubicBezTo>
                    <a:pt x="15100" y="995"/>
                    <a:pt x="15093" y="994"/>
                    <a:pt x="15087" y="991"/>
                  </a:cubicBezTo>
                  <a:cubicBezTo>
                    <a:pt x="15007" y="956"/>
                    <a:pt x="14926" y="922"/>
                    <a:pt x="14847" y="889"/>
                  </a:cubicBezTo>
                  <a:cubicBezTo>
                    <a:pt x="14822" y="879"/>
                    <a:pt x="14810" y="851"/>
                    <a:pt x="14820" y="826"/>
                  </a:cubicBezTo>
                  <a:cubicBezTo>
                    <a:pt x="14830" y="801"/>
                    <a:pt x="14859" y="789"/>
                    <a:pt x="14884" y="799"/>
                  </a:cubicBezTo>
                  <a:cubicBezTo>
                    <a:pt x="14964" y="832"/>
                    <a:pt x="15046" y="866"/>
                    <a:pt x="15126" y="901"/>
                  </a:cubicBezTo>
                  <a:cubicBezTo>
                    <a:pt x="15151" y="912"/>
                    <a:pt x="15162" y="941"/>
                    <a:pt x="15151" y="966"/>
                  </a:cubicBezTo>
                  <a:cubicBezTo>
                    <a:pt x="15143" y="984"/>
                    <a:pt x="15125" y="995"/>
                    <a:pt x="15106" y="995"/>
                  </a:cubicBezTo>
                  <a:close/>
                  <a:moveTo>
                    <a:pt x="6239" y="1111"/>
                  </a:moveTo>
                  <a:cubicBezTo>
                    <a:pt x="6220" y="1111"/>
                    <a:pt x="6203" y="1100"/>
                    <a:pt x="6194" y="1083"/>
                  </a:cubicBezTo>
                  <a:cubicBezTo>
                    <a:pt x="6183" y="1058"/>
                    <a:pt x="6193" y="1029"/>
                    <a:pt x="6218" y="1017"/>
                  </a:cubicBezTo>
                  <a:cubicBezTo>
                    <a:pt x="6296" y="981"/>
                    <a:pt x="6376" y="944"/>
                    <a:pt x="6456" y="909"/>
                  </a:cubicBezTo>
                  <a:cubicBezTo>
                    <a:pt x="6480" y="898"/>
                    <a:pt x="6509" y="910"/>
                    <a:pt x="6520" y="934"/>
                  </a:cubicBezTo>
                  <a:cubicBezTo>
                    <a:pt x="6531" y="959"/>
                    <a:pt x="6520" y="988"/>
                    <a:pt x="6495" y="999"/>
                  </a:cubicBezTo>
                  <a:cubicBezTo>
                    <a:pt x="6416" y="1034"/>
                    <a:pt x="6337" y="1070"/>
                    <a:pt x="6259" y="1106"/>
                  </a:cubicBezTo>
                  <a:cubicBezTo>
                    <a:pt x="6253" y="1109"/>
                    <a:pt x="6246" y="1111"/>
                    <a:pt x="6239" y="1111"/>
                  </a:cubicBezTo>
                  <a:close/>
                  <a:moveTo>
                    <a:pt x="15581" y="1217"/>
                  </a:moveTo>
                  <a:cubicBezTo>
                    <a:pt x="15573" y="1217"/>
                    <a:pt x="15566" y="1215"/>
                    <a:pt x="15559" y="1212"/>
                  </a:cubicBezTo>
                  <a:cubicBezTo>
                    <a:pt x="15481" y="1173"/>
                    <a:pt x="15402" y="1135"/>
                    <a:pt x="15324" y="1098"/>
                  </a:cubicBezTo>
                  <a:cubicBezTo>
                    <a:pt x="15300" y="1087"/>
                    <a:pt x="15289" y="1058"/>
                    <a:pt x="15301" y="1033"/>
                  </a:cubicBezTo>
                  <a:cubicBezTo>
                    <a:pt x="15312" y="1009"/>
                    <a:pt x="15341" y="998"/>
                    <a:pt x="15366" y="1010"/>
                  </a:cubicBezTo>
                  <a:cubicBezTo>
                    <a:pt x="15445" y="1047"/>
                    <a:pt x="15524" y="1085"/>
                    <a:pt x="15602" y="1124"/>
                  </a:cubicBezTo>
                  <a:cubicBezTo>
                    <a:pt x="15627" y="1136"/>
                    <a:pt x="15637" y="1165"/>
                    <a:pt x="15624" y="1190"/>
                  </a:cubicBezTo>
                  <a:cubicBezTo>
                    <a:pt x="15616" y="1207"/>
                    <a:pt x="15599" y="1217"/>
                    <a:pt x="15581" y="1217"/>
                  </a:cubicBezTo>
                  <a:close/>
                  <a:moveTo>
                    <a:pt x="5773" y="1343"/>
                  </a:moveTo>
                  <a:cubicBezTo>
                    <a:pt x="5755" y="1343"/>
                    <a:pt x="5738" y="1334"/>
                    <a:pt x="5729" y="1317"/>
                  </a:cubicBezTo>
                  <a:cubicBezTo>
                    <a:pt x="5717" y="1293"/>
                    <a:pt x="5726" y="1264"/>
                    <a:pt x="5750" y="1251"/>
                  </a:cubicBezTo>
                  <a:cubicBezTo>
                    <a:pt x="5827" y="1210"/>
                    <a:pt x="5905" y="1170"/>
                    <a:pt x="5982" y="1131"/>
                  </a:cubicBezTo>
                  <a:cubicBezTo>
                    <a:pt x="6006" y="1119"/>
                    <a:pt x="6036" y="1129"/>
                    <a:pt x="6048" y="1153"/>
                  </a:cubicBezTo>
                  <a:cubicBezTo>
                    <a:pt x="6060" y="1178"/>
                    <a:pt x="6050" y="1207"/>
                    <a:pt x="6026" y="1219"/>
                  </a:cubicBezTo>
                  <a:cubicBezTo>
                    <a:pt x="5949" y="1257"/>
                    <a:pt x="5872" y="1297"/>
                    <a:pt x="5796" y="1338"/>
                  </a:cubicBezTo>
                  <a:cubicBezTo>
                    <a:pt x="5788" y="1341"/>
                    <a:pt x="5780" y="1343"/>
                    <a:pt x="5773" y="1343"/>
                  </a:cubicBezTo>
                  <a:close/>
                  <a:moveTo>
                    <a:pt x="16043" y="1461"/>
                  </a:moveTo>
                  <a:cubicBezTo>
                    <a:pt x="16035" y="1461"/>
                    <a:pt x="16027" y="1459"/>
                    <a:pt x="16019" y="1455"/>
                  </a:cubicBezTo>
                  <a:cubicBezTo>
                    <a:pt x="15944" y="1412"/>
                    <a:pt x="15867" y="1371"/>
                    <a:pt x="15791" y="1330"/>
                  </a:cubicBezTo>
                  <a:cubicBezTo>
                    <a:pt x="15767" y="1318"/>
                    <a:pt x="15758" y="1288"/>
                    <a:pt x="15770" y="1264"/>
                  </a:cubicBezTo>
                  <a:cubicBezTo>
                    <a:pt x="15783" y="1240"/>
                    <a:pt x="15813" y="1231"/>
                    <a:pt x="15836" y="1244"/>
                  </a:cubicBezTo>
                  <a:cubicBezTo>
                    <a:pt x="15913" y="1284"/>
                    <a:pt x="15991" y="1327"/>
                    <a:pt x="16067" y="1369"/>
                  </a:cubicBezTo>
                  <a:cubicBezTo>
                    <a:pt x="16091" y="1383"/>
                    <a:pt x="16099" y="1412"/>
                    <a:pt x="16086" y="1436"/>
                  </a:cubicBezTo>
                  <a:cubicBezTo>
                    <a:pt x="16077" y="1452"/>
                    <a:pt x="16060" y="1461"/>
                    <a:pt x="16043" y="1461"/>
                  </a:cubicBezTo>
                  <a:close/>
                  <a:moveTo>
                    <a:pt x="5318" y="1598"/>
                  </a:moveTo>
                  <a:cubicBezTo>
                    <a:pt x="5302" y="1598"/>
                    <a:pt x="5285" y="1590"/>
                    <a:pt x="5276" y="1574"/>
                  </a:cubicBezTo>
                  <a:cubicBezTo>
                    <a:pt x="5262" y="1551"/>
                    <a:pt x="5270" y="1521"/>
                    <a:pt x="5293" y="1507"/>
                  </a:cubicBezTo>
                  <a:cubicBezTo>
                    <a:pt x="5368" y="1463"/>
                    <a:pt x="5444" y="1419"/>
                    <a:pt x="5520" y="1376"/>
                  </a:cubicBezTo>
                  <a:cubicBezTo>
                    <a:pt x="5544" y="1363"/>
                    <a:pt x="5573" y="1372"/>
                    <a:pt x="5587" y="1395"/>
                  </a:cubicBezTo>
                  <a:cubicBezTo>
                    <a:pt x="5600" y="1419"/>
                    <a:pt x="5592" y="1449"/>
                    <a:pt x="5568" y="1462"/>
                  </a:cubicBezTo>
                  <a:cubicBezTo>
                    <a:pt x="5493" y="1504"/>
                    <a:pt x="5417" y="1547"/>
                    <a:pt x="5343" y="1591"/>
                  </a:cubicBezTo>
                  <a:cubicBezTo>
                    <a:pt x="5336" y="1596"/>
                    <a:pt x="5327" y="1598"/>
                    <a:pt x="5318" y="1598"/>
                  </a:cubicBezTo>
                  <a:close/>
                  <a:moveTo>
                    <a:pt x="16493" y="1728"/>
                  </a:moveTo>
                  <a:cubicBezTo>
                    <a:pt x="16484" y="1728"/>
                    <a:pt x="16476" y="1725"/>
                    <a:pt x="16467" y="1720"/>
                  </a:cubicBezTo>
                  <a:cubicBezTo>
                    <a:pt x="16394" y="1674"/>
                    <a:pt x="16319" y="1629"/>
                    <a:pt x="16245" y="1585"/>
                  </a:cubicBezTo>
                  <a:cubicBezTo>
                    <a:pt x="16222" y="1571"/>
                    <a:pt x="16214" y="1541"/>
                    <a:pt x="16228" y="1518"/>
                  </a:cubicBezTo>
                  <a:cubicBezTo>
                    <a:pt x="16242" y="1494"/>
                    <a:pt x="16272" y="1487"/>
                    <a:pt x="16295" y="1500"/>
                  </a:cubicBezTo>
                  <a:cubicBezTo>
                    <a:pt x="16370" y="1545"/>
                    <a:pt x="16445" y="1591"/>
                    <a:pt x="16519" y="1637"/>
                  </a:cubicBezTo>
                  <a:cubicBezTo>
                    <a:pt x="16542" y="1651"/>
                    <a:pt x="16549" y="1682"/>
                    <a:pt x="16535" y="1705"/>
                  </a:cubicBezTo>
                  <a:cubicBezTo>
                    <a:pt x="16526" y="1719"/>
                    <a:pt x="16510" y="1728"/>
                    <a:pt x="16493" y="1728"/>
                  </a:cubicBezTo>
                  <a:close/>
                  <a:moveTo>
                    <a:pt x="4877" y="1875"/>
                  </a:moveTo>
                  <a:cubicBezTo>
                    <a:pt x="4861" y="1875"/>
                    <a:pt x="4845" y="1868"/>
                    <a:pt x="4836" y="1853"/>
                  </a:cubicBezTo>
                  <a:cubicBezTo>
                    <a:pt x="4821" y="1831"/>
                    <a:pt x="4827" y="1800"/>
                    <a:pt x="4850" y="1785"/>
                  </a:cubicBezTo>
                  <a:cubicBezTo>
                    <a:pt x="4922" y="1737"/>
                    <a:pt x="4996" y="1690"/>
                    <a:pt x="5070" y="1644"/>
                  </a:cubicBezTo>
                  <a:cubicBezTo>
                    <a:pt x="5093" y="1629"/>
                    <a:pt x="5123" y="1636"/>
                    <a:pt x="5137" y="1659"/>
                  </a:cubicBezTo>
                  <a:cubicBezTo>
                    <a:pt x="5152" y="1682"/>
                    <a:pt x="5145" y="1712"/>
                    <a:pt x="5122" y="1727"/>
                  </a:cubicBezTo>
                  <a:cubicBezTo>
                    <a:pt x="5049" y="1772"/>
                    <a:pt x="4976" y="1820"/>
                    <a:pt x="4904" y="1867"/>
                  </a:cubicBezTo>
                  <a:cubicBezTo>
                    <a:pt x="4895" y="1873"/>
                    <a:pt x="4886" y="1875"/>
                    <a:pt x="4877" y="1875"/>
                  </a:cubicBezTo>
                  <a:close/>
                  <a:moveTo>
                    <a:pt x="16930" y="2015"/>
                  </a:moveTo>
                  <a:cubicBezTo>
                    <a:pt x="16920" y="2015"/>
                    <a:pt x="16910" y="2013"/>
                    <a:pt x="16902" y="2007"/>
                  </a:cubicBezTo>
                  <a:cubicBezTo>
                    <a:pt x="16831" y="1957"/>
                    <a:pt x="16758" y="1908"/>
                    <a:pt x="16686" y="1861"/>
                  </a:cubicBezTo>
                  <a:cubicBezTo>
                    <a:pt x="16664" y="1846"/>
                    <a:pt x="16658" y="1816"/>
                    <a:pt x="16672" y="1793"/>
                  </a:cubicBezTo>
                  <a:cubicBezTo>
                    <a:pt x="16687" y="1770"/>
                    <a:pt x="16718" y="1764"/>
                    <a:pt x="16740" y="1779"/>
                  </a:cubicBezTo>
                  <a:cubicBezTo>
                    <a:pt x="16813" y="1827"/>
                    <a:pt x="16886" y="1876"/>
                    <a:pt x="16958" y="1926"/>
                  </a:cubicBezTo>
                  <a:cubicBezTo>
                    <a:pt x="16980" y="1942"/>
                    <a:pt x="16985" y="1972"/>
                    <a:pt x="16970" y="1994"/>
                  </a:cubicBezTo>
                  <a:cubicBezTo>
                    <a:pt x="16961" y="2008"/>
                    <a:pt x="16945" y="2015"/>
                    <a:pt x="16930" y="2015"/>
                  </a:cubicBezTo>
                  <a:close/>
                  <a:moveTo>
                    <a:pt x="4449" y="2173"/>
                  </a:moveTo>
                  <a:cubicBezTo>
                    <a:pt x="4434" y="2173"/>
                    <a:pt x="4419" y="2166"/>
                    <a:pt x="4409" y="2153"/>
                  </a:cubicBezTo>
                  <a:cubicBezTo>
                    <a:pt x="4393" y="2132"/>
                    <a:pt x="4398" y="2101"/>
                    <a:pt x="4420" y="2085"/>
                  </a:cubicBezTo>
                  <a:cubicBezTo>
                    <a:pt x="4490" y="2034"/>
                    <a:pt x="4562" y="1982"/>
                    <a:pt x="4633" y="1933"/>
                  </a:cubicBezTo>
                  <a:cubicBezTo>
                    <a:pt x="4655" y="1917"/>
                    <a:pt x="4686" y="1923"/>
                    <a:pt x="4701" y="1945"/>
                  </a:cubicBezTo>
                  <a:cubicBezTo>
                    <a:pt x="4717" y="1967"/>
                    <a:pt x="4711" y="1997"/>
                    <a:pt x="4689" y="2013"/>
                  </a:cubicBezTo>
                  <a:cubicBezTo>
                    <a:pt x="4618" y="2062"/>
                    <a:pt x="4547" y="2113"/>
                    <a:pt x="4478" y="2164"/>
                  </a:cubicBezTo>
                  <a:cubicBezTo>
                    <a:pt x="4469" y="2170"/>
                    <a:pt x="4459" y="2173"/>
                    <a:pt x="4449" y="2173"/>
                  </a:cubicBezTo>
                  <a:close/>
                  <a:moveTo>
                    <a:pt x="17352" y="2324"/>
                  </a:moveTo>
                  <a:cubicBezTo>
                    <a:pt x="17341" y="2324"/>
                    <a:pt x="17331" y="2321"/>
                    <a:pt x="17322" y="2314"/>
                  </a:cubicBezTo>
                  <a:cubicBezTo>
                    <a:pt x="17253" y="2261"/>
                    <a:pt x="17183" y="2208"/>
                    <a:pt x="17114" y="2158"/>
                  </a:cubicBezTo>
                  <a:cubicBezTo>
                    <a:pt x="17092" y="2142"/>
                    <a:pt x="17087" y="2111"/>
                    <a:pt x="17103" y="2089"/>
                  </a:cubicBezTo>
                  <a:cubicBezTo>
                    <a:pt x="17119" y="2068"/>
                    <a:pt x="17150" y="2063"/>
                    <a:pt x="17171" y="2079"/>
                  </a:cubicBezTo>
                  <a:cubicBezTo>
                    <a:pt x="17241" y="2130"/>
                    <a:pt x="17312" y="2183"/>
                    <a:pt x="17381" y="2236"/>
                  </a:cubicBezTo>
                  <a:cubicBezTo>
                    <a:pt x="17403" y="2253"/>
                    <a:pt x="17407" y="2284"/>
                    <a:pt x="17390" y="2305"/>
                  </a:cubicBezTo>
                  <a:cubicBezTo>
                    <a:pt x="17381" y="2318"/>
                    <a:pt x="17366" y="2324"/>
                    <a:pt x="17352" y="2324"/>
                  </a:cubicBezTo>
                  <a:close/>
                  <a:moveTo>
                    <a:pt x="4036" y="2492"/>
                  </a:moveTo>
                  <a:cubicBezTo>
                    <a:pt x="4022" y="2492"/>
                    <a:pt x="4007" y="2486"/>
                    <a:pt x="3998" y="2474"/>
                  </a:cubicBezTo>
                  <a:cubicBezTo>
                    <a:pt x="3981" y="2453"/>
                    <a:pt x="3984" y="2422"/>
                    <a:pt x="4005" y="2405"/>
                  </a:cubicBezTo>
                  <a:cubicBezTo>
                    <a:pt x="4072" y="2350"/>
                    <a:pt x="4141" y="2296"/>
                    <a:pt x="4211" y="2242"/>
                  </a:cubicBezTo>
                  <a:cubicBezTo>
                    <a:pt x="4232" y="2226"/>
                    <a:pt x="4263" y="2230"/>
                    <a:pt x="4279" y="2251"/>
                  </a:cubicBezTo>
                  <a:cubicBezTo>
                    <a:pt x="4296" y="2273"/>
                    <a:pt x="4292" y="2303"/>
                    <a:pt x="4270" y="2320"/>
                  </a:cubicBezTo>
                  <a:cubicBezTo>
                    <a:pt x="4202" y="2373"/>
                    <a:pt x="4133" y="2427"/>
                    <a:pt x="4067" y="2481"/>
                  </a:cubicBezTo>
                  <a:cubicBezTo>
                    <a:pt x="4058" y="2488"/>
                    <a:pt x="4047" y="2492"/>
                    <a:pt x="4036" y="2492"/>
                  </a:cubicBezTo>
                  <a:close/>
                  <a:moveTo>
                    <a:pt x="17758" y="2653"/>
                  </a:moveTo>
                  <a:cubicBezTo>
                    <a:pt x="17747" y="2653"/>
                    <a:pt x="17735" y="2649"/>
                    <a:pt x="17726" y="2641"/>
                  </a:cubicBezTo>
                  <a:cubicBezTo>
                    <a:pt x="17661" y="2585"/>
                    <a:pt x="17593" y="2530"/>
                    <a:pt x="17526" y="2475"/>
                  </a:cubicBezTo>
                  <a:cubicBezTo>
                    <a:pt x="17505" y="2458"/>
                    <a:pt x="17502" y="2427"/>
                    <a:pt x="17519" y="2406"/>
                  </a:cubicBezTo>
                  <a:cubicBezTo>
                    <a:pt x="17536" y="2385"/>
                    <a:pt x="17566" y="2382"/>
                    <a:pt x="17588" y="2399"/>
                  </a:cubicBezTo>
                  <a:cubicBezTo>
                    <a:pt x="17655" y="2454"/>
                    <a:pt x="17723" y="2510"/>
                    <a:pt x="17790" y="2566"/>
                  </a:cubicBezTo>
                  <a:cubicBezTo>
                    <a:pt x="17810" y="2584"/>
                    <a:pt x="17813" y="2615"/>
                    <a:pt x="17795" y="2635"/>
                  </a:cubicBezTo>
                  <a:cubicBezTo>
                    <a:pt x="17785" y="2647"/>
                    <a:pt x="17772" y="2653"/>
                    <a:pt x="17758" y="2653"/>
                  </a:cubicBezTo>
                  <a:close/>
                  <a:moveTo>
                    <a:pt x="3638" y="2830"/>
                  </a:moveTo>
                  <a:cubicBezTo>
                    <a:pt x="3625" y="2830"/>
                    <a:pt x="3612" y="2825"/>
                    <a:pt x="3602" y="2814"/>
                  </a:cubicBezTo>
                  <a:cubicBezTo>
                    <a:pt x="3584" y="2794"/>
                    <a:pt x="3586" y="2763"/>
                    <a:pt x="3606" y="2745"/>
                  </a:cubicBezTo>
                  <a:cubicBezTo>
                    <a:pt x="3671" y="2687"/>
                    <a:pt x="3737" y="2629"/>
                    <a:pt x="3803" y="2572"/>
                  </a:cubicBezTo>
                  <a:cubicBezTo>
                    <a:pt x="3824" y="2555"/>
                    <a:pt x="3855" y="2557"/>
                    <a:pt x="3872" y="2578"/>
                  </a:cubicBezTo>
                  <a:cubicBezTo>
                    <a:pt x="3890" y="2599"/>
                    <a:pt x="3887" y="2629"/>
                    <a:pt x="3867" y="2647"/>
                  </a:cubicBezTo>
                  <a:cubicBezTo>
                    <a:pt x="3801" y="2703"/>
                    <a:pt x="3735" y="2760"/>
                    <a:pt x="3671" y="2818"/>
                  </a:cubicBezTo>
                  <a:cubicBezTo>
                    <a:pt x="3662" y="2826"/>
                    <a:pt x="3650" y="2830"/>
                    <a:pt x="3638" y="2830"/>
                  </a:cubicBezTo>
                  <a:close/>
                  <a:moveTo>
                    <a:pt x="18148" y="3000"/>
                  </a:moveTo>
                  <a:cubicBezTo>
                    <a:pt x="18136" y="3000"/>
                    <a:pt x="18124" y="2996"/>
                    <a:pt x="18114" y="2987"/>
                  </a:cubicBezTo>
                  <a:cubicBezTo>
                    <a:pt x="18051" y="2928"/>
                    <a:pt x="17986" y="2869"/>
                    <a:pt x="17922" y="2812"/>
                  </a:cubicBezTo>
                  <a:cubicBezTo>
                    <a:pt x="17902" y="2794"/>
                    <a:pt x="17900" y="2763"/>
                    <a:pt x="17918" y="2743"/>
                  </a:cubicBezTo>
                  <a:cubicBezTo>
                    <a:pt x="17936" y="2723"/>
                    <a:pt x="17967" y="2721"/>
                    <a:pt x="17987" y="2739"/>
                  </a:cubicBezTo>
                  <a:cubicBezTo>
                    <a:pt x="18052" y="2796"/>
                    <a:pt x="18117" y="2856"/>
                    <a:pt x="18181" y="2916"/>
                  </a:cubicBezTo>
                  <a:cubicBezTo>
                    <a:pt x="18201" y="2934"/>
                    <a:pt x="18202" y="2965"/>
                    <a:pt x="18183" y="2985"/>
                  </a:cubicBezTo>
                  <a:cubicBezTo>
                    <a:pt x="18174" y="2995"/>
                    <a:pt x="18161" y="3000"/>
                    <a:pt x="18148" y="3000"/>
                  </a:cubicBezTo>
                  <a:close/>
                  <a:moveTo>
                    <a:pt x="3258" y="3187"/>
                  </a:moveTo>
                  <a:cubicBezTo>
                    <a:pt x="3245" y="3187"/>
                    <a:pt x="3232" y="3182"/>
                    <a:pt x="3223" y="3173"/>
                  </a:cubicBezTo>
                  <a:cubicBezTo>
                    <a:pt x="3204" y="3153"/>
                    <a:pt x="3204" y="3122"/>
                    <a:pt x="3223" y="3103"/>
                  </a:cubicBezTo>
                  <a:cubicBezTo>
                    <a:pt x="3286" y="3042"/>
                    <a:pt x="3349" y="2981"/>
                    <a:pt x="3412" y="2922"/>
                  </a:cubicBezTo>
                  <a:cubicBezTo>
                    <a:pt x="3432" y="2903"/>
                    <a:pt x="3463" y="2904"/>
                    <a:pt x="3482" y="2924"/>
                  </a:cubicBezTo>
                  <a:cubicBezTo>
                    <a:pt x="3500" y="2944"/>
                    <a:pt x="3499" y="2975"/>
                    <a:pt x="3479" y="2993"/>
                  </a:cubicBezTo>
                  <a:cubicBezTo>
                    <a:pt x="3417" y="3052"/>
                    <a:pt x="3354" y="3112"/>
                    <a:pt x="3292" y="3173"/>
                  </a:cubicBezTo>
                  <a:cubicBezTo>
                    <a:pt x="3283" y="3183"/>
                    <a:pt x="3270" y="3187"/>
                    <a:pt x="3258" y="3187"/>
                  </a:cubicBezTo>
                  <a:close/>
                  <a:moveTo>
                    <a:pt x="18520" y="3366"/>
                  </a:moveTo>
                  <a:cubicBezTo>
                    <a:pt x="18507" y="3366"/>
                    <a:pt x="18494" y="3361"/>
                    <a:pt x="18485" y="3352"/>
                  </a:cubicBezTo>
                  <a:cubicBezTo>
                    <a:pt x="18425" y="3290"/>
                    <a:pt x="18363" y="3228"/>
                    <a:pt x="18302" y="3167"/>
                  </a:cubicBezTo>
                  <a:cubicBezTo>
                    <a:pt x="18282" y="3148"/>
                    <a:pt x="18282" y="3117"/>
                    <a:pt x="18301" y="3098"/>
                  </a:cubicBezTo>
                  <a:cubicBezTo>
                    <a:pt x="18320" y="3079"/>
                    <a:pt x="18351" y="3078"/>
                    <a:pt x="18370" y="3097"/>
                  </a:cubicBezTo>
                  <a:cubicBezTo>
                    <a:pt x="18432" y="3158"/>
                    <a:pt x="18495" y="3221"/>
                    <a:pt x="18555" y="3283"/>
                  </a:cubicBezTo>
                  <a:cubicBezTo>
                    <a:pt x="18574" y="3303"/>
                    <a:pt x="18573" y="3334"/>
                    <a:pt x="18554" y="3353"/>
                  </a:cubicBezTo>
                  <a:cubicBezTo>
                    <a:pt x="18545" y="3362"/>
                    <a:pt x="18532" y="3366"/>
                    <a:pt x="18520" y="3366"/>
                  </a:cubicBezTo>
                  <a:close/>
                  <a:moveTo>
                    <a:pt x="2895" y="3562"/>
                  </a:moveTo>
                  <a:cubicBezTo>
                    <a:pt x="2883" y="3562"/>
                    <a:pt x="2871" y="3558"/>
                    <a:pt x="2861" y="3550"/>
                  </a:cubicBezTo>
                  <a:cubicBezTo>
                    <a:pt x="2841" y="3531"/>
                    <a:pt x="2840" y="3500"/>
                    <a:pt x="2859" y="3480"/>
                  </a:cubicBezTo>
                  <a:cubicBezTo>
                    <a:pt x="2917" y="3417"/>
                    <a:pt x="2978" y="3352"/>
                    <a:pt x="3039" y="3290"/>
                  </a:cubicBezTo>
                  <a:cubicBezTo>
                    <a:pt x="3058" y="3270"/>
                    <a:pt x="3089" y="3270"/>
                    <a:pt x="3108" y="3289"/>
                  </a:cubicBezTo>
                  <a:cubicBezTo>
                    <a:pt x="3127" y="3307"/>
                    <a:pt x="3128" y="3338"/>
                    <a:pt x="3109" y="3358"/>
                  </a:cubicBezTo>
                  <a:cubicBezTo>
                    <a:pt x="3049" y="3420"/>
                    <a:pt x="2989" y="3484"/>
                    <a:pt x="2931" y="3547"/>
                  </a:cubicBezTo>
                  <a:cubicBezTo>
                    <a:pt x="2921" y="3557"/>
                    <a:pt x="2908" y="3562"/>
                    <a:pt x="2895" y="3562"/>
                  </a:cubicBezTo>
                  <a:close/>
                  <a:moveTo>
                    <a:pt x="18874" y="3750"/>
                  </a:moveTo>
                  <a:cubicBezTo>
                    <a:pt x="18861" y="3750"/>
                    <a:pt x="18847" y="3744"/>
                    <a:pt x="18837" y="3733"/>
                  </a:cubicBezTo>
                  <a:cubicBezTo>
                    <a:pt x="18780" y="3668"/>
                    <a:pt x="18721" y="3603"/>
                    <a:pt x="18663" y="3540"/>
                  </a:cubicBezTo>
                  <a:cubicBezTo>
                    <a:pt x="18645" y="3520"/>
                    <a:pt x="18646" y="3489"/>
                    <a:pt x="18666" y="3471"/>
                  </a:cubicBezTo>
                  <a:cubicBezTo>
                    <a:pt x="18686" y="3453"/>
                    <a:pt x="18717" y="3454"/>
                    <a:pt x="18735" y="3474"/>
                  </a:cubicBezTo>
                  <a:cubicBezTo>
                    <a:pt x="18794" y="3537"/>
                    <a:pt x="18853" y="3603"/>
                    <a:pt x="18911" y="3669"/>
                  </a:cubicBezTo>
                  <a:cubicBezTo>
                    <a:pt x="18929" y="3689"/>
                    <a:pt x="18927" y="3720"/>
                    <a:pt x="18906" y="3738"/>
                  </a:cubicBezTo>
                  <a:cubicBezTo>
                    <a:pt x="18897" y="3746"/>
                    <a:pt x="18886" y="3750"/>
                    <a:pt x="18874" y="3750"/>
                  </a:cubicBezTo>
                  <a:close/>
                  <a:moveTo>
                    <a:pt x="2550" y="3955"/>
                  </a:moveTo>
                  <a:cubicBezTo>
                    <a:pt x="2539" y="3955"/>
                    <a:pt x="2528" y="3951"/>
                    <a:pt x="2518" y="3944"/>
                  </a:cubicBezTo>
                  <a:cubicBezTo>
                    <a:pt x="2498" y="3926"/>
                    <a:pt x="2495" y="3895"/>
                    <a:pt x="2512" y="3875"/>
                  </a:cubicBezTo>
                  <a:cubicBezTo>
                    <a:pt x="2568" y="3808"/>
                    <a:pt x="2626" y="3741"/>
                    <a:pt x="2683" y="3675"/>
                  </a:cubicBezTo>
                  <a:cubicBezTo>
                    <a:pt x="2701" y="3655"/>
                    <a:pt x="2732" y="3653"/>
                    <a:pt x="2752" y="3671"/>
                  </a:cubicBezTo>
                  <a:cubicBezTo>
                    <a:pt x="2772" y="3689"/>
                    <a:pt x="2774" y="3720"/>
                    <a:pt x="2757" y="3740"/>
                  </a:cubicBezTo>
                  <a:cubicBezTo>
                    <a:pt x="2700" y="3805"/>
                    <a:pt x="2643" y="3871"/>
                    <a:pt x="2587" y="3937"/>
                  </a:cubicBezTo>
                  <a:cubicBezTo>
                    <a:pt x="2578" y="3949"/>
                    <a:pt x="2564" y="3955"/>
                    <a:pt x="2550" y="3955"/>
                  </a:cubicBezTo>
                  <a:close/>
                  <a:moveTo>
                    <a:pt x="19209" y="4150"/>
                  </a:moveTo>
                  <a:cubicBezTo>
                    <a:pt x="19195" y="4150"/>
                    <a:pt x="19181" y="4144"/>
                    <a:pt x="19171" y="4131"/>
                  </a:cubicBezTo>
                  <a:cubicBezTo>
                    <a:pt x="19117" y="4064"/>
                    <a:pt x="19062" y="3996"/>
                    <a:pt x="19007" y="3930"/>
                  </a:cubicBezTo>
                  <a:cubicBezTo>
                    <a:pt x="18989" y="3910"/>
                    <a:pt x="18992" y="3879"/>
                    <a:pt x="19013" y="3861"/>
                  </a:cubicBezTo>
                  <a:cubicBezTo>
                    <a:pt x="19033" y="3844"/>
                    <a:pt x="19064" y="3847"/>
                    <a:pt x="19082" y="3867"/>
                  </a:cubicBezTo>
                  <a:cubicBezTo>
                    <a:pt x="19138" y="3934"/>
                    <a:pt x="19193" y="4002"/>
                    <a:pt x="19248" y="4070"/>
                  </a:cubicBezTo>
                  <a:cubicBezTo>
                    <a:pt x="19264" y="4091"/>
                    <a:pt x="19261" y="4122"/>
                    <a:pt x="19240" y="4139"/>
                  </a:cubicBezTo>
                  <a:cubicBezTo>
                    <a:pt x="19231" y="4146"/>
                    <a:pt x="19220" y="4150"/>
                    <a:pt x="19209" y="4150"/>
                  </a:cubicBezTo>
                  <a:close/>
                  <a:moveTo>
                    <a:pt x="2224" y="4364"/>
                  </a:moveTo>
                  <a:cubicBezTo>
                    <a:pt x="2214" y="4364"/>
                    <a:pt x="2204" y="4360"/>
                    <a:pt x="2195" y="4354"/>
                  </a:cubicBezTo>
                  <a:cubicBezTo>
                    <a:pt x="2173" y="4337"/>
                    <a:pt x="2169" y="4307"/>
                    <a:pt x="2185" y="4285"/>
                  </a:cubicBezTo>
                  <a:cubicBezTo>
                    <a:pt x="2238" y="4216"/>
                    <a:pt x="2292" y="4146"/>
                    <a:pt x="2346" y="4078"/>
                  </a:cubicBezTo>
                  <a:cubicBezTo>
                    <a:pt x="2363" y="4057"/>
                    <a:pt x="2394" y="4053"/>
                    <a:pt x="2415" y="4070"/>
                  </a:cubicBezTo>
                  <a:cubicBezTo>
                    <a:pt x="2436" y="4087"/>
                    <a:pt x="2440" y="4118"/>
                    <a:pt x="2423" y="4139"/>
                  </a:cubicBezTo>
                  <a:cubicBezTo>
                    <a:pt x="2369" y="4206"/>
                    <a:pt x="2315" y="4275"/>
                    <a:pt x="2263" y="4344"/>
                  </a:cubicBezTo>
                  <a:cubicBezTo>
                    <a:pt x="2254" y="4357"/>
                    <a:pt x="2239" y="4364"/>
                    <a:pt x="2224" y="4364"/>
                  </a:cubicBezTo>
                  <a:close/>
                  <a:moveTo>
                    <a:pt x="19525" y="4565"/>
                  </a:moveTo>
                  <a:cubicBezTo>
                    <a:pt x="19509" y="4565"/>
                    <a:pt x="19494" y="4558"/>
                    <a:pt x="19485" y="4545"/>
                  </a:cubicBezTo>
                  <a:cubicBezTo>
                    <a:pt x="19434" y="4475"/>
                    <a:pt x="19382" y="4405"/>
                    <a:pt x="19330" y="4336"/>
                  </a:cubicBezTo>
                  <a:cubicBezTo>
                    <a:pt x="19314" y="4315"/>
                    <a:pt x="19318" y="4284"/>
                    <a:pt x="19340" y="4268"/>
                  </a:cubicBezTo>
                  <a:cubicBezTo>
                    <a:pt x="19361" y="4251"/>
                    <a:pt x="19392" y="4256"/>
                    <a:pt x="19408" y="4277"/>
                  </a:cubicBezTo>
                  <a:cubicBezTo>
                    <a:pt x="19461" y="4346"/>
                    <a:pt x="19513" y="4417"/>
                    <a:pt x="19564" y="4488"/>
                  </a:cubicBezTo>
                  <a:cubicBezTo>
                    <a:pt x="19580" y="4510"/>
                    <a:pt x="19575" y="4540"/>
                    <a:pt x="19553" y="4556"/>
                  </a:cubicBezTo>
                  <a:cubicBezTo>
                    <a:pt x="19545" y="4562"/>
                    <a:pt x="19535" y="4565"/>
                    <a:pt x="19525" y="4565"/>
                  </a:cubicBezTo>
                  <a:close/>
                  <a:moveTo>
                    <a:pt x="1919" y="4788"/>
                  </a:moveTo>
                  <a:cubicBezTo>
                    <a:pt x="1909" y="4788"/>
                    <a:pt x="1900" y="4785"/>
                    <a:pt x="1891" y="4779"/>
                  </a:cubicBezTo>
                  <a:cubicBezTo>
                    <a:pt x="1869" y="4764"/>
                    <a:pt x="1863" y="4734"/>
                    <a:pt x="1879" y="4711"/>
                  </a:cubicBezTo>
                  <a:cubicBezTo>
                    <a:pt x="1928" y="4639"/>
                    <a:pt x="1978" y="4567"/>
                    <a:pt x="2029" y="4496"/>
                  </a:cubicBezTo>
                  <a:cubicBezTo>
                    <a:pt x="2045" y="4474"/>
                    <a:pt x="2076" y="4469"/>
                    <a:pt x="2098" y="4485"/>
                  </a:cubicBezTo>
                  <a:cubicBezTo>
                    <a:pt x="2120" y="4501"/>
                    <a:pt x="2125" y="4532"/>
                    <a:pt x="2109" y="4554"/>
                  </a:cubicBezTo>
                  <a:cubicBezTo>
                    <a:pt x="2058" y="4624"/>
                    <a:pt x="2008" y="4695"/>
                    <a:pt x="1959" y="4766"/>
                  </a:cubicBezTo>
                  <a:cubicBezTo>
                    <a:pt x="1950" y="4780"/>
                    <a:pt x="1935" y="4788"/>
                    <a:pt x="1919" y="4788"/>
                  </a:cubicBezTo>
                  <a:close/>
                  <a:moveTo>
                    <a:pt x="19819" y="4995"/>
                  </a:moveTo>
                  <a:cubicBezTo>
                    <a:pt x="19803" y="4995"/>
                    <a:pt x="19788" y="4988"/>
                    <a:pt x="19778" y="4973"/>
                  </a:cubicBezTo>
                  <a:cubicBezTo>
                    <a:pt x="19731" y="4901"/>
                    <a:pt x="19683" y="4829"/>
                    <a:pt x="19634" y="4757"/>
                  </a:cubicBezTo>
                  <a:cubicBezTo>
                    <a:pt x="19619" y="4735"/>
                    <a:pt x="19625" y="4705"/>
                    <a:pt x="19647" y="4689"/>
                  </a:cubicBezTo>
                  <a:cubicBezTo>
                    <a:pt x="19669" y="4674"/>
                    <a:pt x="19700" y="4680"/>
                    <a:pt x="19715" y="4702"/>
                  </a:cubicBezTo>
                  <a:cubicBezTo>
                    <a:pt x="19764" y="4774"/>
                    <a:pt x="19813" y="4847"/>
                    <a:pt x="19860" y="4920"/>
                  </a:cubicBezTo>
                  <a:cubicBezTo>
                    <a:pt x="19875" y="4942"/>
                    <a:pt x="19869" y="4973"/>
                    <a:pt x="19846" y="4988"/>
                  </a:cubicBezTo>
                  <a:cubicBezTo>
                    <a:pt x="19838" y="4993"/>
                    <a:pt x="19829" y="4995"/>
                    <a:pt x="19819" y="4995"/>
                  </a:cubicBezTo>
                  <a:close/>
                  <a:moveTo>
                    <a:pt x="1634" y="5226"/>
                  </a:moveTo>
                  <a:cubicBezTo>
                    <a:pt x="1626" y="5226"/>
                    <a:pt x="1617" y="5224"/>
                    <a:pt x="1609" y="5219"/>
                  </a:cubicBezTo>
                  <a:cubicBezTo>
                    <a:pt x="1586" y="5205"/>
                    <a:pt x="1578" y="5175"/>
                    <a:pt x="1593" y="5152"/>
                  </a:cubicBezTo>
                  <a:cubicBezTo>
                    <a:pt x="1638" y="5078"/>
                    <a:pt x="1685" y="5003"/>
                    <a:pt x="1733" y="4930"/>
                  </a:cubicBezTo>
                  <a:cubicBezTo>
                    <a:pt x="1748" y="4907"/>
                    <a:pt x="1778" y="4901"/>
                    <a:pt x="1801" y="4915"/>
                  </a:cubicBezTo>
                  <a:cubicBezTo>
                    <a:pt x="1823" y="4930"/>
                    <a:pt x="1830" y="4960"/>
                    <a:pt x="1815" y="4983"/>
                  </a:cubicBezTo>
                  <a:cubicBezTo>
                    <a:pt x="1768" y="5056"/>
                    <a:pt x="1721" y="5130"/>
                    <a:pt x="1676" y="5203"/>
                  </a:cubicBezTo>
                  <a:cubicBezTo>
                    <a:pt x="1667" y="5218"/>
                    <a:pt x="1651" y="5226"/>
                    <a:pt x="1634" y="5226"/>
                  </a:cubicBezTo>
                  <a:close/>
                  <a:moveTo>
                    <a:pt x="20093" y="5439"/>
                  </a:moveTo>
                  <a:cubicBezTo>
                    <a:pt x="20076" y="5439"/>
                    <a:pt x="20060" y="5430"/>
                    <a:pt x="20050" y="5415"/>
                  </a:cubicBezTo>
                  <a:cubicBezTo>
                    <a:pt x="20007" y="5341"/>
                    <a:pt x="19963" y="5266"/>
                    <a:pt x="19917" y="5192"/>
                  </a:cubicBezTo>
                  <a:cubicBezTo>
                    <a:pt x="19903" y="5169"/>
                    <a:pt x="19910" y="5139"/>
                    <a:pt x="19933" y="5125"/>
                  </a:cubicBezTo>
                  <a:cubicBezTo>
                    <a:pt x="19956" y="5111"/>
                    <a:pt x="19986" y="5118"/>
                    <a:pt x="20000" y="5141"/>
                  </a:cubicBezTo>
                  <a:cubicBezTo>
                    <a:pt x="20046" y="5216"/>
                    <a:pt x="20092" y="5291"/>
                    <a:pt x="20135" y="5366"/>
                  </a:cubicBezTo>
                  <a:cubicBezTo>
                    <a:pt x="20149" y="5389"/>
                    <a:pt x="20141" y="5419"/>
                    <a:pt x="20117" y="5432"/>
                  </a:cubicBezTo>
                  <a:cubicBezTo>
                    <a:pt x="20110" y="5437"/>
                    <a:pt x="20101" y="5439"/>
                    <a:pt x="20093" y="5439"/>
                  </a:cubicBezTo>
                  <a:close/>
                  <a:moveTo>
                    <a:pt x="1371" y="5679"/>
                  </a:moveTo>
                  <a:cubicBezTo>
                    <a:pt x="1363" y="5679"/>
                    <a:pt x="1355" y="5677"/>
                    <a:pt x="1348" y="5673"/>
                  </a:cubicBezTo>
                  <a:cubicBezTo>
                    <a:pt x="1324" y="5660"/>
                    <a:pt x="1315" y="5630"/>
                    <a:pt x="1328" y="5606"/>
                  </a:cubicBezTo>
                  <a:cubicBezTo>
                    <a:pt x="1370" y="5530"/>
                    <a:pt x="1414" y="5453"/>
                    <a:pt x="1458" y="5377"/>
                  </a:cubicBezTo>
                  <a:cubicBezTo>
                    <a:pt x="1471" y="5354"/>
                    <a:pt x="1501" y="5346"/>
                    <a:pt x="1525" y="5360"/>
                  </a:cubicBezTo>
                  <a:cubicBezTo>
                    <a:pt x="1548" y="5373"/>
                    <a:pt x="1556" y="5403"/>
                    <a:pt x="1542" y="5427"/>
                  </a:cubicBezTo>
                  <a:cubicBezTo>
                    <a:pt x="1499" y="5501"/>
                    <a:pt x="1456" y="5578"/>
                    <a:pt x="1414" y="5653"/>
                  </a:cubicBezTo>
                  <a:cubicBezTo>
                    <a:pt x="1405" y="5669"/>
                    <a:pt x="1389" y="5679"/>
                    <a:pt x="1371" y="5679"/>
                  </a:cubicBezTo>
                  <a:close/>
                  <a:moveTo>
                    <a:pt x="20344" y="5895"/>
                  </a:moveTo>
                  <a:cubicBezTo>
                    <a:pt x="20327" y="5895"/>
                    <a:pt x="20310" y="5886"/>
                    <a:pt x="20301" y="5869"/>
                  </a:cubicBezTo>
                  <a:cubicBezTo>
                    <a:pt x="20261" y="5792"/>
                    <a:pt x="20220" y="5715"/>
                    <a:pt x="20178" y="5640"/>
                  </a:cubicBezTo>
                  <a:cubicBezTo>
                    <a:pt x="20165" y="5617"/>
                    <a:pt x="20174" y="5587"/>
                    <a:pt x="20198" y="5574"/>
                  </a:cubicBezTo>
                  <a:cubicBezTo>
                    <a:pt x="20221" y="5561"/>
                    <a:pt x="20251" y="5569"/>
                    <a:pt x="20264" y="5593"/>
                  </a:cubicBezTo>
                  <a:cubicBezTo>
                    <a:pt x="20306" y="5669"/>
                    <a:pt x="20348" y="5746"/>
                    <a:pt x="20388" y="5824"/>
                  </a:cubicBezTo>
                  <a:cubicBezTo>
                    <a:pt x="20400" y="5848"/>
                    <a:pt x="20391" y="5877"/>
                    <a:pt x="20367" y="5890"/>
                  </a:cubicBezTo>
                  <a:cubicBezTo>
                    <a:pt x="20360" y="5894"/>
                    <a:pt x="20352" y="5895"/>
                    <a:pt x="20344" y="5895"/>
                  </a:cubicBezTo>
                  <a:close/>
                  <a:moveTo>
                    <a:pt x="1131" y="6143"/>
                  </a:moveTo>
                  <a:cubicBezTo>
                    <a:pt x="1123" y="6143"/>
                    <a:pt x="1116" y="6142"/>
                    <a:pt x="1109" y="6138"/>
                  </a:cubicBezTo>
                  <a:cubicBezTo>
                    <a:pt x="1085" y="6126"/>
                    <a:pt x="1075" y="6097"/>
                    <a:pt x="1087" y="6073"/>
                  </a:cubicBezTo>
                  <a:cubicBezTo>
                    <a:pt x="1125" y="5994"/>
                    <a:pt x="1165" y="5915"/>
                    <a:pt x="1205" y="5838"/>
                  </a:cubicBezTo>
                  <a:cubicBezTo>
                    <a:pt x="1217" y="5814"/>
                    <a:pt x="1247" y="5804"/>
                    <a:pt x="1271" y="5817"/>
                  </a:cubicBezTo>
                  <a:cubicBezTo>
                    <a:pt x="1295" y="5829"/>
                    <a:pt x="1304" y="5859"/>
                    <a:pt x="1292" y="5883"/>
                  </a:cubicBezTo>
                  <a:cubicBezTo>
                    <a:pt x="1252" y="5960"/>
                    <a:pt x="1213" y="6038"/>
                    <a:pt x="1175" y="6116"/>
                  </a:cubicBezTo>
                  <a:cubicBezTo>
                    <a:pt x="1166" y="6133"/>
                    <a:pt x="1149" y="6143"/>
                    <a:pt x="1131" y="6143"/>
                  </a:cubicBezTo>
                  <a:close/>
                  <a:moveTo>
                    <a:pt x="20573" y="6363"/>
                  </a:moveTo>
                  <a:cubicBezTo>
                    <a:pt x="20555" y="6363"/>
                    <a:pt x="20537" y="6352"/>
                    <a:pt x="20529" y="6335"/>
                  </a:cubicBezTo>
                  <a:cubicBezTo>
                    <a:pt x="20493" y="6256"/>
                    <a:pt x="20456" y="6178"/>
                    <a:pt x="20418" y="6100"/>
                  </a:cubicBezTo>
                  <a:cubicBezTo>
                    <a:pt x="20406" y="6076"/>
                    <a:pt x="20416" y="6047"/>
                    <a:pt x="20440" y="6035"/>
                  </a:cubicBezTo>
                  <a:cubicBezTo>
                    <a:pt x="20464" y="6023"/>
                    <a:pt x="20494" y="6033"/>
                    <a:pt x="20506" y="6057"/>
                  </a:cubicBezTo>
                  <a:cubicBezTo>
                    <a:pt x="20544" y="6135"/>
                    <a:pt x="20582" y="6215"/>
                    <a:pt x="20618" y="6294"/>
                  </a:cubicBezTo>
                  <a:cubicBezTo>
                    <a:pt x="20629" y="6318"/>
                    <a:pt x="20618" y="6347"/>
                    <a:pt x="20594" y="6359"/>
                  </a:cubicBezTo>
                  <a:cubicBezTo>
                    <a:pt x="20587" y="6362"/>
                    <a:pt x="20580" y="6363"/>
                    <a:pt x="20573" y="6363"/>
                  </a:cubicBezTo>
                  <a:close/>
                  <a:moveTo>
                    <a:pt x="913" y="6619"/>
                  </a:moveTo>
                  <a:cubicBezTo>
                    <a:pt x="906" y="6619"/>
                    <a:pt x="900" y="6618"/>
                    <a:pt x="894" y="6615"/>
                  </a:cubicBezTo>
                  <a:cubicBezTo>
                    <a:pt x="869" y="6605"/>
                    <a:pt x="857" y="6576"/>
                    <a:pt x="868" y="6551"/>
                  </a:cubicBezTo>
                  <a:cubicBezTo>
                    <a:pt x="902" y="6470"/>
                    <a:pt x="938" y="6390"/>
                    <a:pt x="974" y="6310"/>
                  </a:cubicBezTo>
                  <a:cubicBezTo>
                    <a:pt x="986" y="6286"/>
                    <a:pt x="1015" y="6275"/>
                    <a:pt x="1039" y="6286"/>
                  </a:cubicBezTo>
                  <a:cubicBezTo>
                    <a:pt x="1064" y="6298"/>
                    <a:pt x="1075" y="6327"/>
                    <a:pt x="1063" y="6351"/>
                  </a:cubicBezTo>
                  <a:cubicBezTo>
                    <a:pt x="1027" y="6430"/>
                    <a:pt x="992" y="6510"/>
                    <a:pt x="958" y="6590"/>
                  </a:cubicBezTo>
                  <a:cubicBezTo>
                    <a:pt x="950" y="6608"/>
                    <a:pt x="932" y="6619"/>
                    <a:pt x="913" y="6619"/>
                  </a:cubicBezTo>
                  <a:close/>
                  <a:moveTo>
                    <a:pt x="20779" y="6841"/>
                  </a:moveTo>
                  <a:cubicBezTo>
                    <a:pt x="20760" y="6841"/>
                    <a:pt x="20741" y="6829"/>
                    <a:pt x="20734" y="6810"/>
                  </a:cubicBezTo>
                  <a:cubicBezTo>
                    <a:pt x="20702" y="6731"/>
                    <a:pt x="20668" y="6651"/>
                    <a:pt x="20634" y="6571"/>
                  </a:cubicBezTo>
                  <a:cubicBezTo>
                    <a:pt x="20623" y="6546"/>
                    <a:pt x="20635" y="6518"/>
                    <a:pt x="20660" y="6507"/>
                  </a:cubicBezTo>
                  <a:cubicBezTo>
                    <a:pt x="20685" y="6496"/>
                    <a:pt x="20713" y="6508"/>
                    <a:pt x="20724" y="6532"/>
                  </a:cubicBezTo>
                  <a:cubicBezTo>
                    <a:pt x="20759" y="6613"/>
                    <a:pt x="20792" y="6694"/>
                    <a:pt x="20825" y="6774"/>
                  </a:cubicBezTo>
                  <a:cubicBezTo>
                    <a:pt x="20835" y="6799"/>
                    <a:pt x="20822" y="6827"/>
                    <a:pt x="20797" y="6837"/>
                  </a:cubicBezTo>
                  <a:cubicBezTo>
                    <a:pt x="20791" y="6840"/>
                    <a:pt x="20785" y="6841"/>
                    <a:pt x="20779" y="6841"/>
                  </a:cubicBezTo>
                  <a:close/>
                  <a:moveTo>
                    <a:pt x="718" y="7106"/>
                  </a:moveTo>
                  <a:cubicBezTo>
                    <a:pt x="713" y="7106"/>
                    <a:pt x="707" y="7105"/>
                    <a:pt x="701" y="7102"/>
                  </a:cubicBezTo>
                  <a:cubicBezTo>
                    <a:pt x="676" y="7093"/>
                    <a:pt x="663" y="7065"/>
                    <a:pt x="673" y="7040"/>
                  </a:cubicBezTo>
                  <a:cubicBezTo>
                    <a:pt x="703" y="6957"/>
                    <a:pt x="735" y="6875"/>
                    <a:pt x="767" y="6794"/>
                  </a:cubicBezTo>
                  <a:cubicBezTo>
                    <a:pt x="777" y="6769"/>
                    <a:pt x="806" y="6757"/>
                    <a:pt x="831" y="6767"/>
                  </a:cubicBezTo>
                  <a:cubicBezTo>
                    <a:pt x="856" y="6777"/>
                    <a:pt x="868" y="6805"/>
                    <a:pt x="858" y="6830"/>
                  </a:cubicBezTo>
                  <a:cubicBezTo>
                    <a:pt x="826" y="6910"/>
                    <a:pt x="795" y="6992"/>
                    <a:pt x="764" y="7074"/>
                  </a:cubicBezTo>
                  <a:cubicBezTo>
                    <a:pt x="757" y="7093"/>
                    <a:pt x="738" y="7106"/>
                    <a:pt x="718" y="7106"/>
                  </a:cubicBezTo>
                  <a:close/>
                  <a:moveTo>
                    <a:pt x="20962" y="7330"/>
                  </a:moveTo>
                  <a:cubicBezTo>
                    <a:pt x="20942" y="7330"/>
                    <a:pt x="20923" y="7317"/>
                    <a:pt x="20916" y="7297"/>
                  </a:cubicBezTo>
                  <a:cubicBezTo>
                    <a:pt x="20887" y="7215"/>
                    <a:pt x="20858" y="7133"/>
                    <a:pt x="20828" y="7053"/>
                  </a:cubicBezTo>
                  <a:cubicBezTo>
                    <a:pt x="20818" y="7027"/>
                    <a:pt x="20831" y="6999"/>
                    <a:pt x="20856" y="6990"/>
                  </a:cubicBezTo>
                  <a:cubicBezTo>
                    <a:pt x="20882" y="6980"/>
                    <a:pt x="20910" y="6993"/>
                    <a:pt x="20919" y="7018"/>
                  </a:cubicBezTo>
                  <a:cubicBezTo>
                    <a:pt x="20950" y="7100"/>
                    <a:pt x="20980" y="7183"/>
                    <a:pt x="21008" y="7265"/>
                  </a:cubicBezTo>
                  <a:cubicBezTo>
                    <a:pt x="21017" y="7291"/>
                    <a:pt x="21004" y="7319"/>
                    <a:pt x="20978" y="7327"/>
                  </a:cubicBezTo>
                  <a:cubicBezTo>
                    <a:pt x="20973" y="7329"/>
                    <a:pt x="20967" y="7330"/>
                    <a:pt x="20962" y="7330"/>
                  </a:cubicBezTo>
                  <a:close/>
                  <a:moveTo>
                    <a:pt x="548" y="7601"/>
                  </a:moveTo>
                  <a:cubicBezTo>
                    <a:pt x="543" y="7601"/>
                    <a:pt x="538" y="7600"/>
                    <a:pt x="533" y="7599"/>
                  </a:cubicBezTo>
                  <a:cubicBezTo>
                    <a:pt x="508" y="7591"/>
                    <a:pt x="493" y="7563"/>
                    <a:pt x="501" y="7537"/>
                  </a:cubicBezTo>
                  <a:cubicBezTo>
                    <a:pt x="528" y="7454"/>
                    <a:pt x="555" y="7370"/>
                    <a:pt x="584" y="7287"/>
                  </a:cubicBezTo>
                  <a:cubicBezTo>
                    <a:pt x="593" y="7262"/>
                    <a:pt x="620" y="7248"/>
                    <a:pt x="646" y="7257"/>
                  </a:cubicBezTo>
                  <a:cubicBezTo>
                    <a:pt x="672" y="7266"/>
                    <a:pt x="685" y="7294"/>
                    <a:pt x="677" y="7319"/>
                  </a:cubicBezTo>
                  <a:cubicBezTo>
                    <a:pt x="648" y="7401"/>
                    <a:pt x="621" y="7484"/>
                    <a:pt x="595" y="7567"/>
                  </a:cubicBezTo>
                  <a:cubicBezTo>
                    <a:pt x="588" y="7588"/>
                    <a:pt x="569" y="7601"/>
                    <a:pt x="548" y="7601"/>
                  </a:cubicBezTo>
                  <a:close/>
                  <a:moveTo>
                    <a:pt x="21121" y="7828"/>
                  </a:moveTo>
                  <a:cubicBezTo>
                    <a:pt x="21099" y="7828"/>
                    <a:pt x="21080" y="7814"/>
                    <a:pt x="21074" y="7792"/>
                  </a:cubicBezTo>
                  <a:cubicBezTo>
                    <a:pt x="21049" y="7709"/>
                    <a:pt x="21024" y="7626"/>
                    <a:pt x="20998" y="7544"/>
                  </a:cubicBezTo>
                  <a:cubicBezTo>
                    <a:pt x="20989" y="7518"/>
                    <a:pt x="21004" y="7490"/>
                    <a:pt x="21029" y="7482"/>
                  </a:cubicBezTo>
                  <a:cubicBezTo>
                    <a:pt x="21055" y="7474"/>
                    <a:pt x="21083" y="7488"/>
                    <a:pt x="21091" y="7514"/>
                  </a:cubicBezTo>
                  <a:cubicBezTo>
                    <a:pt x="21117" y="7597"/>
                    <a:pt x="21143" y="7681"/>
                    <a:pt x="21168" y="7765"/>
                  </a:cubicBezTo>
                  <a:cubicBezTo>
                    <a:pt x="21175" y="7791"/>
                    <a:pt x="21160" y="7818"/>
                    <a:pt x="21134" y="7826"/>
                  </a:cubicBezTo>
                  <a:cubicBezTo>
                    <a:pt x="21130" y="7827"/>
                    <a:pt x="21125" y="7828"/>
                    <a:pt x="21121" y="7828"/>
                  </a:cubicBezTo>
                  <a:close/>
                  <a:moveTo>
                    <a:pt x="403" y="8103"/>
                  </a:moveTo>
                  <a:cubicBezTo>
                    <a:pt x="399" y="8103"/>
                    <a:pt x="394" y="8102"/>
                    <a:pt x="390" y="8101"/>
                  </a:cubicBezTo>
                  <a:cubicBezTo>
                    <a:pt x="364" y="8094"/>
                    <a:pt x="348" y="8067"/>
                    <a:pt x="355" y="8041"/>
                  </a:cubicBezTo>
                  <a:cubicBezTo>
                    <a:pt x="377" y="7957"/>
                    <a:pt x="401" y="7872"/>
                    <a:pt x="425" y="7788"/>
                  </a:cubicBezTo>
                  <a:cubicBezTo>
                    <a:pt x="433" y="7762"/>
                    <a:pt x="460" y="7747"/>
                    <a:pt x="486" y="7755"/>
                  </a:cubicBezTo>
                  <a:cubicBezTo>
                    <a:pt x="512" y="7762"/>
                    <a:pt x="527" y="7790"/>
                    <a:pt x="519" y="7816"/>
                  </a:cubicBezTo>
                  <a:cubicBezTo>
                    <a:pt x="495" y="7899"/>
                    <a:pt x="472" y="7983"/>
                    <a:pt x="450" y="8066"/>
                  </a:cubicBezTo>
                  <a:cubicBezTo>
                    <a:pt x="444" y="8088"/>
                    <a:pt x="424" y="8103"/>
                    <a:pt x="403" y="8103"/>
                  </a:cubicBezTo>
                  <a:close/>
                  <a:moveTo>
                    <a:pt x="21255" y="8332"/>
                  </a:moveTo>
                  <a:cubicBezTo>
                    <a:pt x="21233" y="8332"/>
                    <a:pt x="21213" y="8317"/>
                    <a:pt x="21207" y="8295"/>
                  </a:cubicBezTo>
                  <a:cubicBezTo>
                    <a:pt x="21187" y="8210"/>
                    <a:pt x="21166" y="8125"/>
                    <a:pt x="21144" y="8043"/>
                  </a:cubicBezTo>
                  <a:cubicBezTo>
                    <a:pt x="21137" y="8017"/>
                    <a:pt x="21152" y="7990"/>
                    <a:pt x="21178" y="7983"/>
                  </a:cubicBezTo>
                  <a:cubicBezTo>
                    <a:pt x="21204" y="7976"/>
                    <a:pt x="21231" y="7991"/>
                    <a:pt x="21238" y="8018"/>
                  </a:cubicBezTo>
                  <a:cubicBezTo>
                    <a:pt x="21260" y="8101"/>
                    <a:pt x="21282" y="8187"/>
                    <a:pt x="21302" y="8272"/>
                  </a:cubicBezTo>
                  <a:cubicBezTo>
                    <a:pt x="21309" y="8298"/>
                    <a:pt x="21293" y="8325"/>
                    <a:pt x="21266" y="8331"/>
                  </a:cubicBezTo>
                  <a:cubicBezTo>
                    <a:pt x="21262" y="8332"/>
                    <a:pt x="21259" y="8332"/>
                    <a:pt x="21255" y="8332"/>
                  </a:cubicBezTo>
                  <a:close/>
                  <a:moveTo>
                    <a:pt x="282" y="8611"/>
                  </a:moveTo>
                  <a:cubicBezTo>
                    <a:pt x="279" y="8611"/>
                    <a:pt x="275" y="8610"/>
                    <a:pt x="272" y="8610"/>
                  </a:cubicBezTo>
                  <a:cubicBezTo>
                    <a:pt x="246" y="8604"/>
                    <a:pt x="229" y="8578"/>
                    <a:pt x="234" y="8552"/>
                  </a:cubicBezTo>
                  <a:cubicBezTo>
                    <a:pt x="252" y="8467"/>
                    <a:pt x="272" y="8381"/>
                    <a:pt x="292" y="8296"/>
                  </a:cubicBezTo>
                  <a:cubicBezTo>
                    <a:pt x="298" y="8269"/>
                    <a:pt x="324" y="8253"/>
                    <a:pt x="351" y="8259"/>
                  </a:cubicBezTo>
                  <a:cubicBezTo>
                    <a:pt x="377" y="8266"/>
                    <a:pt x="393" y="8292"/>
                    <a:pt x="387" y="8318"/>
                  </a:cubicBezTo>
                  <a:cubicBezTo>
                    <a:pt x="367" y="8402"/>
                    <a:pt x="348" y="8488"/>
                    <a:pt x="330" y="8572"/>
                  </a:cubicBezTo>
                  <a:cubicBezTo>
                    <a:pt x="325" y="8595"/>
                    <a:pt x="305" y="8611"/>
                    <a:pt x="282" y="8611"/>
                  </a:cubicBezTo>
                  <a:close/>
                  <a:moveTo>
                    <a:pt x="21364" y="8843"/>
                  </a:moveTo>
                  <a:cubicBezTo>
                    <a:pt x="21341" y="8843"/>
                    <a:pt x="21321" y="8826"/>
                    <a:pt x="21316" y="8803"/>
                  </a:cubicBezTo>
                  <a:cubicBezTo>
                    <a:pt x="21300" y="8718"/>
                    <a:pt x="21283" y="8632"/>
                    <a:pt x="21265" y="8548"/>
                  </a:cubicBezTo>
                  <a:cubicBezTo>
                    <a:pt x="21259" y="8522"/>
                    <a:pt x="21276" y="8496"/>
                    <a:pt x="21302" y="8490"/>
                  </a:cubicBezTo>
                  <a:cubicBezTo>
                    <a:pt x="21329" y="8484"/>
                    <a:pt x="21355" y="8501"/>
                    <a:pt x="21361" y="8528"/>
                  </a:cubicBezTo>
                  <a:cubicBezTo>
                    <a:pt x="21379" y="8612"/>
                    <a:pt x="21396" y="8699"/>
                    <a:pt x="21412" y="8785"/>
                  </a:cubicBezTo>
                  <a:cubicBezTo>
                    <a:pt x="21417" y="8811"/>
                    <a:pt x="21400" y="8837"/>
                    <a:pt x="21373" y="8842"/>
                  </a:cubicBezTo>
                  <a:cubicBezTo>
                    <a:pt x="21370" y="8843"/>
                    <a:pt x="21367" y="8843"/>
                    <a:pt x="21364" y="8843"/>
                  </a:cubicBezTo>
                  <a:close/>
                  <a:moveTo>
                    <a:pt x="186" y="9124"/>
                  </a:moveTo>
                  <a:cubicBezTo>
                    <a:pt x="184" y="9124"/>
                    <a:pt x="181" y="9124"/>
                    <a:pt x="179" y="9123"/>
                  </a:cubicBezTo>
                  <a:cubicBezTo>
                    <a:pt x="152" y="9119"/>
                    <a:pt x="134" y="9094"/>
                    <a:pt x="138" y="9067"/>
                  </a:cubicBezTo>
                  <a:cubicBezTo>
                    <a:pt x="152" y="8981"/>
                    <a:pt x="167" y="8894"/>
                    <a:pt x="183" y="8809"/>
                  </a:cubicBezTo>
                  <a:cubicBezTo>
                    <a:pt x="188" y="8782"/>
                    <a:pt x="213" y="8765"/>
                    <a:pt x="240" y="8770"/>
                  </a:cubicBezTo>
                  <a:cubicBezTo>
                    <a:pt x="267" y="8775"/>
                    <a:pt x="284" y="8800"/>
                    <a:pt x="279" y="8827"/>
                  </a:cubicBezTo>
                  <a:cubicBezTo>
                    <a:pt x="263" y="8912"/>
                    <a:pt x="248" y="8998"/>
                    <a:pt x="235" y="9083"/>
                  </a:cubicBezTo>
                  <a:cubicBezTo>
                    <a:pt x="231" y="9107"/>
                    <a:pt x="210" y="9124"/>
                    <a:pt x="186" y="9124"/>
                  </a:cubicBezTo>
                  <a:close/>
                  <a:moveTo>
                    <a:pt x="21448" y="9358"/>
                  </a:moveTo>
                  <a:cubicBezTo>
                    <a:pt x="21424" y="9358"/>
                    <a:pt x="21403" y="9340"/>
                    <a:pt x="21400" y="9316"/>
                  </a:cubicBezTo>
                  <a:cubicBezTo>
                    <a:pt x="21388" y="9230"/>
                    <a:pt x="21375" y="9143"/>
                    <a:pt x="21361" y="9059"/>
                  </a:cubicBezTo>
                  <a:cubicBezTo>
                    <a:pt x="21357" y="9032"/>
                    <a:pt x="21375" y="9007"/>
                    <a:pt x="21402" y="9003"/>
                  </a:cubicBezTo>
                  <a:cubicBezTo>
                    <a:pt x="21428" y="8998"/>
                    <a:pt x="21453" y="9016"/>
                    <a:pt x="21458" y="9043"/>
                  </a:cubicBezTo>
                  <a:cubicBezTo>
                    <a:pt x="21472" y="9128"/>
                    <a:pt x="21485" y="9216"/>
                    <a:pt x="21497" y="9302"/>
                  </a:cubicBezTo>
                  <a:cubicBezTo>
                    <a:pt x="21501" y="9329"/>
                    <a:pt x="21482" y="9354"/>
                    <a:pt x="21455" y="9358"/>
                  </a:cubicBezTo>
                  <a:cubicBezTo>
                    <a:pt x="21453" y="9358"/>
                    <a:pt x="21451" y="9358"/>
                    <a:pt x="21448" y="9358"/>
                  </a:cubicBezTo>
                  <a:close/>
                  <a:moveTo>
                    <a:pt x="116" y="9641"/>
                  </a:moveTo>
                  <a:cubicBezTo>
                    <a:pt x="114" y="9641"/>
                    <a:pt x="112" y="9641"/>
                    <a:pt x="110" y="9641"/>
                  </a:cubicBezTo>
                  <a:cubicBezTo>
                    <a:pt x="84" y="9638"/>
                    <a:pt x="64" y="9614"/>
                    <a:pt x="67" y="9587"/>
                  </a:cubicBezTo>
                  <a:cubicBezTo>
                    <a:pt x="77" y="9500"/>
                    <a:pt x="88" y="9413"/>
                    <a:pt x="99" y="9327"/>
                  </a:cubicBezTo>
                  <a:cubicBezTo>
                    <a:pt x="103" y="9300"/>
                    <a:pt x="128" y="9281"/>
                    <a:pt x="155" y="9285"/>
                  </a:cubicBezTo>
                  <a:cubicBezTo>
                    <a:pt x="181" y="9288"/>
                    <a:pt x="200" y="9313"/>
                    <a:pt x="196" y="9340"/>
                  </a:cubicBezTo>
                  <a:cubicBezTo>
                    <a:pt x="185" y="9425"/>
                    <a:pt x="174" y="9512"/>
                    <a:pt x="164" y="9598"/>
                  </a:cubicBezTo>
                  <a:cubicBezTo>
                    <a:pt x="162" y="9623"/>
                    <a:pt x="141" y="9641"/>
                    <a:pt x="116" y="9641"/>
                  </a:cubicBezTo>
                  <a:close/>
                  <a:moveTo>
                    <a:pt x="21508" y="9877"/>
                  </a:moveTo>
                  <a:cubicBezTo>
                    <a:pt x="21483" y="9877"/>
                    <a:pt x="21461" y="9858"/>
                    <a:pt x="21459" y="9832"/>
                  </a:cubicBezTo>
                  <a:cubicBezTo>
                    <a:pt x="21451" y="9747"/>
                    <a:pt x="21442" y="9660"/>
                    <a:pt x="21433" y="9574"/>
                  </a:cubicBezTo>
                  <a:cubicBezTo>
                    <a:pt x="21430" y="9547"/>
                    <a:pt x="21449" y="9523"/>
                    <a:pt x="21476" y="9520"/>
                  </a:cubicBezTo>
                  <a:cubicBezTo>
                    <a:pt x="21503" y="9516"/>
                    <a:pt x="21527" y="9536"/>
                    <a:pt x="21530" y="9563"/>
                  </a:cubicBezTo>
                  <a:cubicBezTo>
                    <a:pt x="21540" y="9649"/>
                    <a:pt x="21549" y="9737"/>
                    <a:pt x="21556" y="9824"/>
                  </a:cubicBezTo>
                  <a:cubicBezTo>
                    <a:pt x="21559" y="9851"/>
                    <a:pt x="21539" y="9874"/>
                    <a:pt x="21512" y="9877"/>
                  </a:cubicBezTo>
                  <a:cubicBezTo>
                    <a:pt x="21511" y="9877"/>
                    <a:pt x="21509" y="9877"/>
                    <a:pt x="21508" y="9877"/>
                  </a:cubicBezTo>
                  <a:close/>
                  <a:moveTo>
                    <a:pt x="70" y="10162"/>
                  </a:moveTo>
                  <a:cubicBezTo>
                    <a:pt x="69" y="10162"/>
                    <a:pt x="68" y="10162"/>
                    <a:pt x="67" y="10162"/>
                  </a:cubicBezTo>
                  <a:cubicBezTo>
                    <a:pt x="40" y="10160"/>
                    <a:pt x="20" y="10137"/>
                    <a:pt x="22" y="10110"/>
                  </a:cubicBezTo>
                  <a:cubicBezTo>
                    <a:pt x="27" y="10023"/>
                    <a:pt x="34" y="9935"/>
                    <a:pt x="41" y="9848"/>
                  </a:cubicBezTo>
                  <a:cubicBezTo>
                    <a:pt x="44" y="9821"/>
                    <a:pt x="67" y="9801"/>
                    <a:pt x="94" y="9804"/>
                  </a:cubicBezTo>
                  <a:cubicBezTo>
                    <a:pt x="121" y="9806"/>
                    <a:pt x="141" y="9830"/>
                    <a:pt x="139" y="9857"/>
                  </a:cubicBezTo>
                  <a:cubicBezTo>
                    <a:pt x="131" y="9943"/>
                    <a:pt x="125" y="10030"/>
                    <a:pt x="119" y="10116"/>
                  </a:cubicBezTo>
                  <a:cubicBezTo>
                    <a:pt x="118" y="10142"/>
                    <a:pt x="96" y="10162"/>
                    <a:pt x="70" y="10162"/>
                  </a:cubicBezTo>
                  <a:close/>
                  <a:moveTo>
                    <a:pt x="21542" y="10398"/>
                  </a:moveTo>
                  <a:cubicBezTo>
                    <a:pt x="21516" y="10398"/>
                    <a:pt x="21494" y="10377"/>
                    <a:pt x="21493" y="10351"/>
                  </a:cubicBezTo>
                  <a:cubicBezTo>
                    <a:pt x="21489" y="10264"/>
                    <a:pt x="21485" y="10177"/>
                    <a:pt x="21479" y="10092"/>
                  </a:cubicBezTo>
                  <a:cubicBezTo>
                    <a:pt x="21477" y="10065"/>
                    <a:pt x="21498" y="10041"/>
                    <a:pt x="21525" y="10039"/>
                  </a:cubicBezTo>
                  <a:cubicBezTo>
                    <a:pt x="21551" y="10038"/>
                    <a:pt x="21575" y="10058"/>
                    <a:pt x="21577" y="10085"/>
                  </a:cubicBezTo>
                  <a:cubicBezTo>
                    <a:pt x="21582" y="10171"/>
                    <a:pt x="21587" y="10259"/>
                    <a:pt x="21591" y="10347"/>
                  </a:cubicBezTo>
                  <a:cubicBezTo>
                    <a:pt x="21592" y="10374"/>
                    <a:pt x="21571" y="10397"/>
                    <a:pt x="21544" y="10398"/>
                  </a:cubicBezTo>
                  <a:cubicBezTo>
                    <a:pt x="21543" y="10398"/>
                    <a:pt x="21542" y="10398"/>
                    <a:pt x="21542" y="10398"/>
                  </a:cubicBezTo>
                  <a:close/>
                  <a:moveTo>
                    <a:pt x="50" y="10683"/>
                  </a:moveTo>
                  <a:cubicBezTo>
                    <a:pt x="50" y="10683"/>
                    <a:pt x="50" y="10683"/>
                    <a:pt x="49" y="10683"/>
                  </a:cubicBezTo>
                  <a:cubicBezTo>
                    <a:pt x="22" y="10683"/>
                    <a:pt x="1" y="10661"/>
                    <a:pt x="1" y="10634"/>
                  </a:cubicBezTo>
                  <a:cubicBezTo>
                    <a:pt x="2" y="10547"/>
                    <a:pt x="5" y="10458"/>
                    <a:pt x="8" y="10371"/>
                  </a:cubicBezTo>
                  <a:cubicBezTo>
                    <a:pt x="9" y="10344"/>
                    <a:pt x="32" y="10324"/>
                    <a:pt x="59" y="10324"/>
                  </a:cubicBezTo>
                  <a:cubicBezTo>
                    <a:pt x="86" y="10325"/>
                    <a:pt x="107" y="10348"/>
                    <a:pt x="106" y="10375"/>
                  </a:cubicBezTo>
                  <a:cubicBezTo>
                    <a:pt x="103" y="10461"/>
                    <a:pt x="100" y="10549"/>
                    <a:pt x="99" y="10635"/>
                  </a:cubicBezTo>
                  <a:cubicBezTo>
                    <a:pt x="99" y="10662"/>
                    <a:pt x="77" y="10683"/>
                    <a:pt x="50" y="10683"/>
                  </a:cubicBezTo>
                  <a:close/>
                  <a:moveTo>
                    <a:pt x="21548" y="11110"/>
                  </a:moveTo>
                  <a:cubicBezTo>
                    <a:pt x="21548" y="11110"/>
                    <a:pt x="21547" y="11110"/>
                    <a:pt x="21547" y="11110"/>
                  </a:cubicBezTo>
                  <a:cubicBezTo>
                    <a:pt x="21520" y="11109"/>
                    <a:pt x="21498" y="11087"/>
                    <a:pt x="21499" y="11060"/>
                  </a:cubicBezTo>
                  <a:cubicBezTo>
                    <a:pt x="21501" y="10973"/>
                    <a:pt x="21502" y="10886"/>
                    <a:pt x="21502" y="10800"/>
                  </a:cubicBezTo>
                  <a:cubicBezTo>
                    <a:pt x="21502" y="10737"/>
                    <a:pt x="21502" y="10673"/>
                    <a:pt x="21500" y="10610"/>
                  </a:cubicBezTo>
                  <a:cubicBezTo>
                    <a:pt x="21500" y="10583"/>
                    <a:pt x="21521" y="10561"/>
                    <a:pt x="21549" y="10561"/>
                  </a:cubicBezTo>
                  <a:cubicBezTo>
                    <a:pt x="21549" y="10561"/>
                    <a:pt x="21549" y="10561"/>
                    <a:pt x="21549" y="10561"/>
                  </a:cubicBezTo>
                  <a:cubicBezTo>
                    <a:pt x="21576" y="10561"/>
                    <a:pt x="21598" y="10582"/>
                    <a:pt x="21598" y="10609"/>
                  </a:cubicBezTo>
                  <a:cubicBezTo>
                    <a:pt x="21599" y="10672"/>
                    <a:pt x="21600" y="10736"/>
                    <a:pt x="21600" y="10800"/>
                  </a:cubicBezTo>
                  <a:cubicBezTo>
                    <a:pt x="21600" y="10887"/>
                    <a:pt x="21599" y="10975"/>
                    <a:pt x="21597" y="11062"/>
                  </a:cubicBezTo>
                  <a:cubicBezTo>
                    <a:pt x="21596" y="11089"/>
                    <a:pt x="21574" y="11110"/>
                    <a:pt x="21548" y="11110"/>
                  </a:cubicBezTo>
                  <a:close/>
                  <a:moveTo>
                    <a:pt x="55" y="11205"/>
                  </a:moveTo>
                  <a:cubicBezTo>
                    <a:pt x="28" y="11205"/>
                    <a:pt x="6" y="11184"/>
                    <a:pt x="6" y="11158"/>
                  </a:cubicBezTo>
                  <a:cubicBezTo>
                    <a:pt x="3" y="11071"/>
                    <a:pt x="1" y="10983"/>
                    <a:pt x="0" y="10896"/>
                  </a:cubicBezTo>
                  <a:cubicBezTo>
                    <a:pt x="0" y="10869"/>
                    <a:pt x="22" y="10847"/>
                    <a:pt x="49" y="10847"/>
                  </a:cubicBezTo>
                  <a:cubicBezTo>
                    <a:pt x="49" y="10847"/>
                    <a:pt x="49" y="10847"/>
                    <a:pt x="49" y="10847"/>
                  </a:cubicBezTo>
                  <a:cubicBezTo>
                    <a:pt x="76" y="10847"/>
                    <a:pt x="98" y="10868"/>
                    <a:pt x="98" y="10895"/>
                  </a:cubicBezTo>
                  <a:cubicBezTo>
                    <a:pt x="99" y="10981"/>
                    <a:pt x="101" y="11068"/>
                    <a:pt x="103" y="11155"/>
                  </a:cubicBezTo>
                  <a:cubicBezTo>
                    <a:pt x="104" y="11182"/>
                    <a:pt x="83" y="11204"/>
                    <a:pt x="56" y="11205"/>
                  </a:cubicBezTo>
                  <a:cubicBezTo>
                    <a:pt x="56" y="11205"/>
                    <a:pt x="55" y="11205"/>
                    <a:pt x="55" y="11205"/>
                  </a:cubicBezTo>
                  <a:close/>
                  <a:moveTo>
                    <a:pt x="21523" y="11632"/>
                  </a:moveTo>
                  <a:cubicBezTo>
                    <a:pt x="21522" y="11632"/>
                    <a:pt x="21521" y="11632"/>
                    <a:pt x="21519" y="11631"/>
                  </a:cubicBezTo>
                  <a:cubicBezTo>
                    <a:pt x="21492" y="11630"/>
                    <a:pt x="21472" y="11606"/>
                    <a:pt x="21474" y="11579"/>
                  </a:cubicBezTo>
                  <a:cubicBezTo>
                    <a:pt x="21480" y="11494"/>
                    <a:pt x="21485" y="11406"/>
                    <a:pt x="21490" y="11320"/>
                  </a:cubicBezTo>
                  <a:cubicBezTo>
                    <a:pt x="21491" y="11293"/>
                    <a:pt x="21513" y="11271"/>
                    <a:pt x="21541" y="11273"/>
                  </a:cubicBezTo>
                  <a:cubicBezTo>
                    <a:pt x="21568" y="11274"/>
                    <a:pt x="21589" y="11297"/>
                    <a:pt x="21587" y="11324"/>
                  </a:cubicBezTo>
                  <a:cubicBezTo>
                    <a:pt x="21583" y="11412"/>
                    <a:pt x="21578" y="11500"/>
                    <a:pt x="21572" y="11586"/>
                  </a:cubicBezTo>
                  <a:cubicBezTo>
                    <a:pt x="21570" y="11612"/>
                    <a:pt x="21548" y="11632"/>
                    <a:pt x="21523" y="11632"/>
                  </a:cubicBezTo>
                  <a:close/>
                  <a:moveTo>
                    <a:pt x="84" y="11727"/>
                  </a:moveTo>
                  <a:cubicBezTo>
                    <a:pt x="59" y="11727"/>
                    <a:pt x="37" y="11707"/>
                    <a:pt x="35" y="11682"/>
                  </a:cubicBezTo>
                  <a:cubicBezTo>
                    <a:pt x="28" y="11595"/>
                    <a:pt x="22" y="11507"/>
                    <a:pt x="17" y="11420"/>
                  </a:cubicBezTo>
                  <a:cubicBezTo>
                    <a:pt x="16" y="11393"/>
                    <a:pt x="36" y="11370"/>
                    <a:pt x="63" y="11368"/>
                  </a:cubicBezTo>
                  <a:cubicBezTo>
                    <a:pt x="91" y="11367"/>
                    <a:pt x="114" y="11387"/>
                    <a:pt x="115" y="11414"/>
                  </a:cubicBezTo>
                  <a:cubicBezTo>
                    <a:pt x="120" y="11501"/>
                    <a:pt x="126" y="11588"/>
                    <a:pt x="133" y="11674"/>
                  </a:cubicBezTo>
                  <a:cubicBezTo>
                    <a:pt x="135" y="11701"/>
                    <a:pt x="115" y="11724"/>
                    <a:pt x="88" y="11727"/>
                  </a:cubicBezTo>
                  <a:cubicBezTo>
                    <a:pt x="87" y="11727"/>
                    <a:pt x="85" y="11727"/>
                    <a:pt x="84" y="11727"/>
                  </a:cubicBezTo>
                  <a:close/>
                  <a:moveTo>
                    <a:pt x="21473" y="12151"/>
                  </a:moveTo>
                  <a:cubicBezTo>
                    <a:pt x="21471" y="12151"/>
                    <a:pt x="21469" y="12151"/>
                    <a:pt x="21467" y="12151"/>
                  </a:cubicBezTo>
                  <a:cubicBezTo>
                    <a:pt x="21440" y="12148"/>
                    <a:pt x="21421" y="12123"/>
                    <a:pt x="21424" y="12097"/>
                  </a:cubicBezTo>
                  <a:cubicBezTo>
                    <a:pt x="21435" y="12010"/>
                    <a:pt x="21444" y="11923"/>
                    <a:pt x="21452" y="11838"/>
                  </a:cubicBezTo>
                  <a:cubicBezTo>
                    <a:pt x="21455" y="11811"/>
                    <a:pt x="21479" y="11791"/>
                    <a:pt x="21506" y="11794"/>
                  </a:cubicBezTo>
                  <a:cubicBezTo>
                    <a:pt x="21533" y="11797"/>
                    <a:pt x="21552" y="11821"/>
                    <a:pt x="21550" y="11847"/>
                  </a:cubicBezTo>
                  <a:cubicBezTo>
                    <a:pt x="21542" y="11933"/>
                    <a:pt x="21532" y="12021"/>
                    <a:pt x="21522" y="12108"/>
                  </a:cubicBezTo>
                  <a:cubicBezTo>
                    <a:pt x="21519" y="12133"/>
                    <a:pt x="21497" y="12151"/>
                    <a:pt x="21473" y="12151"/>
                  </a:cubicBezTo>
                  <a:close/>
                  <a:moveTo>
                    <a:pt x="139" y="12246"/>
                  </a:moveTo>
                  <a:cubicBezTo>
                    <a:pt x="114" y="12246"/>
                    <a:pt x="93" y="12228"/>
                    <a:pt x="90" y="12203"/>
                  </a:cubicBezTo>
                  <a:cubicBezTo>
                    <a:pt x="79" y="12117"/>
                    <a:pt x="69" y="12029"/>
                    <a:pt x="60" y="11943"/>
                  </a:cubicBezTo>
                  <a:cubicBezTo>
                    <a:pt x="57" y="11916"/>
                    <a:pt x="76" y="11892"/>
                    <a:pt x="103" y="11889"/>
                  </a:cubicBezTo>
                  <a:cubicBezTo>
                    <a:pt x="130" y="11886"/>
                    <a:pt x="154" y="11906"/>
                    <a:pt x="157" y="11933"/>
                  </a:cubicBezTo>
                  <a:cubicBezTo>
                    <a:pt x="166" y="12018"/>
                    <a:pt x="176" y="12105"/>
                    <a:pt x="187" y="12191"/>
                  </a:cubicBezTo>
                  <a:cubicBezTo>
                    <a:pt x="191" y="12218"/>
                    <a:pt x="172" y="12242"/>
                    <a:pt x="145" y="12246"/>
                  </a:cubicBezTo>
                  <a:cubicBezTo>
                    <a:pt x="143" y="12246"/>
                    <a:pt x="141" y="12246"/>
                    <a:pt x="139" y="12246"/>
                  </a:cubicBezTo>
                  <a:close/>
                  <a:moveTo>
                    <a:pt x="21398" y="12668"/>
                  </a:moveTo>
                  <a:cubicBezTo>
                    <a:pt x="21395" y="12668"/>
                    <a:pt x="21392" y="12668"/>
                    <a:pt x="21390" y="12667"/>
                  </a:cubicBezTo>
                  <a:cubicBezTo>
                    <a:pt x="21363" y="12663"/>
                    <a:pt x="21345" y="12638"/>
                    <a:pt x="21350" y="12611"/>
                  </a:cubicBezTo>
                  <a:cubicBezTo>
                    <a:pt x="21364" y="12526"/>
                    <a:pt x="21378" y="12439"/>
                    <a:pt x="21390" y="12354"/>
                  </a:cubicBezTo>
                  <a:cubicBezTo>
                    <a:pt x="21394" y="12327"/>
                    <a:pt x="21419" y="12309"/>
                    <a:pt x="21446" y="12313"/>
                  </a:cubicBezTo>
                  <a:cubicBezTo>
                    <a:pt x="21472" y="12317"/>
                    <a:pt x="21491" y="12341"/>
                    <a:pt x="21487" y="12368"/>
                  </a:cubicBezTo>
                  <a:cubicBezTo>
                    <a:pt x="21474" y="12454"/>
                    <a:pt x="21461" y="12541"/>
                    <a:pt x="21446" y="12627"/>
                  </a:cubicBezTo>
                  <a:cubicBezTo>
                    <a:pt x="21442" y="12651"/>
                    <a:pt x="21421" y="12668"/>
                    <a:pt x="21398" y="12668"/>
                  </a:cubicBezTo>
                  <a:close/>
                  <a:moveTo>
                    <a:pt x="218" y="12762"/>
                  </a:moveTo>
                  <a:cubicBezTo>
                    <a:pt x="195" y="12762"/>
                    <a:pt x="175" y="12745"/>
                    <a:pt x="170" y="12722"/>
                  </a:cubicBezTo>
                  <a:cubicBezTo>
                    <a:pt x="155" y="12636"/>
                    <a:pt x="140" y="12549"/>
                    <a:pt x="127" y="12463"/>
                  </a:cubicBezTo>
                  <a:cubicBezTo>
                    <a:pt x="123" y="12436"/>
                    <a:pt x="141" y="12411"/>
                    <a:pt x="168" y="12407"/>
                  </a:cubicBezTo>
                  <a:cubicBezTo>
                    <a:pt x="195" y="12403"/>
                    <a:pt x="220" y="12421"/>
                    <a:pt x="224" y="12448"/>
                  </a:cubicBezTo>
                  <a:cubicBezTo>
                    <a:pt x="237" y="12533"/>
                    <a:pt x="251" y="12620"/>
                    <a:pt x="267" y="12704"/>
                  </a:cubicBezTo>
                  <a:cubicBezTo>
                    <a:pt x="271" y="12731"/>
                    <a:pt x="254" y="12756"/>
                    <a:pt x="227" y="12761"/>
                  </a:cubicBezTo>
                  <a:cubicBezTo>
                    <a:pt x="224" y="12762"/>
                    <a:pt x="221" y="12762"/>
                    <a:pt x="218" y="12762"/>
                  </a:cubicBezTo>
                  <a:close/>
                  <a:moveTo>
                    <a:pt x="21298" y="13181"/>
                  </a:moveTo>
                  <a:cubicBezTo>
                    <a:pt x="21294" y="13181"/>
                    <a:pt x="21290" y="13180"/>
                    <a:pt x="21287" y="13179"/>
                  </a:cubicBezTo>
                  <a:cubicBezTo>
                    <a:pt x="21261" y="13174"/>
                    <a:pt x="21244" y="13147"/>
                    <a:pt x="21250" y="13121"/>
                  </a:cubicBezTo>
                  <a:cubicBezTo>
                    <a:pt x="21268" y="13037"/>
                    <a:pt x="21286" y="12951"/>
                    <a:pt x="21303" y="12867"/>
                  </a:cubicBezTo>
                  <a:cubicBezTo>
                    <a:pt x="21308" y="12840"/>
                    <a:pt x="21334" y="12823"/>
                    <a:pt x="21360" y="12828"/>
                  </a:cubicBezTo>
                  <a:cubicBezTo>
                    <a:pt x="21387" y="12833"/>
                    <a:pt x="21404" y="12859"/>
                    <a:pt x="21399" y="12885"/>
                  </a:cubicBezTo>
                  <a:cubicBezTo>
                    <a:pt x="21382" y="12971"/>
                    <a:pt x="21364" y="13057"/>
                    <a:pt x="21345" y="13142"/>
                  </a:cubicBezTo>
                  <a:cubicBezTo>
                    <a:pt x="21340" y="13165"/>
                    <a:pt x="21320" y="13181"/>
                    <a:pt x="21298" y="13181"/>
                  </a:cubicBezTo>
                  <a:close/>
                  <a:moveTo>
                    <a:pt x="323" y="13274"/>
                  </a:moveTo>
                  <a:cubicBezTo>
                    <a:pt x="301" y="13274"/>
                    <a:pt x="281" y="13258"/>
                    <a:pt x="276" y="13236"/>
                  </a:cubicBezTo>
                  <a:cubicBezTo>
                    <a:pt x="256" y="13150"/>
                    <a:pt x="237" y="13064"/>
                    <a:pt x="220" y="12979"/>
                  </a:cubicBezTo>
                  <a:cubicBezTo>
                    <a:pt x="214" y="12953"/>
                    <a:pt x="231" y="12927"/>
                    <a:pt x="258" y="12921"/>
                  </a:cubicBezTo>
                  <a:cubicBezTo>
                    <a:pt x="284" y="12916"/>
                    <a:pt x="310" y="12933"/>
                    <a:pt x="316" y="12960"/>
                  </a:cubicBezTo>
                  <a:cubicBezTo>
                    <a:pt x="333" y="13044"/>
                    <a:pt x="352" y="13129"/>
                    <a:pt x="371" y="13214"/>
                  </a:cubicBezTo>
                  <a:cubicBezTo>
                    <a:pt x="377" y="13240"/>
                    <a:pt x="361" y="13266"/>
                    <a:pt x="334" y="13272"/>
                  </a:cubicBezTo>
                  <a:cubicBezTo>
                    <a:pt x="331" y="13273"/>
                    <a:pt x="327" y="13274"/>
                    <a:pt x="323" y="13274"/>
                  </a:cubicBezTo>
                  <a:close/>
                  <a:moveTo>
                    <a:pt x="21172" y="13688"/>
                  </a:moveTo>
                  <a:cubicBezTo>
                    <a:pt x="21168" y="13688"/>
                    <a:pt x="21164" y="13687"/>
                    <a:pt x="21159" y="13686"/>
                  </a:cubicBezTo>
                  <a:cubicBezTo>
                    <a:pt x="21133" y="13679"/>
                    <a:pt x="21118" y="13652"/>
                    <a:pt x="21125" y="13626"/>
                  </a:cubicBezTo>
                  <a:cubicBezTo>
                    <a:pt x="21148" y="13542"/>
                    <a:pt x="21170" y="13458"/>
                    <a:pt x="21191" y="13374"/>
                  </a:cubicBezTo>
                  <a:cubicBezTo>
                    <a:pt x="21197" y="13348"/>
                    <a:pt x="21224" y="13332"/>
                    <a:pt x="21250" y="13338"/>
                  </a:cubicBezTo>
                  <a:cubicBezTo>
                    <a:pt x="21276" y="13345"/>
                    <a:pt x="21292" y="13371"/>
                    <a:pt x="21286" y="13398"/>
                  </a:cubicBezTo>
                  <a:cubicBezTo>
                    <a:pt x="21265" y="13482"/>
                    <a:pt x="21242" y="13567"/>
                    <a:pt x="21220" y="13651"/>
                  </a:cubicBezTo>
                  <a:cubicBezTo>
                    <a:pt x="21214" y="13673"/>
                    <a:pt x="21194" y="13688"/>
                    <a:pt x="21172" y="13688"/>
                  </a:cubicBezTo>
                  <a:close/>
                  <a:moveTo>
                    <a:pt x="453" y="13779"/>
                  </a:moveTo>
                  <a:cubicBezTo>
                    <a:pt x="432" y="13779"/>
                    <a:pt x="412" y="13765"/>
                    <a:pt x="406" y="13744"/>
                  </a:cubicBezTo>
                  <a:cubicBezTo>
                    <a:pt x="382" y="13660"/>
                    <a:pt x="359" y="13575"/>
                    <a:pt x="338" y="13490"/>
                  </a:cubicBezTo>
                  <a:cubicBezTo>
                    <a:pt x="331" y="13464"/>
                    <a:pt x="347" y="13438"/>
                    <a:pt x="373" y="13431"/>
                  </a:cubicBezTo>
                  <a:cubicBezTo>
                    <a:pt x="399" y="13424"/>
                    <a:pt x="426" y="13440"/>
                    <a:pt x="432" y="13466"/>
                  </a:cubicBezTo>
                  <a:cubicBezTo>
                    <a:pt x="454" y="13549"/>
                    <a:pt x="477" y="13634"/>
                    <a:pt x="500" y="13717"/>
                  </a:cubicBezTo>
                  <a:cubicBezTo>
                    <a:pt x="507" y="13743"/>
                    <a:pt x="492" y="13770"/>
                    <a:pt x="466" y="13778"/>
                  </a:cubicBezTo>
                  <a:cubicBezTo>
                    <a:pt x="462" y="13779"/>
                    <a:pt x="457" y="13779"/>
                    <a:pt x="453" y="13779"/>
                  </a:cubicBezTo>
                  <a:close/>
                  <a:moveTo>
                    <a:pt x="21023" y="14188"/>
                  </a:moveTo>
                  <a:cubicBezTo>
                    <a:pt x="21017" y="14188"/>
                    <a:pt x="21012" y="14187"/>
                    <a:pt x="21007" y="14185"/>
                  </a:cubicBezTo>
                  <a:cubicBezTo>
                    <a:pt x="20982" y="14177"/>
                    <a:pt x="20968" y="14149"/>
                    <a:pt x="20976" y="14124"/>
                  </a:cubicBezTo>
                  <a:cubicBezTo>
                    <a:pt x="21003" y="14042"/>
                    <a:pt x="21029" y="13959"/>
                    <a:pt x="21054" y="13876"/>
                  </a:cubicBezTo>
                  <a:cubicBezTo>
                    <a:pt x="21061" y="13850"/>
                    <a:pt x="21089" y="13835"/>
                    <a:pt x="21115" y="13843"/>
                  </a:cubicBezTo>
                  <a:cubicBezTo>
                    <a:pt x="21140" y="13850"/>
                    <a:pt x="21155" y="13878"/>
                    <a:pt x="21147" y="13904"/>
                  </a:cubicBezTo>
                  <a:cubicBezTo>
                    <a:pt x="21122" y="13988"/>
                    <a:pt x="21096" y="14072"/>
                    <a:pt x="21069" y="14154"/>
                  </a:cubicBezTo>
                  <a:cubicBezTo>
                    <a:pt x="21062" y="14175"/>
                    <a:pt x="21043" y="14188"/>
                    <a:pt x="21023" y="14188"/>
                  </a:cubicBezTo>
                  <a:close/>
                  <a:moveTo>
                    <a:pt x="607" y="14278"/>
                  </a:moveTo>
                  <a:cubicBezTo>
                    <a:pt x="587" y="14278"/>
                    <a:pt x="568" y="14265"/>
                    <a:pt x="561" y="14245"/>
                  </a:cubicBezTo>
                  <a:cubicBezTo>
                    <a:pt x="533" y="14162"/>
                    <a:pt x="506" y="14078"/>
                    <a:pt x="480" y="13995"/>
                  </a:cubicBezTo>
                  <a:cubicBezTo>
                    <a:pt x="472" y="13969"/>
                    <a:pt x="487" y="13942"/>
                    <a:pt x="513" y="13934"/>
                  </a:cubicBezTo>
                  <a:cubicBezTo>
                    <a:pt x="538" y="13926"/>
                    <a:pt x="566" y="13940"/>
                    <a:pt x="574" y="13966"/>
                  </a:cubicBezTo>
                  <a:cubicBezTo>
                    <a:pt x="599" y="14049"/>
                    <a:pt x="626" y="14132"/>
                    <a:pt x="654" y="14214"/>
                  </a:cubicBezTo>
                  <a:cubicBezTo>
                    <a:pt x="662" y="14239"/>
                    <a:pt x="649" y="14267"/>
                    <a:pt x="623" y="14276"/>
                  </a:cubicBezTo>
                  <a:cubicBezTo>
                    <a:pt x="618" y="14277"/>
                    <a:pt x="612" y="14278"/>
                    <a:pt x="607" y="14278"/>
                  </a:cubicBezTo>
                  <a:close/>
                  <a:moveTo>
                    <a:pt x="20848" y="14682"/>
                  </a:moveTo>
                  <a:cubicBezTo>
                    <a:pt x="20842" y="14682"/>
                    <a:pt x="20836" y="14681"/>
                    <a:pt x="20830" y="14678"/>
                  </a:cubicBezTo>
                  <a:cubicBezTo>
                    <a:pt x="20805" y="14669"/>
                    <a:pt x="20792" y="14641"/>
                    <a:pt x="20802" y="14615"/>
                  </a:cubicBezTo>
                  <a:cubicBezTo>
                    <a:pt x="20833" y="14535"/>
                    <a:pt x="20863" y="14453"/>
                    <a:pt x="20892" y="14370"/>
                  </a:cubicBezTo>
                  <a:cubicBezTo>
                    <a:pt x="20901" y="14345"/>
                    <a:pt x="20929" y="14332"/>
                    <a:pt x="20954" y="14341"/>
                  </a:cubicBezTo>
                  <a:cubicBezTo>
                    <a:pt x="20980" y="14350"/>
                    <a:pt x="20993" y="14378"/>
                    <a:pt x="20984" y="14403"/>
                  </a:cubicBezTo>
                  <a:cubicBezTo>
                    <a:pt x="20955" y="14486"/>
                    <a:pt x="20924" y="14569"/>
                    <a:pt x="20893" y="14650"/>
                  </a:cubicBezTo>
                  <a:cubicBezTo>
                    <a:pt x="20886" y="14670"/>
                    <a:pt x="20867" y="14682"/>
                    <a:pt x="20848" y="14682"/>
                  </a:cubicBezTo>
                  <a:close/>
                  <a:moveTo>
                    <a:pt x="786" y="14769"/>
                  </a:moveTo>
                  <a:cubicBezTo>
                    <a:pt x="766" y="14769"/>
                    <a:pt x="748" y="14757"/>
                    <a:pt x="740" y="14738"/>
                  </a:cubicBezTo>
                  <a:cubicBezTo>
                    <a:pt x="708" y="14656"/>
                    <a:pt x="677" y="14574"/>
                    <a:pt x="648" y="14492"/>
                  </a:cubicBezTo>
                  <a:cubicBezTo>
                    <a:pt x="638" y="14467"/>
                    <a:pt x="651" y="14439"/>
                    <a:pt x="677" y="14430"/>
                  </a:cubicBezTo>
                  <a:cubicBezTo>
                    <a:pt x="702" y="14420"/>
                    <a:pt x="730" y="14434"/>
                    <a:pt x="740" y="14459"/>
                  </a:cubicBezTo>
                  <a:cubicBezTo>
                    <a:pt x="769" y="14540"/>
                    <a:pt x="800" y="14621"/>
                    <a:pt x="831" y="14702"/>
                  </a:cubicBezTo>
                  <a:cubicBezTo>
                    <a:pt x="841" y="14727"/>
                    <a:pt x="829" y="14756"/>
                    <a:pt x="804" y="14766"/>
                  </a:cubicBezTo>
                  <a:cubicBezTo>
                    <a:pt x="798" y="14768"/>
                    <a:pt x="792" y="14769"/>
                    <a:pt x="786" y="14769"/>
                  </a:cubicBezTo>
                  <a:close/>
                  <a:moveTo>
                    <a:pt x="20649" y="15166"/>
                  </a:moveTo>
                  <a:cubicBezTo>
                    <a:pt x="20642" y="15166"/>
                    <a:pt x="20636" y="15165"/>
                    <a:pt x="20629" y="15162"/>
                  </a:cubicBezTo>
                  <a:cubicBezTo>
                    <a:pt x="20605" y="15151"/>
                    <a:pt x="20593" y="15122"/>
                    <a:pt x="20604" y="15098"/>
                  </a:cubicBezTo>
                  <a:cubicBezTo>
                    <a:pt x="20639" y="15018"/>
                    <a:pt x="20673" y="14937"/>
                    <a:pt x="20706" y="14858"/>
                  </a:cubicBezTo>
                  <a:cubicBezTo>
                    <a:pt x="20716" y="14833"/>
                    <a:pt x="20745" y="14821"/>
                    <a:pt x="20770" y="14831"/>
                  </a:cubicBezTo>
                  <a:cubicBezTo>
                    <a:pt x="20795" y="14841"/>
                    <a:pt x="20807" y="14870"/>
                    <a:pt x="20797" y="14895"/>
                  </a:cubicBezTo>
                  <a:cubicBezTo>
                    <a:pt x="20764" y="14975"/>
                    <a:pt x="20729" y="15057"/>
                    <a:pt x="20694" y="15137"/>
                  </a:cubicBezTo>
                  <a:cubicBezTo>
                    <a:pt x="20686" y="15155"/>
                    <a:pt x="20668" y="15166"/>
                    <a:pt x="20649" y="15166"/>
                  </a:cubicBezTo>
                  <a:close/>
                  <a:moveTo>
                    <a:pt x="987" y="15249"/>
                  </a:moveTo>
                  <a:cubicBezTo>
                    <a:pt x="969" y="15249"/>
                    <a:pt x="951" y="15238"/>
                    <a:pt x="943" y="15220"/>
                  </a:cubicBezTo>
                  <a:cubicBezTo>
                    <a:pt x="907" y="15141"/>
                    <a:pt x="872" y="15060"/>
                    <a:pt x="839" y="14980"/>
                  </a:cubicBezTo>
                  <a:cubicBezTo>
                    <a:pt x="828" y="14955"/>
                    <a:pt x="840" y="14926"/>
                    <a:pt x="865" y="14916"/>
                  </a:cubicBezTo>
                  <a:cubicBezTo>
                    <a:pt x="890" y="14905"/>
                    <a:pt x="918" y="14917"/>
                    <a:pt x="929" y="14942"/>
                  </a:cubicBezTo>
                  <a:cubicBezTo>
                    <a:pt x="962" y="15021"/>
                    <a:pt x="997" y="15101"/>
                    <a:pt x="1032" y="15180"/>
                  </a:cubicBezTo>
                  <a:cubicBezTo>
                    <a:pt x="1043" y="15204"/>
                    <a:pt x="1032" y="15233"/>
                    <a:pt x="1007" y="15244"/>
                  </a:cubicBezTo>
                  <a:cubicBezTo>
                    <a:pt x="1001" y="15247"/>
                    <a:pt x="994" y="15249"/>
                    <a:pt x="987" y="15249"/>
                  </a:cubicBezTo>
                  <a:close/>
                  <a:moveTo>
                    <a:pt x="20427" y="15640"/>
                  </a:moveTo>
                  <a:cubicBezTo>
                    <a:pt x="20420" y="15640"/>
                    <a:pt x="20412" y="15639"/>
                    <a:pt x="20405" y="15635"/>
                  </a:cubicBezTo>
                  <a:cubicBezTo>
                    <a:pt x="20381" y="15623"/>
                    <a:pt x="20371" y="15594"/>
                    <a:pt x="20383" y="15569"/>
                  </a:cubicBezTo>
                  <a:cubicBezTo>
                    <a:pt x="20421" y="15493"/>
                    <a:pt x="20460" y="15414"/>
                    <a:pt x="20497" y="15335"/>
                  </a:cubicBezTo>
                  <a:cubicBezTo>
                    <a:pt x="20508" y="15310"/>
                    <a:pt x="20537" y="15300"/>
                    <a:pt x="20562" y="15311"/>
                  </a:cubicBezTo>
                  <a:cubicBezTo>
                    <a:pt x="20586" y="15323"/>
                    <a:pt x="20597" y="15352"/>
                    <a:pt x="20585" y="15376"/>
                  </a:cubicBezTo>
                  <a:cubicBezTo>
                    <a:pt x="20548" y="15456"/>
                    <a:pt x="20509" y="15536"/>
                    <a:pt x="20471" y="15613"/>
                  </a:cubicBezTo>
                  <a:cubicBezTo>
                    <a:pt x="20462" y="15630"/>
                    <a:pt x="20445" y="15640"/>
                    <a:pt x="20427" y="15640"/>
                  </a:cubicBezTo>
                  <a:close/>
                  <a:moveTo>
                    <a:pt x="1212" y="15718"/>
                  </a:moveTo>
                  <a:cubicBezTo>
                    <a:pt x="1194" y="15718"/>
                    <a:pt x="1177" y="15709"/>
                    <a:pt x="1168" y="15692"/>
                  </a:cubicBezTo>
                  <a:cubicBezTo>
                    <a:pt x="1129" y="15614"/>
                    <a:pt x="1090" y="15535"/>
                    <a:pt x="1053" y="15457"/>
                  </a:cubicBezTo>
                  <a:cubicBezTo>
                    <a:pt x="1041" y="15433"/>
                    <a:pt x="1051" y="15403"/>
                    <a:pt x="1076" y="15392"/>
                  </a:cubicBezTo>
                  <a:cubicBezTo>
                    <a:pt x="1100" y="15380"/>
                    <a:pt x="1129" y="15390"/>
                    <a:pt x="1141" y="15415"/>
                  </a:cubicBezTo>
                  <a:cubicBezTo>
                    <a:pt x="1178" y="15492"/>
                    <a:pt x="1216" y="15570"/>
                    <a:pt x="1256" y="15647"/>
                  </a:cubicBezTo>
                  <a:cubicBezTo>
                    <a:pt x="1268" y="15671"/>
                    <a:pt x="1258" y="15701"/>
                    <a:pt x="1234" y="15713"/>
                  </a:cubicBezTo>
                  <a:cubicBezTo>
                    <a:pt x="1227" y="15717"/>
                    <a:pt x="1220" y="15718"/>
                    <a:pt x="1212" y="15718"/>
                  </a:cubicBezTo>
                  <a:close/>
                  <a:moveTo>
                    <a:pt x="20182" y="16103"/>
                  </a:moveTo>
                  <a:cubicBezTo>
                    <a:pt x="20174" y="16103"/>
                    <a:pt x="20166" y="16101"/>
                    <a:pt x="20158" y="16096"/>
                  </a:cubicBezTo>
                  <a:cubicBezTo>
                    <a:pt x="20135" y="16083"/>
                    <a:pt x="20126" y="16053"/>
                    <a:pt x="20139" y="16030"/>
                  </a:cubicBezTo>
                  <a:cubicBezTo>
                    <a:pt x="20182" y="15954"/>
                    <a:pt x="20224" y="15877"/>
                    <a:pt x="20264" y="15801"/>
                  </a:cubicBezTo>
                  <a:cubicBezTo>
                    <a:pt x="20277" y="15777"/>
                    <a:pt x="20306" y="15768"/>
                    <a:pt x="20330" y="15781"/>
                  </a:cubicBezTo>
                  <a:cubicBezTo>
                    <a:pt x="20354" y="15793"/>
                    <a:pt x="20363" y="15823"/>
                    <a:pt x="20351" y="15847"/>
                  </a:cubicBezTo>
                  <a:cubicBezTo>
                    <a:pt x="20310" y="15924"/>
                    <a:pt x="20268" y="16002"/>
                    <a:pt x="20225" y="16078"/>
                  </a:cubicBezTo>
                  <a:cubicBezTo>
                    <a:pt x="20216" y="16094"/>
                    <a:pt x="20199" y="16103"/>
                    <a:pt x="20182" y="16103"/>
                  </a:cubicBezTo>
                  <a:close/>
                  <a:moveTo>
                    <a:pt x="1460" y="16177"/>
                  </a:moveTo>
                  <a:cubicBezTo>
                    <a:pt x="1443" y="16177"/>
                    <a:pt x="1426" y="16168"/>
                    <a:pt x="1417" y="16152"/>
                  </a:cubicBezTo>
                  <a:cubicBezTo>
                    <a:pt x="1374" y="16077"/>
                    <a:pt x="1331" y="16000"/>
                    <a:pt x="1290" y="15923"/>
                  </a:cubicBezTo>
                  <a:cubicBezTo>
                    <a:pt x="1277" y="15899"/>
                    <a:pt x="1286" y="15870"/>
                    <a:pt x="1310" y="15857"/>
                  </a:cubicBezTo>
                  <a:cubicBezTo>
                    <a:pt x="1334" y="15844"/>
                    <a:pt x="1363" y="15853"/>
                    <a:pt x="1376" y="15877"/>
                  </a:cubicBezTo>
                  <a:cubicBezTo>
                    <a:pt x="1417" y="15952"/>
                    <a:pt x="1459" y="16029"/>
                    <a:pt x="1502" y="16103"/>
                  </a:cubicBezTo>
                  <a:cubicBezTo>
                    <a:pt x="1516" y="16127"/>
                    <a:pt x="1507" y="16157"/>
                    <a:pt x="1484" y="16170"/>
                  </a:cubicBezTo>
                  <a:cubicBezTo>
                    <a:pt x="1476" y="16175"/>
                    <a:pt x="1468" y="16177"/>
                    <a:pt x="1460" y="16177"/>
                  </a:cubicBezTo>
                  <a:close/>
                  <a:moveTo>
                    <a:pt x="19915" y="16552"/>
                  </a:moveTo>
                  <a:cubicBezTo>
                    <a:pt x="19906" y="16552"/>
                    <a:pt x="19897" y="16550"/>
                    <a:pt x="19889" y="16545"/>
                  </a:cubicBezTo>
                  <a:cubicBezTo>
                    <a:pt x="19866" y="16531"/>
                    <a:pt x="19859" y="16500"/>
                    <a:pt x="19874" y="16477"/>
                  </a:cubicBezTo>
                  <a:cubicBezTo>
                    <a:pt x="19919" y="16404"/>
                    <a:pt x="19965" y="16330"/>
                    <a:pt x="20009" y="16255"/>
                  </a:cubicBezTo>
                  <a:cubicBezTo>
                    <a:pt x="20023" y="16232"/>
                    <a:pt x="20053" y="16224"/>
                    <a:pt x="20076" y="16238"/>
                  </a:cubicBezTo>
                  <a:cubicBezTo>
                    <a:pt x="20100" y="16252"/>
                    <a:pt x="20107" y="16282"/>
                    <a:pt x="20093" y="16305"/>
                  </a:cubicBezTo>
                  <a:cubicBezTo>
                    <a:pt x="20049" y="16380"/>
                    <a:pt x="20003" y="16456"/>
                    <a:pt x="19957" y="16529"/>
                  </a:cubicBezTo>
                  <a:cubicBezTo>
                    <a:pt x="19947" y="16544"/>
                    <a:pt x="19931" y="16552"/>
                    <a:pt x="19915" y="16552"/>
                  </a:cubicBezTo>
                  <a:close/>
                  <a:moveTo>
                    <a:pt x="1729" y="16623"/>
                  </a:moveTo>
                  <a:cubicBezTo>
                    <a:pt x="1713" y="16623"/>
                    <a:pt x="1697" y="16615"/>
                    <a:pt x="1688" y="16600"/>
                  </a:cubicBezTo>
                  <a:cubicBezTo>
                    <a:pt x="1641" y="16527"/>
                    <a:pt x="1595" y="16452"/>
                    <a:pt x="1550" y="16378"/>
                  </a:cubicBezTo>
                  <a:cubicBezTo>
                    <a:pt x="1536" y="16354"/>
                    <a:pt x="1543" y="16324"/>
                    <a:pt x="1566" y="16310"/>
                  </a:cubicBezTo>
                  <a:cubicBezTo>
                    <a:pt x="1589" y="16296"/>
                    <a:pt x="1620" y="16304"/>
                    <a:pt x="1634" y="16327"/>
                  </a:cubicBezTo>
                  <a:cubicBezTo>
                    <a:pt x="1678" y="16401"/>
                    <a:pt x="1724" y="16475"/>
                    <a:pt x="1770" y="16547"/>
                  </a:cubicBezTo>
                  <a:cubicBezTo>
                    <a:pt x="1785" y="16570"/>
                    <a:pt x="1778" y="16601"/>
                    <a:pt x="1755" y="16615"/>
                  </a:cubicBezTo>
                  <a:cubicBezTo>
                    <a:pt x="1747" y="16620"/>
                    <a:pt x="1738" y="16623"/>
                    <a:pt x="1729" y="16623"/>
                  </a:cubicBezTo>
                  <a:close/>
                  <a:moveTo>
                    <a:pt x="19627" y="16988"/>
                  </a:moveTo>
                  <a:cubicBezTo>
                    <a:pt x="19617" y="16988"/>
                    <a:pt x="19607" y="16986"/>
                    <a:pt x="19599" y="16980"/>
                  </a:cubicBezTo>
                  <a:cubicBezTo>
                    <a:pt x="19577" y="16964"/>
                    <a:pt x="19571" y="16934"/>
                    <a:pt x="19587" y="16912"/>
                  </a:cubicBezTo>
                  <a:cubicBezTo>
                    <a:pt x="19636" y="16841"/>
                    <a:pt x="19685" y="16769"/>
                    <a:pt x="19733" y="16696"/>
                  </a:cubicBezTo>
                  <a:cubicBezTo>
                    <a:pt x="19748" y="16674"/>
                    <a:pt x="19778" y="16667"/>
                    <a:pt x="19801" y="16682"/>
                  </a:cubicBezTo>
                  <a:cubicBezTo>
                    <a:pt x="19823" y="16697"/>
                    <a:pt x="19829" y="16728"/>
                    <a:pt x="19814" y="16750"/>
                  </a:cubicBezTo>
                  <a:cubicBezTo>
                    <a:pt x="19766" y="16823"/>
                    <a:pt x="19716" y="16896"/>
                    <a:pt x="19667" y="16967"/>
                  </a:cubicBezTo>
                  <a:cubicBezTo>
                    <a:pt x="19657" y="16981"/>
                    <a:pt x="19642" y="16988"/>
                    <a:pt x="19627" y="16988"/>
                  </a:cubicBezTo>
                  <a:close/>
                  <a:moveTo>
                    <a:pt x="2020" y="17055"/>
                  </a:moveTo>
                  <a:cubicBezTo>
                    <a:pt x="2005" y="17055"/>
                    <a:pt x="1990" y="17048"/>
                    <a:pt x="1980" y="17035"/>
                  </a:cubicBezTo>
                  <a:cubicBezTo>
                    <a:pt x="1930" y="16964"/>
                    <a:pt x="1880" y="16891"/>
                    <a:pt x="1831" y="16819"/>
                  </a:cubicBezTo>
                  <a:cubicBezTo>
                    <a:pt x="1816" y="16797"/>
                    <a:pt x="1822" y="16766"/>
                    <a:pt x="1845" y="16751"/>
                  </a:cubicBezTo>
                  <a:cubicBezTo>
                    <a:pt x="1867" y="16736"/>
                    <a:pt x="1898" y="16742"/>
                    <a:pt x="1913" y="16764"/>
                  </a:cubicBezTo>
                  <a:cubicBezTo>
                    <a:pt x="1961" y="16836"/>
                    <a:pt x="2010" y="16908"/>
                    <a:pt x="2060" y="16978"/>
                  </a:cubicBezTo>
                  <a:cubicBezTo>
                    <a:pt x="2076" y="17000"/>
                    <a:pt x="2070" y="17031"/>
                    <a:pt x="2048" y="17046"/>
                  </a:cubicBezTo>
                  <a:cubicBezTo>
                    <a:pt x="2040" y="17052"/>
                    <a:pt x="2030" y="17055"/>
                    <a:pt x="2020" y="17055"/>
                  </a:cubicBezTo>
                  <a:close/>
                  <a:moveTo>
                    <a:pt x="19318" y="17410"/>
                  </a:moveTo>
                  <a:cubicBezTo>
                    <a:pt x="19307" y="17410"/>
                    <a:pt x="19297" y="17407"/>
                    <a:pt x="19288" y="17400"/>
                  </a:cubicBezTo>
                  <a:cubicBezTo>
                    <a:pt x="19266" y="17383"/>
                    <a:pt x="19262" y="17352"/>
                    <a:pt x="19279" y="17331"/>
                  </a:cubicBezTo>
                  <a:cubicBezTo>
                    <a:pt x="19332" y="17263"/>
                    <a:pt x="19384" y="17193"/>
                    <a:pt x="19435" y="17123"/>
                  </a:cubicBezTo>
                  <a:cubicBezTo>
                    <a:pt x="19451" y="17101"/>
                    <a:pt x="19482" y="17097"/>
                    <a:pt x="19504" y="17113"/>
                  </a:cubicBezTo>
                  <a:cubicBezTo>
                    <a:pt x="19526" y="17129"/>
                    <a:pt x="19530" y="17159"/>
                    <a:pt x="19514" y="17181"/>
                  </a:cubicBezTo>
                  <a:cubicBezTo>
                    <a:pt x="19463" y="17251"/>
                    <a:pt x="19410" y="17322"/>
                    <a:pt x="19356" y="17391"/>
                  </a:cubicBezTo>
                  <a:cubicBezTo>
                    <a:pt x="19347" y="17403"/>
                    <a:pt x="19332" y="17410"/>
                    <a:pt x="19318" y="17410"/>
                  </a:cubicBezTo>
                  <a:close/>
                  <a:moveTo>
                    <a:pt x="2332" y="17474"/>
                  </a:moveTo>
                  <a:cubicBezTo>
                    <a:pt x="2317" y="17474"/>
                    <a:pt x="2303" y="17467"/>
                    <a:pt x="2293" y="17455"/>
                  </a:cubicBezTo>
                  <a:cubicBezTo>
                    <a:pt x="2239" y="17386"/>
                    <a:pt x="2186" y="17316"/>
                    <a:pt x="2134" y="17247"/>
                  </a:cubicBezTo>
                  <a:cubicBezTo>
                    <a:pt x="2118" y="17225"/>
                    <a:pt x="2122" y="17194"/>
                    <a:pt x="2144" y="17178"/>
                  </a:cubicBezTo>
                  <a:cubicBezTo>
                    <a:pt x="2166" y="17162"/>
                    <a:pt x="2196" y="17166"/>
                    <a:pt x="2213" y="17188"/>
                  </a:cubicBezTo>
                  <a:cubicBezTo>
                    <a:pt x="2264" y="17257"/>
                    <a:pt x="2317" y="17326"/>
                    <a:pt x="2370" y="17394"/>
                  </a:cubicBezTo>
                  <a:cubicBezTo>
                    <a:pt x="2387" y="17416"/>
                    <a:pt x="2383" y="17447"/>
                    <a:pt x="2362" y="17463"/>
                  </a:cubicBezTo>
                  <a:cubicBezTo>
                    <a:pt x="2353" y="17470"/>
                    <a:pt x="2342" y="17474"/>
                    <a:pt x="2332" y="17474"/>
                  </a:cubicBezTo>
                  <a:close/>
                  <a:moveTo>
                    <a:pt x="18988" y="17816"/>
                  </a:moveTo>
                  <a:cubicBezTo>
                    <a:pt x="18977" y="17816"/>
                    <a:pt x="18966" y="17812"/>
                    <a:pt x="18957" y="17804"/>
                  </a:cubicBezTo>
                  <a:cubicBezTo>
                    <a:pt x="18936" y="17787"/>
                    <a:pt x="18934" y="17756"/>
                    <a:pt x="18951" y="17735"/>
                  </a:cubicBezTo>
                  <a:cubicBezTo>
                    <a:pt x="19007" y="17669"/>
                    <a:pt x="19063" y="17602"/>
                    <a:pt x="19117" y="17535"/>
                  </a:cubicBezTo>
                  <a:cubicBezTo>
                    <a:pt x="19135" y="17514"/>
                    <a:pt x="19165" y="17511"/>
                    <a:pt x="19186" y="17528"/>
                  </a:cubicBezTo>
                  <a:cubicBezTo>
                    <a:pt x="19207" y="17545"/>
                    <a:pt x="19211" y="17576"/>
                    <a:pt x="19194" y="17597"/>
                  </a:cubicBezTo>
                  <a:cubicBezTo>
                    <a:pt x="19139" y="17664"/>
                    <a:pt x="19082" y="17732"/>
                    <a:pt x="19026" y="17799"/>
                  </a:cubicBezTo>
                  <a:cubicBezTo>
                    <a:pt x="19016" y="17810"/>
                    <a:pt x="19002" y="17816"/>
                    <a:pt x="18988" y="17816"/>
                  </a:cubicBezTo>
                  <a:close/>
                  <a:moveTo>
                    <a:pt x="2663" y="17876"/>
                  </a:moveTo>
                  <a:cubicBezTo>
                    <a:pt x="2650" y="17876"/>
                    <a:pt x="2636" y="17871"/>
                    <a:pt x="2626" y="17859"/>
                  </a:cubicBezTo>
                  <a:cubicBezTo>
                    <a:pt x="2569" y="17793"/>
                    <a:pt x="2512" y="17726"/>
                    <a:pt x="2457" y="17659"/>
                  </a:cubicBezTo>
                  <a:cubicBezTo>
                    <a:pt x="2440" y="17638"/>
                    <a:pt x="2443" y="17607"/>
                    <a:pt x="2464" y="17590"/>
                  </a:cubicBezTo>
                  <a:cubicBezTo>
                    <a:pt x="2485" y="17573"/>
                    <a:pt x="2516" y="17576"/>
                    <a:pt x="2533" y="17597"/>
                  </a:cubicBezTo>
                  <a:cubicBezTo>
                    <a:pt x="2587" y="17663"/>
                    <a:pt x="2644" y="17730"/>
                    <a:pt x="2700" y="17795"/>
                  </a:cubicBezTo>
                  <a:cubicBezTo>
                    <a:pt x="2718" y="17816"/>
                    <a:pt x="2716" y="17847"/>
                    <a:pt x="2695" y="17865"/>
                  </a:cubicBezTo>
                  <a:cubicBezTo>
                    <a:pt x="2686" y="17873"/>
                    <a:pt x="2675" y="17876"/>
                    <a:pt x="2663" y="17876"/>
                  </a:cubicBezTo>
                  <a:close/>
                  <a:moveTo>
                    <a:pt x="18640" y="18205"/>
                  </a:moveTo>
                  <a:cubicBezTo>
                    <a:pt x="18628" y="18205"/>
                    <a:pt x="18616" y="18201"/>
                    <a:pt x="18607" y="18192"/>
                  </a:cubicBezTo>
                  <a:cubicBezTo>
                    <a:pt x="18587" y="18173"/>
                    <a:pt x="18586" y="18142"/>
                    <a:pt x="18605" y="18123"/>
                  </a:cubicBezTo>
                  <a:cubicBezTo>
                    <a:pt x="18664" y="18059"/>
                    <a:pt x="18723" y="17995"/>
                    <a:pt x="18780" y="17931"/>
                  </a:cubicBezTo>
                  <a:cubicBezTo>
                    <a:pt x="18798" y="17911"/>
                    <a:pt x="18829" y="17909"/>
                    <a:pt x="18849" y="17927"/>
                  </a:cubicBezTo>
                  <a:cubicBezTo>
                    <a:pt x="18870" y="17945"/>
                    <a:pt x="18871" y="17976"/>
                    <a:pt x="18853" y="17996"/>
                  </a:cubicBezTo>
                  <a:cubicBezTo>
                    <a:pt x="18796" y="18061"/>
                    <a:pt x="18736" y="18126"/>
                    <a:pt x="18676" y="18190"/>
                  </a:cubicBezTo>
                  <a:cubicBezTo>
                    <a:pt x="18666" y="18200"/>
                    <a:pt x="18653" y="18205"/>
                    <a:pt x="18640" y="18205"/>
                  </a:cubicBezTo>
                  <a:close/>
                  <a:moveTo>
                    <a:pt x="3014" y="18263"/>
                  </a:moveTo>
                  <a:cubicBezTo>
                    <a:pt x="3001" y="18263"/>
                    <a:pt x="2988" y="18258"/>
                    <a:pt x="2979" y="18248"/>
                  </a:cubicBezTo>
                  <a:cubicBezTo>
                    <a:pt x="2919" y="18185"/>
                    <a:pt x="2859" y="18120"/>
                    <a:pt x="2800" y="18056"/>
                  </a:cubicBezTo>
                  <a:cubicBezTo>
                    <a:pt x="2782" y="18036"/>
                    <a:pt x="2783" y="18005"/>
                    <a:pt x="2803" y="17987"/>
                  </a:cubicBezTo>
                  <a:cubicBezTo>
                    <a:pt x="2824" y="17968"/>
                    <a:pt x="2854" y="17970"/>
                    <a:pt x="2873" y="17990"/>
                  </a:cubicBezTo>
                  <a:cubicBezTo>
                    <a:pt x="2931" y="18054"/>
                    <a:pt x="2990" y="18118"/>
                    <a:pt x="3050" y="18180"/>
                  </a:cubicBezTo>
                  <a:cubicBezTo>
                    <a:pt x="3068" y="18200"/>
                    <a:pt x="3067" y="18231"/>
                    <a:pt x="3048" y="18249"/>
                  </a:cubicBezTo>
                  <a:cubicBezTo>
                    <a:pt x="3038" y="18258"/>
                    <a:pt x="3026" y="18263"/>
                    <a:pt x="3014" y="18263"/>
                  </a:cubicBezTo>
                  <a:close/>
                  <a:moveTo>
                    <a:pt x="18274" y="18577"/>
                  </a:moveTo>
                  <a:cubicBezTo>
                    <a:pt x="18261" y="18577"/>
                    <a:pt x="18248" y="18572"/>
                    <a:pt x="18239" y="18562"/>
                  </a:cubicBezTo>
                  <a:cubicBezTo>
                    <a:pt x="18220" y="18543"/>
                    <a:pt x="18220" y="18512"/>
                    <a:pt x="18240" y="18493"/>
                  </a:cubicBezTo>
                  <a:cubicBezTo>
                    <a:pt x="18302" y="18433"/>
                    <a:pt x="18364" y="18372"/>
                    <a:pt x="18425" y="18310"/>
                  </a:cubicBezTo>
                  <a:cubicBezTo>
                    <a:pt x="18443" y="18291"/>
                    <a:pt x="18475" y="18290"/>
                    <a:pt x="18494" y="18309"/>
                  </a:cubicBezTo>
                  <a:cubicBezTo>
                    <a:pt x="18513" y="18328"/>
                    <a:pt x="18513" y="18359"/>
                    <a:pt x="18494" y="18379"/>
                  </a:cubicBezTo>
                  <a:cubicBezTo>
                    <a:pt x="18433" y="18441"/>
                    <a:pt x="18370" y="18503"/>
                    <a:pt x="18308" y="18563"/>
                  </a:cubicBezTo>
                  <a:cubicBezTo>
                    <a:pt x="18299" y="18573"/>
                    <a:pt x="18286" y="18577"/>
                    <a:pt x="18274" y="18577"/>
                  </a:cubicBezTo>
                  <a:close/>
                  <a:moveTo>
                    <a:pt x="3383" y="18632"/>
                  </a:moveTo>
                  <a:cubicBezTo>
                    <a:pt x="3371" y="18632"/>
                    <a:pt x="3359" y="18628"/>
                    <a:pt x="3349" y="18619"/>
                  </a:cubicBezTo>
                  <a:cubicBezTo>
                    <a:pt x="3286" y="18558"/>
                    <a:pt x="3223" y="18497"/>
                    <a:pt x="3162" y="18435"/>
                  </a:cubicBezTo>
                  <a:cubicBezTo>
                    <a:pt x="3143" y="18416"/>
                    <a:pt x="3143" y="18385"/>
                    <a:pt x="3162" y="18366"/>
                  </a:cubicBezTo>
                  <a:cubicBezTo>
                    <a:pt x="3181" y="18347"/>
                    <a:pt x="3212" y="18347"/>
                    <a:pt x="3231" y="18366"/>
                  </a:cubicBezTo>
                  <a:cubicBezTo>
                    <a:pt x="3292" y="18427"/>
                    <a:pt x="3354" y="18488"/>
                    <a:pt x="3417" y="18548"/>
                  </a:cubicBezTo>
                  <a:cubicBezTo>
                    <a:pt x="3437" y="18566"/>
                    <a:pt x="3437" y="18597"/>
                    <a:pt x="3419" y="18617"/>
                  </a:cubicBezTo>
                  <a:cubicBezTo>
                    <a:pt x="3409" y="18627"/>
                    <a:pt x="3396" y="18632"/>
                    <a:pt x="3383" y="18632"/>
                  </a:cubicBezTo>
                  <a:close/>
                  <a:moveTo>
                    <a:pt x="17890" y="18931"/>
                  </a:moveTo>
                  <a:cubicBezTo>
                    <a:pt x="17877" y="18931"/>
                    <a:pt x="17863" y="18925"/>
                    <a:pt x="17853" y="18914"/>
                  </a:cubicBezTo>
                  <a:cubicBezTo>
                    <a:pt x="17836" y="18894"/>
                    <a:pt x="17838" y="18863"/>
                    <a:pt x="17858" y="18845"/>
                  </a:cubicBezTo>
                  <a:cubicBezTo>
                    <a:pt x="17923" y="18788"/>
                    <a:pt x="17988" y="18730"/>
                    <a:pt x="18051" y="18671"/>
                  </a:cubicBezTo>
                  <a:cubicBezTo>
                    <a:pt x="18071" y="18653"/>
                    <a:pt x="18102" y="18654"/>
                    <a:pt x="18120" y="18674"/>
                  </a:cubicBezTo>
                  <a:cubicBezTo>
                    <a:pt x="18139" y="18694"/>
                    <a:pt x="18137" y="18725"/>
                    <a:pt x="18117" y="18743"/>
                  </a:cubicBezTo>
                  <a:cubicBezTo>
                    <a:pt x="18054" y="18802"/>
                    <a:pt x="17988" y="18861"/>
                    <a:pt x="17923" y="18919"/>
                  </a:cubicBezTo>
                  <a:cubicBezTo>
                    <a:pt x="17913" y="18927"/>
                    <a:pt x="17902" y="18931"/>
                    <a:pt x="17890" y="18931"/>
                  </a:cubicBezTo>
                  <a:close/>
                  <a:moveTo>
                    <a:pt x="3770" y="18983"/>
                  </a:moveTo>
                  <a:cubicBezTo>
                    <a:pt x="3758" y="18983"/>
                    <a:pt x="3747" y="18979"/>
                    <a:pt x="3738" y="18971"/>
                  </a:cubicBezTo>
                  <a:cubicBezTo>
                    <a:pt x="3671" y="18914"/>
                    <a:pt x="3605" y="18855"/>
                    <a:pt x="3541" y="18797"/>
                  </a:cubicBezTo>
                  <a:cubicBezTo>
                    <a:pt x="3521" y="18779"/>
                    <a:pt x="3520" y="18748"/>
                    <a:pt x="3538" y="18728"/>
                  </a:cubicBezTo>
                  <a:cubicBezTo>
                    <a:pt x="3556" y="18708"/>
                    <a:pt x="3587" y="18707"/>
                    <a:pt x="3607" y="18725"/>
                  </a:cubicBezTo>
                  <a:cubicBezTo>
                    <a:pt x="3671" y="18782"/>
                    <a:pt x="3736" y="18840"/>
                    <a:pt x="3802" y="18897"/>
                  </a:cubicBezTo>
                  <a:cubicBezTo>
                    <a:pt x="3822" y="18915"/>
                    <a:pt x="3825" y="18946"/>
                    <a:pt x="3807" y="18966"/>
                  </a:cubicBezTo>
                  <a:cubicBezTo>
                    <a:pt x="3797" y="18978"/>
                    <a:pt x="3784" y="18983"/>
                    <a:pt x="3770" y="18983"/>
                  </a:cubicBezTo>
                  <a:close/>
                  <a:moveTo>
                    <a:pt x="17490" y="19266"/>
                  </a:moveTo>
                  <a:cubicBezTo>
                    <a:pt x="17475" y="19266"/>
                    <a:pt x="17461" y="19259"/>
                    <a:pt x="17452" y="19247"/>
                  </a:cubicBezTo>
                  <a:cubicBezTo>
                    <a:pt x="17435" y="19226"/>
                    <a:pt x="17438" y="19195"/>
                    <a:pt x="17459" y="19178"/>
                  </a:cubicBezTo>
                  <a:cubicBezTo>
                    <a:pt x="17526" y="19125"/>
                    <a:pt x="17594" y="19070"/>
                    <a:pt x="17661" y="19014"/>
                  </a:cubicBezTo>
                  <a:cubicBezTo>
                    <a:pt x="17681" y="18997"/>
                    <a:pt x="17712" y="19000"/>
                    <a:pt x="17730" y="19020"/>
                  </a:cubicBezTo>
                  <a:cubicBezTo>
                    <a:pt x="17747" y="19041"/>
                    <a:pt x="17744" y="19072"/>
                    <a:pt x="17723" y="19089"/>
                  </a:cubicBezTo>
                  <a:cubicBezTo>
                    <a:pt x="17656" y="19145"/>
                    <a:pt x="17588" y="19201"/>
                    <a:pt x="17520" y="19255"/>
                  </a:cubicBezTo>
                  <a:cubicBezTo>
                    <a:pt x="17511" y="19262"/>
                    <a:pt x="17501" y="19266"/>
                    <a:pt x="17490" y="19266"/>
                  </a:cubicBezTo>
                  <a:close/>
                  <a:moveTo>
                    <a:pt x="4173" y="19315"/>
                  </a:moveTo>
                  <a:cubicBezTo>
                    <a:pt x="4163" y="19315"/>
                    <a:pt x="4152" y="19312"/>
                    <a:pt x="4143" y="19305"/>
                  </a:cubicBezTo>
                  <a:cubicBezTo>
                    <a:pt x="4074" y="19251"/>
                    <a:pt x="4005" y="19196"/>
                    <a:pt x="3938" y="19141"/>
                  </a:cubicBezTo>
                  <a:cubicBezTo>
                    <a:pt x="3917" y="19123"/>
                    <a:pt x="3915" y="19093"/>
                    <a:pt x="3932" y="19072"/>
                  </a:cubicBezTo>
                  <a:cubicBezTo>
                    <a:pt x="3949" y="19051"/>
                    <a:pt x="3980" y="19048"/>
                    <a:pt x="4001" y="19065"/>
                  </a:cubicBezTo>
                  <a:cubicBezTo>
                    <a:pt x="4067" y="19120"/>
                    <a:pt x="4135" y="19174"/>
                    <a:pt x="4203" y="19228"/>
                  </a:cubicBezTo>
                  <a:cubicBezTo>
                    <a:pt x="4225" y="19245"/>
                    <a:pt x="4228" y="19275"/>
                    <a:pt x="4212" y="19297"/>
                  </a:cubicBezTo>
                  <a:cubicBezTo>
                    <a:pt x="4202" y="19309"/>
                    <a:pt x="4188" y="19315"/>
                    <a:pt x="4173" y="19315"/>
                  </a:cubicBezTo>
                  <a:close/>
                  <a:moveTo>
                    <a:pt x="17074" y="19580"/>
                  </a:moveTo>
                  <a:cubicBezTo>
                    <a:pt x="17059" y="19580"/>
                    <a:pt x="17044" y="19573"/>
                    <a:pt x="17034" y="19560"/>
                  </a:cubicBezTo>
                  <a:cubicBezTo>
                    <a:pt x="17018" y="19538"/>
                    <a:pt x="17023" y="19508"/>
                    <a:pt x="17045" y="19492"/>
                  </a:cubicBezTo>
                  <a:cubicBezTo>
                    <a:pt x="17115" y="19441"/>
                    <a:pt x="17186" y="19389"/>
                    <a:pt x="17254" y="19338"/>
                  </a:cubicBezTo>
                  <a:cubicBezTo>
                    <a:pt x="17276" y="19321"/>
                    <a:pt x="17306" y="19325"/>
                    <a:pt x="17323" y="19347"/>
                  </a:cubicBezTo>
                  <a:cubicBezTo>
                    <a:pt x="17339" y="19369"/>
                    <a:pt x="17335" y="19399"/>
                    <a:pt x="17313" y="19416"/>
                  </a:cubicBezTo>
                  <a:cubicBezTo>
                    <a:pt x="17244" y="19468"/>
                    <a:pt x="17173" y="19520"/>
                    <a:pt x="17103" y="19571"/>
                  </a:cubicBezTo>
                  <a:cubicBezTo>
                    <a:pt x="17094" y="19577"/>
                    <a:pt x="17084" y="19580"/>
                    <a:pt x="17074" y="19580"/>
                  </a:cubicBezTo>
                  <a:close/>
                  <a:moveTo>
                    <a:pt x="4592" y="19628"/>
                  </a:moveTo>
                  <a:cubicBezTo>
                    <a:pt x="4582" y="19628"/>
                    <a:pt x="4572" y="19625"/>
                    <a:pt x="4564" y="19619"/>
                  </a:cubicBezTo>
                  <a:cubicBezTo>
                    <a:pt x="4493" y="19569"/>
                    <a:pt x="4422" y="19517"/>
                    <a:pt x="4351" y="19464"/>
                  </a:cubicBezTo>
                  <a:cubicBezTo>
                    <a:pt x="4330" y="19448"/>
                    <a:pt x="4325" y="19418"/>
                    <a:pt x="4341" y="19396"/>
                  </a:cubicBezTo>
                  <a:cubicBezTo>
                    <a:pt x="4358" y="19374"/>
                    <a:pt x="4388" y="19370"/>
                    <a:pt x="4410" y="19386"/>
                  </a:cubicBezTo>
                  <a:cubicBezTo>
                    <a:pt x="4480" y="19438"/>
                    <a:pt x="4550" y="19489"/>
                    <a:pt x="4620" y="19539"/>
                  </a:cubicBezTo>
                  <a:cubicBezTo>
                    <a:pt x="4643" y="19555"/>
                    <a:pt x="4648" y="19585"/>
                    <a:pt x="4632" y="19607"/>
                  </a:cubicBezTo>
                  <a:cubicBezTo>
                    <a:pt x="4623" y="19621"/>
                    <a:pt x="4607" y="19628"/>
                    <a:pt x="4592" y="19628"/>
                  </a:cubicBezTo>
                  <a:close/>
                  <a:moveTo>
                    <a:pt x="16644" y="19875"/>
                  </a:moveTo>
                  <a:cubicBezTo>
                    <a:pt x="16628" y="19875"/>
                    <a:pt x="16612" y="19867"/>
                    <a:pt x="16603" y="19852"/>
                  </a:cubicBezTo>
                  <a:cubicBezTo>
                    <a:pt x="16588" y="19830"/>
                    <a:pt x="16594" y="19799"/>
                    <a:pt x="16617" y="19785"/>
                  </a:cubicBezTo>
                  <a:cubicBezTo>
                    <a:pt x="16689" y="19738"/>
                    <a:pt x="16762" y="19689"/>
                    <a:pt x="16833" y="19641"/>
                  </a:cubicBezTo>
                  <a:cubicBezTo>
                    <a:pt x="16855" y="19626"/>
                    <a:pt x="16886" y="19631"/>
                    <a:pt x="16901" y="19654"/>
                  </a:cubicBezTo>
                  <a:cubicBezTo>
                    <a:pt x="16916" y="19676"/>
                    <a:pt x="16911" y="19706"/>
                    <a:pt x="16888" y="19722"/>
                  </a:cubicBezTo>
                  <a:cubicBezTo>
                    <a:pt x="16817" y="19771"/>
                    <a:pt x="16743" y="19819"/>
                    <a:pt x="16670" y="19867"/>
                  </a:cubicBezTo>
                  <a:cubicBezTo>
                    <a:pt x="16662" y="19872"/>
                    <a:pt x="16653" y="19875"/>
                    <a:pt x="16644" y="19875"/>
                  </a:cubicBezTo>
                  <a:close/>
                  <a:moveTo>
                    <a:pt x="5026" y="19920"/>
                  </a:moveTo>
                  <a:cubicBezTo>
                    <a:pt x="5017" y="19920"/>
                    <a:pt x="5008" y="19917"/>
                    <a:pt x="5000" y="19912"/>
                  </a:cubicBezTo>
                  <a:cubicBezTo>
                    <a:pt x="4926" y="19865"/>
                    <a:pt x="4852" y="19817"/>
                    <a:pt x="4780" y="19768"/>
                  </a:cubicBezTo>
                  <a:cubicBezTo>
                    <a:pt x="4758" y="19753"/>
                    <a:pt x="4752" y="19722"/>
                    <a:pt x="4767" y="19700"/>
                  </a:cubicBezTo>
                  <a:cubicBezTo>
                    <a:pt x="4782" y="19678"/>
                    <a:pt x="4812" y="19672"/>
                    <a:pt x="4835" y="19687"/>
                  </a:cubicBezTo>
                  <a:cubicBezTo>
                    <a:pt x="4906" y="19735"/>
                    <a:pt x="4980" y="19783"/>
                    <a:pt x="5052" y="19829"/>
                  </a:cubicBezTo>
                  <a:cubicBezTo>
                    <a:pt x="5075" y="19844"/>
                    <a:pt x="5082" y="19874"/>
                    <a:pt x="5067" y="19897"/>
                  </a:cubicBezTo>
                  <a:cubicBezTo>
                    <a:pt x="5058" y="19912"/>
                    <a:pt x="5042" y="19920"/>
                    <a:pt x="5026" y="19920"/>
                  </a:cubicBezTo>
                  <a:close/>
                  <a:moveTo>
                    <a:pt x="16200" y="20148"/>
                  </a:moveTo>
                  <a:cubicBezTo>
                    <a:pt x="16183" y="20148"/>
                    <a:pt x="16166" y="20139"/>
                    <a:pt x="16157" y="20123"/>
                  </a:cubicBezTo>
                  <a:cubicBezTo>
                    <a:pt x="16144" y="20100"/>
                    <a:pt x="16152" y="20070"/>
                    <a:pt x="16175" y="20056"/>
                  </a:cubicBezTo>
                  <a:cubicBezTo>
                    <a:pt x="16249" y="20013"/>
                    <a:pt x="16324" y="19968"/>
                    <a:pt x="16398" y="19923"/>
                  </a:cubicBezTo>
                  <a:cubicBezTo>
                    <a:pt x="16421" y="19909"/>
                    <a:pt x="16451" y="19916"/>
                    <a:pt x="16465" y="19939"/>
                  </a:cubicBezTo>
                  <a:cubicBezTo>
                    <a:pt x="16479" y="19962"/>
                    <a:pt x="16472" y="19992"/>
                    <a:pt x="16449" y="20007"/>
                  </a:cubicBezTo>
                  <a:cubicBezTo>
                    <a:pt x="16375" y="20052"/>
                    <a:pt x="16299" y="20097"/>
                    <a:pt x="16224" y="20141"/>
                  </a:cubicBezTo>
                  <a:cubicBezTo>
                    <a:pt x="16216" y="20146"/>
                    <a:pt x="16208" y="20148"/>
                    <a:pt x="16200" y="20148"/>
                  </a:cubicBezTo>
                  <a:close/>
                  <a:moveTo>
                    <a:pt x="5474" y="20190"/>
                  </a:moveTo>
                  <a:cubicBezTo>
                    <a:pt x="5465" y="20190"/>
                    <a:pt x="5457" y="20188"/>
                    <a:pt x="5449" y="20184"/>
                  </a:cubicBezTo>
                  <a:cubicBezTo>
                    <a:pt x="5374" y="20140"/>
                    <a:pt x="5298" y="20096"/>
                    <a:pt x="5223" y="20050"/>
                  </a:cubicBezTo>
                  <a:cubicBezTo>
                    <a:pt x="5200" y="20036"/>
                    <a:pt x="5192" y="20006"/>
                    <a:pt x="5206" y="19983"/>
                  </a:cubicBezTo>
                  <a:cubicBezTo>
                    <a:pt x="5220" y="19960"/>
                    <a:pt x="5250" y="19953"/>
                    <a:pt x="5273" y="19967"/>
                  </a:cubicBezTo>
                  <a:cubicBezTo>
                    <a:pt x="5348" y="20011"/>
                    <a:pt x="5423" y="20056"/>
                    <a:pt x="5498" y="20099"/>
                  </a:cubicBezTo>
                  <a:cubicBezTo>
                    <a:pt x="5521" y="20112"/>
                    <a:pt x="5530" y="20142"/>
                    <a:pt x="5516" y="20165"/>
                  </a:cubicBezTo>
                  <a:cubicBezTo>
                    <a:pt x="5507" y="20181"/>
                    <a:pt x="5491" y="20190"/>
                    <a:pt x="5474" y="20190"/>
                  </a:cubicBezTo>
                  <a:close/>
                  <a:moveTo>
                    <a:pt x="15743" y="20399"/>
                  </a:moveTo>
                  <a:cubicBezTo>
                    <a:pt x="15725" y="20399"/>
                    <a:pt x="15708" y="20389"/>
                    <a:pt x="15700" y="20372"/>
                  </a:cubicBezTo>
                  <a:cubicBezTo>
                    <a:pt x="15687" y="20348"/>
                    <a:pt x="15697" y="20319"/>
                    <a:pt x="15721" y="20306"/>
                  </a:cubicBezTo>
                  <a:cubicBezTo>
                    <a:pt x="15797" y="20267"/>
                    <a:pt x="15874" y="20225"/>
                    <a:pt x="15949" y="20184"/>
                  </a:cubicBezTo>
                  <a:cubicBezTo>
                    <a:pt x="15973" y="20171"/>
                    <a:pt x="16003" y="20180"/>
                    <a:pt x="16016" y="20203"/>
                  </a:cubicBezTo>
                  <a:cubicBezTo>
                    <a:pt x="16029" y="20227"/>
                    <a:pt x="16020" y="20257"/>
                    <a:pt x="15996" y="20270"/>
                  </a:cubicBezTo>
                  <a:cubicBezTo>
                    <a:pt x="15921" y="20312"/>
                    <a:pt x="15843" y="20353"/>
                    <a:pt x="15766" y="20393"/>
                  </a:cubicBezTo>
                  <a:cubicBezTo>
                    <a:pt x="15758" y="20397"/>
                    <a:pt x="15751" y="20399"/>
                    <a:pt x="15743" y="20399"/>
                  </a:cubicBezTo>
                  <a:close/>
                  <a:moveTo>
                    <a:pt x="5934" y="20438"/>
                  </a:moveTo>
                  <a:cubicBezTo>
                    <a:pt x="5927" y="20438"/>
                    <a:pt x="5919" y="20437"/>
                    <a:pt x="5912" y="20433"/>
                  </a:cubicBezTo>
                  <a:cubicBezTo>
                    <a:pt x="5835" y="20394"/>
                    <a:pt x="5756" y="20353"/>
                    <a:pt x="5679" y="20311"/>
                  </a:cubicBezTo>
                  <a:cubicBezTo>
                    <a:pt x="5655" y="20298"/>
                    <a:pt x="5646" y="20269"/>
                    <a:pt x="5659" y="20245"/>
                  </a:cubicBezTo>
                  <a:cubicBezTo>
                    <a:pt x="5672" y="20221"/>
                    <a:pt x="5702" y="20212"/>
                    <a:pt x="5726" y="20225"/>
                  </a:cubicBezTo>
                  <a:cubicBezTo>
                    <a:pt x="5802" y="20266"/>
                    <a:pt x="5880" y="20307"/>
                    <a:pt x="5956" y="20346"/>
                  </a:cubicBezTo>
                  <a:cubicBezTo>
                    <a:pt x="5980" y="20358"/>
                    <a:pt x="5990" y="20388"/>
                    <a:pt x="5978" y="20412"/>
                  </a:cubicBezTo>
                  <a:cubicBezTo>
                    <a:pt x="5969" y="20429"/>
                    <a:pt x="5952" y="20438"/>
                    <a:pt x="5934" y="20438"/>
                  </a:cubicBezTo>
                  <a:close/>
                  <a:moveTo>
                    <a:pt x="15275" y="20627"/>
                  </a:moveTo>
                  <a:cubicBezTo>
                    <a:pt x="15257" y="20627"/>
                    <a:pt x="15239" y="20617"/>
                    <a:pt x="15231" y="20599"/>
                  </a:cubicBezTo>
                  <a:cubicBezTo>
                    <a:pt x="15219" y="20574"/>
                    <a:pt x="15230" y="20545"/>
                    <a:pt x="15255" y="20534"/>
                  </a:cubicBezTo>
                  <a:cubicBezTo>
                    <a:pt x="15333" y="20498"/>
                    <a:pt x="15412" y="20460"/>
                    <a:pt x="15489" y="20423"/>
                  </a:cubicBezTo>
                  <a:cubicBezTo>
                    <a:pt x="15513" y="20411"/>
                    <a:pt x="15543" y="20421"/>
                    <a:pt x="15555" y="20445"/>
                  </a:cubicBezTo>
                  <a:cubicBezTo>
                    <a:pt x="15566" y="20470"/>
                    <a:pt x="15556" y="20499"/>
                    <a:pt x="15532" y="20511"/>
                  </a:cubicBezTo>
                  <a:cubicBezTo>
                    <a:pt x="15454" y="20549"/>
                    <a:pt x="15375" y="20586"/>
                    <a:pt x="15296" y="20623"/>
                  </a:cubicBezTo>
                  <a:cubicBezTo>
                    <a:pt x="15289" y="20626"/>
                    <a:pt x="15282" y="20627"/>
                    <a:pt x="15275" y="20627"/>
                  </a:cubicBezTo>
                  <a:close/>
                  <a:moveTo>
                    <a:pt x="6406" y="20664"/>
                  </a:moveTo>
                  <a:cubicBezTo>
                    <a:pt x="6400" y="20664"/>
                    <a:pt x="6393" y="20663"/>
                    <a:pt x="6386" y="20660"/>
                  </a:cubicBezTo>
                  <a:cubicBezTo>
                    <a:pt x="6306" y="20624"/>
                    <a:pt x="6226" y="20587"/>
                    <a:pt x="6148" y="20549"/>
                  </a:cubicBezTo>
                  <a:cubicBezTo>
                    <a:pt x="6123" y="20538"/>
                    <a:pt x="6113" y="20508"/>
                    <a:pt x="6125" y="20484"/>
                  </a:cubicBezTo>
                  <a:cubicBezTo>
                    <a:pt x="6136" y="20460"/>
                    <a:pt x="6166" y="20449"/>
                    <a:pt x="6190" y="20461"/>
                  </a:cubicBezTo>
                  <a:cubicBezTo>
                    <a:pt x="6267" y="20498"/>
                    <a:pt x="6347" y="20535"/>
                    <a:pt x="6426" y="20571"/>
                  </a:cubicBezTo>
                  <a:cubicBezTo>
                    <a:pt x="6451" y="20582"/>
                    <a:pt x="6462" y="20611"/>
                    <a:pt x="6451" y="20635"/>
                  </a:cubicBezTo>
                  <a:cubicBezTo>
                    <a:pt x="6443" y="20653"/>
                    <a:pt x="6425" y="20664"/>
                    <a:pt x="6406" y="20664"/>
                  </a:cubicBezTo>
                  <a:close/>
                  <a:moveTo>
                    <a:pt x="14797" y="20832"/>
                  </a:moveTo>
                  <a:cubicBezTo>
                    <a:pt x="14778" y="20832"/>
                    <a:pt x="14759" y="20821"/>
                    <a:pt x="14752" y="20802"/>
                  </a:cubicBezTo>
                  <a:cubicBezTo>
                    <a:pt x="14741" y="20777"/>
                    <a:pt x="14754" y="20748"/>
                    <a:pt x="14779" y="20738"/>
                  </a:cubicBezTo>
                  <a:cubicBezTo>
                    <a:pt x="14858" y="20706"/>
                    <a:pt x="14939" y="20673"/>
                    <a:pt x="15018" y="20639"/>
                  </a:cubicBezTo>
                  <a:cubicBezTo>
                    <a:pt x="15043" y="20628"/>
                    <a:pt x="15072" y="20640"/>
                    <a:pt x="15082" y="20664"/>
                  </a:cubicBezTo>
                  <a:cubicBezTo>
                    <a:pt x="15093" y="20689"/>
                    <a:pt x="15082" y="20718"/>
                    <a:pt x="15057" y="20729"/>
                  </a:cubicBezTo>
                  <a:cubicBezTo>
                    <a:pt x="14977" y="20763"/>
                    <a:pt x="14895" y="20797"/>
                    <a:pt x="14815" y="20829"/>
                  </a:cubicBezTo>
                  <a:cubicBezTo>
                    <a:pt x="14809" y="20831"/>
                    <a:pt x="14803" y="20832"/>
                    <a:pt x="14797" y="20832"/>
                  </a:cubicBezTo>
                  <a:close/>
                  <a:moveTo>
                    <a:pt x="6889" y="20867"/>
                  </a:moveTo>
                  <a:cubicBezTo>
                    <a:pt x="6883" y="20867"/>
                    <a:pt x="6877" y="20866"/>
                    <a:pt x="6871" y="20863"/>
                  </a:cubicBezTo>
                  <a:cubicBezTo>
                    <a:pt x="6790" y="20832"/>
                    <a:pt x="6708" y="20798"/>
                    <a:pt x="6628" y="20765"/>
                  </a:cubicBezTo>
                  <a:cubicBezTo>
                    <a:pt x="6603" y="20754"/>
                    <a:pt x="6591" y="20725"/>
                    <a:pt x="6601" y="20700"/>
                  </a:cubicBezTo>
                  <a:cubicBezTo>
                    <a:pt x="6612" y="20676"/>
                    <a:pt x="6641" y="20664"/>
                    <a:pt x="6665" y="20674"/>
                  </a:cubicBezTo>
                  <a:cubicBezTo>
                    <a:pt x="6745" y="20708"/>
                    <a:pt x="6827" y="20741"/>
                    <a:pt x="6907" y="20772"/>
                  </a:cubicBezTo>
                  <a:cubicBezTo>
                    <a:pt x="6932" y="20782"/>
                    <a:pt x="6945" y="20810"/>
                    <a:pt x="6935" y="20836"/>
                  </a:cubicBezTo>
                  <a:cubicBezTo>
                    <a:pt x="6927" y="20855"/>
                    <a:pt x="6909" y="20867"/>
                    <a:pt x="6889" y="20867"/>
                  </a:cubicBezTo>
                  <a:close/>
                  <a:moveTo>
                    <a:pt x="14308" y="21015"/>
                  </a:moveTo>
                  <a:cubicBezTo>
                    <a:pt x="14287" y="21015"/>
                    <a:pt x="14268" y="21002"/>
                    <a:pt x="14261" y="20982"/>
                  </a:cubicBezTo>
                  <a:cubicBezTo>
                    <a:pt x="14253" y="20956"/>
                    <a:pt x="14266" y="20928"/>
                    <a:pt x="14292" y="20920"/>
                  </a:cubicBezTo>
                  <a:cubicBezTo>
                    <a:pt x="14373" y="20891"/>
                    <a:pt x="14456" y="20862"/>
                    <a:pt x="14536" y="20832"/>
                  </a:cubicBezTo>
                  <a:cubicBezTo>
                    <a:pt x="14562" y="20822"/>
                    <a:pt x="14590" y="20835"/>
                    <a:pt x="14599" y="20861"/>
                  </a:cubicBezTo>
                  <a:cubicBezTo>
                    <a:pt x="14609" y="20886"/>
                    <a:pt x="14596" y="20914"/>
                    <a:pt x="14571" y="20923"/>
                  </a:cubicBezTo>
                  <a:cubicBezTo>
                    <a:pt x="14489" y="20954"/>
                    <a:pt x="14406" y="20984"/>
                    <a:pt x="14324" y="21012"/>
                  </a:cubicBezTo>
                  <a:cubicBezTo>
                    <a:pt x="14318" y="21014"/>
                    <a:pt x="14313" y="21015"/>
                    <a:pt x="14308" y="21015"/>
                  </a:cubicBezTo>
                  <a:close/>
                  <a:moveTo>
                    <a:pt x="7382" y="21045"/>
                  </a:moveTo>
                  <a:cubicBezTo>
                    <a:pt x="7377" y="21045"/>
                    <a:pt x="7371" y="21044"/>
                    <a:pt x="7366" y="21043"/>
                  </a:cubicBezTo>
                  <a:cubicBezTo>
                    <a:pt x="7282" y="21015"/>
                    <a:pt x="7199" y="20985"/>
                    <a:pt x="7118" y="20956"/>
                  </a:cubicBezTo>
                  <a:cubicBezTo>
                    <a:pt x="7092" y="20947"/>
                    <a:pt x="7079" y="20919"/>
                    <a:pt x="7088" y="20893"/>
                  </a:cubicBezTo>
                  <a:cubicBezTo>
                    <a:pt x="7098" y="20868"/>
                    <a:pt x="7126" y="20855"/>
                    <a:pt x="7151" y="20864"/>
                  </a:cubicBezTo>
                  <a:cubicBezTo>
                    <a:pt x="7231" y="20893"/>
                    <a:pt x="7314" y="20922"/>
                    <a:pt x="7397" y="20950"/>
                  </a:cubicBezTo>
                  <a:cubicBezTo>
                    <a:pt x="7423" y="20958"/>
                    <a:pt x="7437" y="20986"/>
                    <a:pt x="7428" y="21012"/>
                  </a:cubicBezTo>
                  <a:cubicBezTo>
                    <a:pt x="7421" y="21032"/>
                    <a:pt x="7402" y="21045"/>
                    <a:pt x="7382" y="21045"/>
                  </a:cubicBezTo>
                  <a:close/>
                  <a:moveTo>
                    <a:pt x="13810" y="21173"/>
                  </a:moveTo>
                  <a:cubicBezTo>
                    <a:pt x="13789" y="21173"/>
                    <a:pt x="13769" y="21159"/>
                    <a:pt x="13763" y="21138"/>
                  </a:cubicBezTo>
                  <a:cubicBezTo>
                    <a:pt x="13755" y="21112"/>
                    <a:pt x="13770" y="21084"/>
                    <a:pt x="13796" y="21077"/>
                  </a:cubicBezTo>
                  <a:cubicBezTo>
                    <a:pt x="13879" y="21053"/>
                    <a:pt x="13963" y="21027"/>
                    <a:pt x="14045" y="21001"/>
                  </a:cubicBezTo>
                  <a:cubicBezTo>
                    <a:pt x="14071" y="20993"/>
                    <a:pt x="14098" y="21007"/>
                    <a:pt x="14106" y="21033"/>
                  </a:cubicBezTo>
                  <a:cubicBezTo>
                    <a:pt x="14115" y="21059"/>
                    <a:pt x="14100" y="21086"/>
                    <a:pt x="14075" y="21095"/>
                  </a:cubicBezTo>
                  <a:cubicBezTo>
                    <a:pt x="13992" y="21121"/>
                    <a:pt x="13907" y="21147"/>
                    <a:pt x="13824" y="21171"/>
                  </a:cubicBezTo>
                  <a:cubicBezTo>
                    <a:pt x="13819" y="21172"/>
                    <a:pt x="13814" y="21173"/>
                    <a:pt x="13810" y="21173"/>
                  </a:cubicBezTo>
                  <a:close/>
                  <a:moveTo>
                    <a:pt x="7882" y="21199"/>
                  </a:moveTo>
                  <a:cubicBezTo>
                    <a:pt x="7877" y="21199"/>
                    <a:pt x="7873" y="21199"/>
                    <a:pt x="7869" y="21197"/>
                  </a:cubicBezTo>
                  <a:cubicBezTo>
                    <a:pt x="7785" y="21174"/>
                    <a:pt x="7700" y="21149"/>
                    <a:pt x="7617" y="21123"/>
                  </a:cubicBezTo>
                  <a:cubicBezTo>
                    <a:pt x="7591" y="21115"/>
                    <a:pt x="7577" y="21088"/>
                    <a:pt x="7585" y="21062"/>
                  </a:cubicBezTo>
                  <a:cubicBezTo>
                    <a:pt x="7592" y="21036"/>
                    <a:pt x="7620" y="21022"/>
                    <a:pt x="7646" y="21030"/>
                  </a:cubicBezTo>
                  <a:cubicBezTo>
                    <a:pt x="7728" y="21055"/>
                    <a:pt x="7812" y="21080"/>
                    <a:pt x="7895" y="21103"/>
                  </a:cubicBezTo>
                  <a:cubicBezTo>
                    <a:pt x="7921" y="21110"/>
                    <a:pt x="7936" y="21138"/>
                    <a:pt x="7929" y="21164"/>
                  </a:cubicBezTo>
                  <a:cubicBezTo>
                    <a:pt x="7923" y="21185"/>
                    <a:pt x="7903" y="21199"/>
                    <a:pt x="7882" y="21199"/>
                  </a:cubicBezTo>
                  <a:close/>
                  <a:moveTo>
                    <a:pt x="13305" y="21307"/>
                  </a:moveTo>
                  <a:cubicBezTo>
                    <a:pt x="13283" y="21307"/>
                    <a:pt x="13263" y="21291"/>
                    <a:pt x="13258" y="21269"/>
                  </a:cubicBezTo>
                  <a:cubicBezTo>
                    <a:pt x="13251" y="21243"/>
                    <a:pt x="13268" y="21216"/>
                    <a:pt x="13294" y="21210"/>
                  </a:cubicBezTo>
                  <a:cubicBezTo>
                    <a:pt x="13378" y="21190"/>
                    <a:pt x="13463" y="21168"/>
                    <a:pt x="13546" y="21147"/>
                  </a:cubicBezTo>
                  <a:cubicBezTo>
                    <a:pt x="13572" y="21140"/>
                    <a:pt x="13599" y="21155"/>
                    <a:pt x="13606" y="21181"/>
                  </a:cubicBezTo>
                  <a:cubicBezTo>
                    <a:pt x="13613" y="21207"/>
                    <a:pt x="13597" y="21234"/>
                    <a:pt x="13571" y="21241"/>
                  </a:cubicBezTo>
                  <a:cubicBezTo>
                    <a:pt x="13487" y="21263"/>
                    <a:pt x="13402" y="21285"/>
                    <a:pt x="13317" y="21305"/>
                  </a:cubicBezTo>
                  <a:cubicBezTo>
                    <a:pt x="13313" y="21306"/>
                    <a:pt x="13309" y="21307"/>
                    <a:pt x="13305" y="21307"/>
                  </a:cubicBezTo>
                  <a:close/>
                  <a:moveTo>
                    <a:pt x="8388" y="21328"/>
                  </a:moveTo>
                  <a:cubicBezTo>
                    <a:pt x="8384" y="21328"/>
                    <a:pt x="8381" y="21328"/>
                    <a:pt x="8377" y="21327"/>
                  </a:cubicBezTo>
                  <a:cubicBezTo>
                    <a:pt x="8292" y="21308"/>
                    <a:pt x="8206" y="21287"/>
                    <a:pt x="8122" y="21265"/>
                  </a:cubicBezTo>
                  <a:cubicBezTo>
                    <a:pt x="8096" y="21259"/>
                    <a:pt x="8080" y="21232"/>
                    <a:pt x="8087" y="21206"/>
                  </a:cubicBezTo>
                  <a:cubicBezTo>
                    <a:pt x="8093" y="21180"/>
                    <a:pt x="8120" y="21164"/>
                    <a:pt x="8146" y="21170"/>
                  </a:cubicBezTo>
                  <a:cubicBezTo>
                    <a:pt x="8230" y="21192"/>
                    <a:pt x="8315" y="21212"/>
                    <a:pt x="8399" y="21232"/>
                  </a:cubicBezTo>
                  <a:cubicBezTo>
                    <a:pt x="8425" y="21238"/>
                    <a:pt x="8442" y="21264"/>
                    <a:pt x="8436" y="21290"/>
                  </a:cubicBezTo>
                  <a:cubicBezTo>
                    <a:pt x="8430" y="21313"/>
                    <a:pt x="8410" y="21328"/>
                    <a:pt x="8388" y="21328"/>
                  </a:cubicBezTo>
                  <a:close/>
                  <a:moveTo>
                    <a:pt x="12794" y="21415"/>
                  </a:moveTo>
                  <a:cubicBezTo>
                    <a:pt x="12771" y="21415"/>
                    <a:pt x="12751" y="21399"/>
                    <a:pt x="12746" y="21375"/>
                  </a:cubicBezTo>
                  <a:cubicBezTo>
                    <a:pt x="12741" y="21349"/>
                    <a:pt x="12759" y="21323"/>
                    <a:pt x="12785" y="21318"/>
                  </a:cubicBezTo>
                  <a:cubicBezTo>
                    <a:pt x="12871" y="21302"/>
                    <a:pt x="12957" y="21285"/>
                    <a:pt x="13040" y="21267"/>
                  </a:cubicBezTo>
                  <a:cubicBezTo>
                    <a:pt x="13067" y="21262"/>
                    <a:pt x="13093" y="21278"/>
                    <a:pt x="13098" y="21305"/>
                  </a:cubicBezTo>
                  <a:cubicBezTo>
                    <a:pt x="13104" y="21331"/>
                    <a:pt x="13087" y="21357"/>
                    <a:pt x="13061" y="21363"/>
                  </a:cubicBezTo>
                  <a:cubicBezTo>
                    <a:pt x="12976" y="21381"/>
                    <a:pt x="12890" y="21398"/>
                    <a:pt x="12804" y="21415"/>
                  </a:cubicBezTo>
                  <a:cubicBezTo>
                    <a:pt x="12800" y="21415"/>
                    <a:pt x="12797" y="21415"/>
                    <a:pt x="12794" y="21415"/>
                  </a:cubicBezTo>
                  <a:close/>
                  <a:moveTo>
                    <a:pt x="8900" y="21433"/>
                  </a:moveTo>
                  <a:cubicBezTo>
                    <a:pt x="8897" y="21433"/>
                    <a:pt x="8894" y="21432"/>
                    <a:pt x="8891" y="21432"/>
                  </a:cubicBezTo>
                  <a:cubicBezTo>
                    <a:pt x="8805" y="21416"/>
                    <a:pt x="8718" y="21400"/>
                    <a:pt x="8633" y="21383"/>
                  </a:cubicBezTo>
                  <a:cubicBezTo>
                    <a:pt x="8607" y="21377"/>
                    <a:pt x="8590" y="21351"/>
                    <a:pt x="8595" y="21325"/>
                  </a:cubicBezTo>
                  <a:cubicBezTo>
                    <a:pt x="8600" y="21298"/>
                    <a:pt x="8626" y="21281"/>
                    <a:pt x="8653" y="21287"/>
                  </a:cubicBezTo>
                  <a:cubicBezTo>
                    <a:pt x="8737" y="21304"/>
                    <a:pt x="8823" y="21320"/>
                    <a:pt x="8908" y="21335"/>
                  </a:cubicBezTo>
                  <a:cubicBezTo>
                    <a:pt x="8935" y="21340"/>
                    <a:pt x="8952" y="21366"/>
                    <a:pt x="8948" y="21392"/>
                  </a:cubicBezTo>
                  <a:cubicBezTo>
                    <a:pt x="8943" y="21416"/>
                    <a:pt x="8923" y="21433"/>
                    <a:pt x="8900" y="21433"/>
                  </a:cubicBezTo>
                  <a:close/>
                  <a:moveTo>
                    <a:pt x="12279" y="21499"/>
                  </a:moveTo>
                  <a:cubicBezTo>
                    <a:pt x="12255" y="21499"/>
                    <a:pt x="12234" y="21481"/>
                    <a:pt x="12231" y="21457"/>
                  </a:cubicBezTo>
                  <a:cubicBezTo>
                    <a:pt x="12227" y="21430"/>
                    <a:pt x="12246" y="21405"/>
                    <a:pt x="12272" y="21402"/>
                  </a:cubicBezTo>
                  <a:cubicBezTo>
                    <a:pt x="12359" y="21390"/>
                    <a:pt x="12445" y="21377"/>
                    <a:pt x="12529" y="21363"/>
                  </a:cubicBezTo>
                  <a:cubicBezTo>
                    <a:pt x="12556" y="21359"/>
                    <a:pt x="12581" y="21377"/>
                    <a:pt x="12586" y="21404"/>
                  </a:cubicBezTo>
                  <a:cubicBezTo>
                    <a:pt x="12590" y="21430"/>
                    <a:pt x="12572" y="21455"/>
                    <a:pt x="12545" y="21460"/>
                  </a:cubicBezTo>
                  <a:cubicBezTo>
                    <a:pt x="12460" y="21474"/>
                    <a:pt x="12373" y="21487"/>
                    <a:pt x="12286" y="21499"/>
                  </a:cubicBezTo>
                  <a:cubicBezTo>
                    <a:pt x="12284" y="21499"/>
                    <a:pt x="12281" y="21499"/>
                    <a:pt x="12279" y="21499"/>
                  </a:cubicBezTo>
                  <a:close/>
                  <a:moveTo>
                    <a:pt x="9416" y="21512"/>
                  </a:moveTo>
                  <a:cubicBezTo>
                    <a:pt x="9414" y="21512"/>
                    <a:pt x="9411" y="21512"/>
                    <a:pt x="9409" y="21511"/>
                  </a:cubicBezTo>
                  <a:cubicBezTo>
                    <a:pt x="9323" y="21500"/>
                    <a:pt x="9235" y="21488"/>
                    <a:pt x="9150" y="21475"/>
                  </a:cubicBezTo>
                  <a:cubicBezTo>
                    <a:pt x="9123" y="21471"/>
                    <a:pt x="9105" y="21446"/>
                    <a:pt x="9109" y="21419"/>
                  </a:cubicBezTo>
                  <a:cubicBezTo>
                    <a:pt x="9113" y="21392"/>
                    <a:pt x="9138" y="21374"/>
                    <a:pt x="9164" y="21378"/>
                  </a:cubicBezTo>
                  <a:cubicBezTo>
                    <a:pt x="9249" y="21391"/>
                    <a:pt x="9336" y="21403"/>
                    <a:pt x="9422" y="21414"/>
                  </a:cubicBezTo>
                  <a:cubicBezTo>
                    <a:pt x="9449" y="21418"/>
                    <a:pt x="9468" y="21442"/>
                    <a:pt x="9464" y="21469"/>
                  </a:cubicBezTo>
                  <a:cubicBezTo>
                    <a:pt x="9461" y="21494"/>
                    <a:pt x="9440" y="21512"/>
                    <a:pt x="9416" y="21512"/>
                  </a:cubicBezTo>
                  <a:close/>
                  <a:moveTo>
                    <a:pt x="11760" y="21558"/>
                  </a:moveTo>
                  <a:cubicBezTo>
                    <a:pt x="11735" y="21558"/>
                    <a:pt x="11714" y="21539"/>
                    <a:pt x="11711" y="21513"/>
                  </a:cubicBezTo>
                  <a:cubicBezTo>
                    <a:pt x="11709" y="21486"/>
                    <a:pt x="11729" y="21462"/>
                    <a:pt x="11756" y="21460"/>
                  </a:cubicBezTo>
                  <a:cubicBezTo>
                    <a:pt x="11842" y="21452"/>
                    <a:pt x="11929" y="21444"/>
                    <a:pt x="12015" y="21434"/>
                  </a:cubicBezTo>
                  <a:cubicBezTo>
                    <a:pt x="12041" y="21431"/>
                    <a:pt x="12066" y="21450"/>
                    <a:pt x="12069" y="21477"/>
                  </a:cubicBezTo>
                  <a:cubicBezTo>
                    <a:pt x="12072" y="21504"/>
                    <a:pt x="12052" y="21528"/>
                    <a:pt x="12026" y="21531"/>
                  </a:cubicBezTo>
                  <a:cubicBezTo>
                    <a:pt x="11939" y="21541"/>
                    <a:pt x="11851" y="21550"/>
                    <a:pt x="11765" y="21558"/>
                  </a:cubicBezTo>
                  <a:cubicBezTo>
                    <a:pt x="11763" y="21558"/>
                    <a:pt x="11762" y="21558"/>
                    <a:pt x="11760" y="21558"/>
                  </a:cubicBezTo>
                  <a:close/>
                  <a:moveTo>
                    <a:pt x="9935" y="21566"/>
                  </a:moveTo>
                  <a:cubicBezTo>
                    <a:pt x="9934" y="21566"/>
                    <a:pt x="9932" y="21566"/>
                    <a:pt x="9931" y="21566"/>
                  </a:cubicBezTo>
                  <a:cubicBezTo>
                    <a:pt x="9845" y="21559"/>
                    <a:pt x="9757" y="21551"/>
                    <a:pt x="9670" y="21542"/>
                  </a:cubicBezTo>
                  <a:cubicBezTo>
                    <a:pt x="9643" y="21539"/>
                    <a:pt x="9623" y="21515"/>
                    <a:pt x="9626" y="21488"/>
                  </a:cubicBezTo>
                  <a:cubicBezTo>
                    <a:pt x="9629" y="21461"/>
                    <a:pt x="9653" y="21442"/>
                    <a:pt x="9680" y="21444"/>
                  </a:cubicBezTo>
                  <a:cubicBezTo>
                    <a:pt x="9766" y="21453"/>
                    <a:pt x="9854" y="21461"/>
                    <a:pt x="9939" y="21468"/>
                  </a:cubicBezTo>
                  <a:cubicBezTo>
                    <a:pt x="9966" y="21470"/>
                    <a:pt x="9986" y="21494"/>
                    <a:pt x="9984" y="21521"/>
                  </a:cubicBezTo>
                  <a:cubicBezTo>
                    <a:pt x="9982" y="21546"/>
                    <a:pt x="9960" y="21566"/>
                    <a:pt x="9935" y="21566"/>
                  </a:cubicBezTo>
                  <a:close/>
                  <a:moveTo>
                    <a:pt x="11239" y="21591"/>
                  </a:moveTo>
                  <a:cubicBezTo>
                    <a:pt x="11213" y="21591"/>
                    <a:pt x="11191" y="21571"/>
                    <a:pt x="11190" y="21544"/>
                  </a:cubicBezTo>
                  <a:cubicBezTo>
                    <a:pt x="11189" y="21517"/>
                    <a:pt x="11210" y="21494"/>
                    <a:pt x="11237" y="21493"/>
                  </a:cubicBezTo>
                  <a:cubicBezTo>
                    <a:pt x="11324" y="21490"/>
                    <a:pt x="11411" y="21485"/>
                    <a:pt x="11497" y="21480"/>
                  </a:cubicBezTo>
                  <a:cubicBezTo>
                    <a:pt x="11524" y="21478"/>
                    <a:pt x="11547" y="21498"/>
                    <a:pt x="11549" y="21525"/>
                  </a:cubicBezTo>
                  <a:cubicBezTo>
                    <a:pt x="11550" y="21552"/>
                    <a:pt x="11530" y="21576"/>
                    <a:pt x="11503" y="21578"/>
                  </a:cubicBezTo>
                  <a:cubicBezTo>
                    <a:pt x="11417" y="21583"/>
                    <a:pt x="11329" y="21588"/>
                    <a:pt x="11241" y="21591"/>
                  </a:cubicBezTo>
                  <a:cubicBezTo>
                    <a:pt x="11240" y="21591"/>
                    <a:pt x="11240" y="21591"/>
                    <a:pt x="11239" y="21591"/>
                  </a:cubicBezTo>
                  <a:close/>
                  <a:moveTo>
                    <a:pt x="10456" y="21595"/>
                  </a:moveTo>
                  <a:cubicBezTo>
                    <a:pt x="10456" y="21595"/>
                    <a:pt x="10455" y="21595"/>
                    <a:pt x="10455" y="21595"/>
                  </a:cubicBezTo>
                  <a:cubicBezTo>
                    <a:pt x="10367" y="21592"/>
                    <a:pt x="10279" y="21588"/>
                    <a:pt x="10193" y="21583"/>
                  </a:cubicBezTo>
                  <a:cubicBezTo>
                    <a:pt x="10166" y="21582"/>
                    <a:pt x="10145" y="21559"/>
                    <a:pt x="10147" y="21532"/>
                  </a:cubicBezTo>
                  <a:cubicBezTo>
                    <a:pt x="10148" y="21505"/>
                    <a:pt x="10171" y="21485"/>
                    <a:pt x="10198" y="21485"/>
                  </a:cubicBezTo>
                  <a:cubicBezTo>
                    <a:pt x="10283" y="21490"/>
                    <a:pt x="10371" y="21494"/>
                    <a:pt x="10458" y="21497"/>
                  </a:cubicBezTo>
                  <a:cubicBezTo>
                    <a:pt x="10485" y="21498"/>
                    <a:pt x="10506" y="21520"/>
                    <a:pt x="10505" y="21547"/>
                  </a:cubicBezTo>
                  <a:cubicBezTo>
                    <a:pt x="10504" y="21574"/>
                    <a:pt x="10483" y="21595"/>
                    <a:pt x="10456" y="21595"/>
                  </a:cubicBezTo>
                  <a:close/>
                  <a:moveTo>
                    <a:pt x="10800" y="21600"/>
                  </a:moveTo>
                  <a:cubicBezTo>
                    <a:pt x="10772" y="21600"/>
                    <a:pt x="10745" y="21600"/>
                    <a:pt x="10717" y="21600"/>
                  </a:cubicBezTo>
                  <a:cubicBezTo>
                    <a:pt x="10690" y="21599"/>
                    <a:pt x="10668" y="21577"/>
                    <a:pt x="10668" y="21550"/>
                  </a:cubicBezTo>
                  <a:cubicBezTo>
                    <a:pt x="10669" y="21523"/>
                    <a:pt x="10691" y="21502"/>
                    <a:pt x="10717" y="21502"/>
                  </a:cubicBezTo>
                  <a:cubicBezTo>
                    <a:pt x="10718" y="21502"/>
                    <a:pt x="10718" y="21502"/>
                    <a:pt x="10718" y="21502"/>
                  </a:cubicBezTo>
                  <a:cubicBezTo>
                    <a:pt x="10804" y="21502"/>
                    <a:pt x="10891" y="21502"/>
                    <a:pt x="10978" y="21501"/>
                  </a:cubicBezTo>
                  <a:cubicBezTo>
                    <a:pt x="10978" y="21501"/>
                    <a:pt x="10978" y="21501"/>
                    <a:pt x="10979" y="21501"/>
                  </a:cubicBezTo>
                  <a:cubicBezTo>
                    <a:pt x="11005" y="21501"/>
                    <a:pt x="11027" y="21522"/>
                    <a:pt x="11027" y="21549"/>
                  </a:cubicBezTo>
                  <a:cubicBezTo>
                    <a:pt x="11028" y="21576"/>
                    <a:pt x="11006" y="21598"/>
                    <a:pt x="10979" y="21599"/>
                  </a:cubicBezTo>
                  <a:cubicBezTo>
                    <a:pt x="10920" y="21600"/>
                    <a:pt x="10860" y="21600"/>
                    <a:pt x="10800" y="21600"/>
                  </a:cubicBezTo>
                  <a:close/>
                </a:path>
              </a:pathLst>
            </a:custGeom>
            <a:solidFill>
              <a:schemeClr val="bg1">
                <a:lumMod val="75000"/>
              </a:schemeClr>
            </a:solidFill>
            <a:ln w="3175">
              <a:noFill/>
              <a:miter lim="400000"/>
            </a:ln>
          </p:spPr>
          <p:txBody>
            <a:bodyPr anchor="ctr"/>
            <a:lstStyle/>
            <a:p>
              <a:pPr algn="ctr"/>
              <a:endParaRPr sz="1350">
                <a:cs typeface="+mn-ea"/>
                <a:sym typeface="+mn-lt"/>
              </a:endParaRPr>
            </a:p>
          </p:txBody>
        </p:sp>
        <p:sp>
          <p:nvSpPr>
            <p:cNvPr id="24" name="íṩľíḍè-Freeform: Shape 21"/>
            <p:cNvSpPr/>
            <p:nvPr/>
          </p:nvSpPr>
          <p:spPr>
            <a:xfrm>
              <a:off x="4223399" y="3546793"/>
              <a:ext cx="215736" cy="304989"/>
            </a:xfrm>
            <a:custGeom>
              <a:avLst/>
              <a:gdLst/>
              <a:ahLst/>
              <a:cxnLst>
                <a:cxn ang="0">
                  <a:pos x="wd2" y="hd2"/>
                </a:cxn>
                <a:cxn ang="5400000">
                  <a:pos x="wd2" y="hd2"/>
                </a:cxn>
                <a:cxn ang="10800000">
                  <a:pos x="wd2" y="hd2"/>
                </a:cxn>
                <a:cxn ang="16200000">
                  <a:pos x="wd2" y="hd2"/>
                </a:cxn>
              </a:cxnLst>
              <a:rect l="0" t="0" r="r" b="b"/>
              <a:pathLst>
                <a:path w="21600" h="21600" extrusionOk="0">
                  <a:moveTo>
                    <a:pt x="8272" y="0"/>
                  </a:moveTo>
                  <a:lnTo>
                    <a:pt x="7174" y="2185"/>
                  </a:lnTo>
                  <a:lnTo>
                    <a:pt x="3804" y="2185"/>
                  </a:lnTo>
                  <a:lnTo>
                    <a:pt x="5183" y="4371"/>
                  </a:lnTo>
                  <a:cubicBezTo>
                    <a:pt x="5183" y="4371"/>
                    <a:pt x="16315" y="4371"/>
                    <a:pt x="16315" y="4371"/>
                  </a:cubicBezTo>
                  <a:lnTo>
                    <a:pt x="17694" y="2185"/>
                  </a:lnTo>
                  <a:lnTo>
                    <a:pt x="14323" y="2185"/>
                  </a:lnTo>
                  <a:lnTo>
                    <a:pt x="13225" y="0"/>
                  </a:lnTo>
                  <a:lnTo>
                    <a:pt x="8272" y="0"/>
                  </a:lnTo>
                  <a:close/>
                  <a:moveTo>
                    <a:pt x="2145" y="1932"/>
                  </a:moveTo>
                  <a:cubicBezTo>
                    <a:pt x="957" y="1932"/>
                    <a:pt x="0" y="2627"/>
                    <a:pt x="0" y="3468"/>
                  </a:cubicBezTo>
                  <a:lnTo>
                    <a:pt x="0" y="20065"/>
                  </a:lnTo>
                  <a:cubicBezTo>
                    <a:pt x="0" y="20905"/>
                    <a:pt x="957" y="21600"/>
                    <a:pt x="2145" y="21600"/>
                  </a:cubicBezTo>
                  <a:lnTo>
                    <a:pt x="19455" y="21600"/>
                  </a:lnTo>
                  <a:cubicBezTo>
                    <a:pt x="20643" y="21600"/>
                    <a:pt x="21600" y="20905"/>
                    <a:pt x="21600" y="20065"/>
                  </a:cubicBezTo>
                  <a:lnTo>
                    <a:pt x="21600" y="3468"/>
                  </a:lnTo>
                  <a:cubicBezTo>
                    <a:pt x="21600" y="2627"/>
                    <a:pt x="20643" y="1932"/>
                    <a:pt x="19455" y="1932"/>
                  </a:cubicBezTo>
                  <a:lnTo>
                    <a:pt x="17591" y="5219"/>
                  </a:lnTo>
                  <a:lnTo>
                    <a:pt x="4008" y="5219"/>
                  </a:lnTo>
                  <a:lnTo>
                    <a:pt x="2145" y="1932"/>
                  </a:lnTo>
                  <a:close/>
                </a:path>
              </a:pathLst>
            </a:custGeom>
            <a:solidFill>
              <a:srgbClr val="FFFFFF"/>
            </a:solidFill>
            <a:ln w="12700">
              <a:miter lim="400000"/>
            </a:ln>
          </p:spPr>
          <p:txBody>
            <a:bodyPr anchor="ctr"/>
            <a:lstStyle/>
            <a:p>
              <a:pPr algn="ctr"/>
              <a:endParaRPr sz="1350">
                <a:cs typeface="+mn-ea"/>
                <a:sym typeface="+mn-lt"/>
              </a:endParaRPr>
            </a:p>
          </p:txBody>
        </p:sp>
        <p:sp>
          <p:nvSpPr>
            <p:cNvPr id="21" name="íṩľíḍè-Oval 18"/>
            <p:cNvSpPr/>
            <p:nvPr/>
          </p:nvSpPr>
          <p:spPr>
            <a:xfrm>
              <a:off x="7437012" y="3314084"/>
              <a:ext cx="815535" cy="815523"/>
            </a:xfrm>
            <a:prstGeom prst="ellipse">
              <a:avLst/>
            </a:prstGeom>
            <a:solidFill>
              <a:srgbClr val="033E78"/>
            </a:solidFill>
            <a:ln w="12700">
              <a:noFill/>
              <a:miter lim="400000"/>
            </a:ln>
            <a:effectLst>
              <a:outerShdw blurRad="63500" algn="ctr" rotWithShape="0">
                <a:prstClr val="black">
                  <a:alpha val="40000"/>
                </a:prstClr>
              </a:outerShdw>
            </a:effectLst>
          </p:spPr>
          <p:txBody>
            <a:bodyPr anchor="ctr"/>
            <a:lstStyle/>
            <a:p>
              <a:pPr algn="ctr"/>
              <a:endParaRPr sz="1350">
                <a:cs typeface="+mn-ea"/>
                <a:sym typeface="+mn-lt"/>
              </a:endParaRPr>
            </a:p>
          </p:txBody>
        </p:sp>
        <p:sp>
          <p:nvSpPr>
            <p:cNvPr id="20" name="ïšḻïďê-Freeform: Shape 17"/>
            <p:cNvSpPr/>
            <p:nvPr/>
          </p:nvSpPr>
          <p:spPr>
            <a:xfrm>
              <a:off x="7198252" y="2380967"/>
              <a:ext cx="286768" cy="286787"/>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a:miter lim="400000"/>
            </a:ln>
          </p:spPr>
          <p:txBody>
            <a:bodyPr anchor="ctr"/>
            <a:lstStyle/>
            <a:p>
              <a:pPr algn="ctr"/>
              <a:endParaRPr sz="1350">
                <a:cs typeface="+mn-ea"/>
                <a:sym typeface="+mn-lt"/>
              </a:endParaRPr>
            </a:p>
          </p:txBody>
        </p:sp>
        <p:grpSp>
          <p:nvGrpSpPr>
            <p:cNvPr id="9" name="Group 7"/>
            <p:cNvGrpSpPr/>
            <p:nvPr/>
          </p:nvGrpSpPr>
          <p:grpSpPr>
            <a:xfrm>
              <a:off x="4386768" y="2116590"/>
              <a:ext cx="815535" cy="815539"/>
              <a:chOff x="4386768" y="2116590"/>
              <a:chExt cx="815535" cy="815539"/>
            </a:xfrm>
          </p:grpSpPr>
          <p:sp>
            <p:nvSpPr>
              <p:cNvPr id="17" name="ïšḻïďê-Oval 14"/>
              <p:cNvSpPr/>
              <p:nvPr/>
            </p:nvSpPr>
            <p:spPr>
              <a:xfrm>
                <a:off x="4386768" y="2116590"/>
                <a:ext cx="815535" cy="815539"/>
              </a:xfrm>
              <a:prstGeom prst="ellipse">
                <a:avLst/>
              </a:prstGeom>
              <a:solidFill>
                <a:srgbClr val="1A6E9D"/>
              </a:solidFill>
              <a:ln w="12700">
                <a:noFill/>
                <a:miter lim="400000"/>
              </a:ln>
              <a:effectLst>
                <a:outerShdw blurRad="63500" algn="ctr" rotWithShape="0">
                  <a:prstClr val="black">
                    <a:alpha val="40000"/>
                  </a:prstClr>
                </a:outerShdw>
              </a:effectLst>
            </p:spPr>
            <p:txBody>
              <a:bodyPr anchor="ctr"/>
              <a:lstStyle/>
              <a:p>
                <a:pPr algn="ctr"/>
                <a:endParaRPr sz="1350" dirty="0">
                  <a:cs typeface="+mn-ea"/>
                  <a:sym typeface="+mn-lt"/>
                </a:endParaRPr>
              </a:p>
            </p:txBody>
          </p:sp>
          <p:sp>
            <p:nvSpPr>
              <p:cNvPr id="18" name="ïšḻïďê-Freeform: Shape 15"/>
              <p:cNvSpPr/>
              <p:nvPr/>
            </p:nvSpPr>
            <p:spPr>
              <a:xfrm>
                <a:off x="4685454" y="2363193"/>
                <a:ext cx="225633" cy="322332"/>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a:miter lim="400000"/>
              </a:ln>
            </p:spPr>
            <p:txBody>
              <a:bodyPr anchor="ctr"/>
              <a:lstStyle/>
              <a:p>
                <a:pPr algn="ctr"/>
                <a:endParaRPr sz="1350">
                  <a:cs typeface="+mn-ea"/>
                  <a:sym typeface="+mn-lt"/>
                </a:endParaRPr>
              </a:p>
            </p:txBody>
          </p:sp>
        </p:grpSp>
        <p:sp>
          <p:nvSpPr>
            <p:cNvPr id="15" name="ïšḻïďê-Freeform: Shape 13"/>
            <p:cNvSpPr/>
            <p:nvPr/>
          </p:nvSpPr>
          <p:spPr>
            <a:xfrm>
              <a:off x="7164610" y="4711257"/>
              <a:ext cx="286768" cy="286769"/>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anchor="ctr"/>
            <a:lstStyle/>
            <a:p>
              <a:pPr algn="ctr"/>
              <a:endParaRPr sz="1350">
                <a:cs typeface="+mn-ea"/>
                <a:sym typeface="+mn-lt"/>
              </a:endParaRPr>
            </a:p>
          </p:txBody>
        </p:sp>
        <p:grpSp>
          <p:nvGrpSpPr>
            <p:cNvPr id="11" name="Group 9"/>
            <p:cNvGrpSpPr/>
            <p:nvPr/>
          </p:nvGrpSpPr>
          <p:grpSpPr>
            <a:xfrm>
              <a:off x="4386768" y="4446875"/>
              <a:ext cx="815535" cy="815534"/>
              <a:chOff x="4386768" y="4446875"/>
              <a:chExt cx="815535" cy="815534"/>
            </a:xfrm>
          </p:grpSpPr>
          <p:sp>
            <p:nvSpPr>
              <p:cNvPr id="12" name="ïšḻïďê-Oval 10"/>
              <p:cNvSpPr/>
              <p:nvPr/>
            </p:nvSpPr>
            <p:spPr>
              <a:xfrm>
                <a:off x="4386768" y="4446875"/>
                <a:ext cx="815535" cy="815534"/>
              </a:xfrm>
              <a:prstGeom prst="ellipse">
                <a:avLst/>
              </a:prstGeom>
              <a:solidFill>
                <a:srgbClr val="1A6E9D"/>
              </a:solidFill>
              <a:ln w="12700">
                <a:noFill/>
                <a:miter lim="400000"/>
              </a:ln>
              <a:effectLst>
                <a:outerShdw blurRad="63500" algn="ctr" rotWithShape="0">
                  <a:prstClr val="black">
                    <a:alpha val="40000"/>
                  </a:prstClr>
                </a:outerShdw>
              </a:effectLst>
            </p:spPr>
            <p:txBody>
              <a:bodyPr anchor="ctr"/>
              <a:lstStyle/>
              <a:p>
                <a:pPr algn="ctr"/>
                <a:endParaRPr sz="1350" dirty="0">
                  <a:cs typeface="+mn-ea"/>
                  <a:sym typeface="+mn-lt"/>
                </a:endParaRPr>
              </a:p>
            </p:txBody>
          </p:sp>
          <p:sp>
            <p:nvSpPr>
              <p:cNvPr id="13" name="ïšḻïďê-Freeform: Shape 11"/>
              <p:cNvSpPr/>
              <p:nvPr/>
            </p:nvSpPr>
            <p:spPr>
              <a:xfrm>
                <a:off x="4633067" y="4702147"/>
                <a:ext cx="330404" cy="304989"/>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a:miter lim="400000"/>
              </a:ln>
            </p:spPr>
            <p:txBody>
              <a:bodyPr anchor="ctr"/>
              <a:lstStyle/>
              <a:p>
                <a:pPr algn="ctr"/>
                <a:endParaRPr sz="1350">
                  <a:cs typeface="+mn-ea"/>
                  <a:sym typeface="+mn-lt"/>
                </a:endParaRPr>
              </a:p>
            </p:txBody>
          </p:sp>
        </p:grpSp>
      </p:grpSp>
      <p:grpSp>
        <p:nvGrpSpPr>
          <p:cNvPr id="31" name="组合 30"/>
          <p:cNvGrpSpPr/>
          <p:nvPr/>
        </p:nvGrpSpPr>
        <p:grpSpPr>
          <a:xfrm>
            <a:off x="6215148" y="2357750"/>
            <a:ext cx="2677332" cy="1276303"/>
            <a:chOff x="7805427" y="3341205"/>
            <a:chExt cx="3356623" cy="1701736"/>
          </a:xfrm>
        </p:grpSpPr>
        <p:sp>
          <p:nvSpPr>
            <p:cNvPr id="32" name="矩形 31"/>
            <p:cNvSpPr/>
            <p:nvPr/>
          </p:nvSpPr>
          <p:spPr>
            <a:xfrm>
              <a:off x="7805428" y="3660855"/>
              <a:ext cx="3356622" cy="1382086"/>
            </a:xfrm>
            <a:prstGeom prst="rect">
              <a:avLst/>
            </a:prstGeom>
          </p:spPr>
          <p:txBody>
            <a:bodyPr wrap="square">
              <a:spAutoFit/>
              <a:scene3d>
                <a:camera prst="orthographicFront"/>
                <a:lightRig rig="threePt" dir="t"/>
              </a:scene3d>
              <a:sp3d contourW="12700"/>
            </a:bodyPr>
            <a:lstStyle/>
            <a:p>
              <a:pPr>
                <a:lnSpc>
                  <a:spcPct val="125000"/>
                </a:lnSpc>
              </a:pPr>
              <a:r>
                <a:rPr lang="en-US" altLang="zh-CN" sz="1000" dirty="0">
                  <a:solidFill>
                    <a:srgbClr val="002166"/>
                  </a:solidFill>
                  <a:cs typeface="+mn-ea"/>
                  <a:sym typeface="+mn-lt"/>
                </a:rPr>
                <a:t>A novel approach CodeGen4Libs which incorporates two stages (i.e., import generation and code generation) to enable more accurate library-oriented code generation</a:t>
              </a:r>
              <a:endParaRPr lang="zh-CN" altLang="en-US" sz="1000" dirty="0">
                <a:solidFill>
                  <a:srgbClr val="002166"/>
                </a:solidFill>
                <a:cs typeface="+mn-ea"/>
                <a:sym typeface="+mn-lt"/>
              </a:endParaRPr>
            </a:p>
          </p:txBody>
        </p:sp>
        <p:sp>
          <p:nvSpPr>
            <p:cNvPr id="33" name="矩形 32"/>
            <p:cNvSpPr/>
            <p:nvPr/>
          </p:nvSpPr>
          <p:spPr>
            <a:xfrm>
              <a:off x="7805427" y="3341205"/>
              <a:ext cx="2554382" cy="427382"/>
            </a:xfrm>
            <a:prstGeom prst="rect">
              <a:avLst/>
            </a:prstGeom>
          </p:spPr>
          <p:txBody>
            <a:bodyPr wrap="square">
              <a:spAutoFit/>
              <a:scene3d>
                <a:camera prst="orthographicFront"/>
                <a:lightRig rig="threePt" dir="t"/>
              </a:scene3d>
              <a:sp3d contourW="12700"/>
            </a:bodyPr>
            <a:lstStyle/>
            <a:p>
              <a:pPr>
                <a:lnSpc>
                  <a:spcPct val="120000"/>
                </a:lnSpc>
              </a:pPr>
              <a:r>
                <a:rPr lang="en-US" altLang="zh-CN" sz="1350" b="1" dirty="0">
                  <a:solidFill>
                    <a:srgbClr val="033E78"/>
                  </a:solidFill>
                  <a:cs typeface="+mn-ea"/>
                  <a:sym typeface="+mn-lt"/>
                </a:rPr>
                <a:t>Novel Approach</a:t>
              </a:r>
              <a:endParaRPr lang="zh-CN" altLang="en-US" sz="1350" b="1" dirty="0">
                <a:solidFill>
                  <a:srgbClr val="033E78"/>
                </a:solidFill>
                <a:cs typeface="+mn-ea"/>
                <a:sym typeface="+mn-lt"/>
              </a:endParaRPr>
            </a:p>
          </p:txBody>
        </p:sp>
      </p:grpSp>
      <p:grpSp>
        <p:nvGrpSpPr>
          <p:cNvPr id="34" name="组合 33"/>
          <p:cNvGrpSpPr/>
          <p:nvPr/>
        </p:nvGrpSpPr>
        <p:grpSpPr>
          <a:xfrm>
            <a:off x="539553" y="1491633"/>
            <a:ext cx="2789638" cy="891583"/>
            <a:chOff x="7217461" y="3341205"/>
            <a:chExt cx="3944591" cy="1188775"/>
          </a:xfrm>
        </p:grpSpPr>
        <p:sp>
          <p:nvSpPr>
            <p:cNvPr id="35" name="矩形 34"/>
            <p:cNvSpPr/>
            <p:nvPr/>
          </p:nvSpPr>
          <p:spPr>
            <a:xfrm>
              <a:off x="7217461" y="3660855"/>
              <a:ext cx="3944591" cy="869125"/>
            </a:xfrm>
            <a:prstGeom prst="rect">
              <a:avLst/>
            </a:prstGeom>
          </p:spPr>
          <p:txBody>
            <a:bodyPr wrap="square">
              <a:spAutoFit/>
              <a:scene3d>
                <a:camera prst="orthographicFront"/>
                <a:lightRig rig="threePt" dir="t"/>
              </a:scene3d>
              <a:sp3d contourW="12700"/>
            </a:bodyPr>
            <a:lstStyle/>
            <a:p>
              <a:pPr algn="r">
                <a:lnSpc>
                  <a:spcPct val="125000"/>
                </a:lnSpc>
              </a:pPr>
              <a:r>
                <a:rPr lang="en-US" altLang="zh-CN" sz="1000" dirty="0">
                  <a:solidFill>
                    <a:srgbClr val="002166"/>
                  </a:solidFill>
                  <a:cs typeface="+mn-ea"/>
                  <a:sym typeface="+mn-lt"/>
                </a:rPr>
                <a:t>We conducted a survey involving 66 participants to motivate the library-oriented code generation problem</a:t>
              </a:r>
              <a:endParaRPr lang="zh-CN" altLang="en-US" sz="1000" dirty="0">
                <a:solidFill>
                  <a:srgbClr val="002166"/>
                </a:solidFill>
                <a:cs typeface="+mn-ea"/>
                <a:sym typeface="+mn-lt"/>
              </a:endParaRPr>
            </a:p>
          </p:txBody>
        </p:sp>
        <p:sp>
          <p:nvSpPr>
            <p:cNvPr id="36" name="矩形 35"/>
            <p:cNvSpPr/>
            <p:nvPr/>
          </p:nvSpPr>
          <p:spPr>
            <a:xfrm>
              <a:off x="9111496" y="3341205"/>
              <a:ext cx="2050553" cy="438580"/>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b="1" dirty="0">
                  <a:solidFill>
                    <a:srgbClr val="1A6E9D"/>
                  </a:solidFill>
                  <a:cs typeface="+mn-ea"/>
                  <a:sym typeface="+mn-lt"/>
                </a:rPr>
                <a:t>Survey</a:t>
              </a:r>
              <a:endParaRPr lang="zh-CN" altLang="en-US" sz="1400" b="1" dirty="0">
                <a:solidFill>
                  <a:srgbClr val="1A6E9D"/>
                </a:solidFill>
                <a:cs typeface="+mn-ea"/>
                <a:sym typeface="+mn-lt"/>
              </a:endParaRPr>
            </a:p>
          </p:txBody>
        </p:sp>
      </p:grpSp>
      <p:grpSp>
        <p:nvGrpSpPr>
          <p:cNvPr id="37" name="组合 36"/>
          <p:cNvGrpSpPr/>
          <p:nvPr/>
        </p:nvGrpSpPr>
        <p:grpSpPr>
          <a:xfrm>
            <a:off x="146140" y="3281599"/>
            <a:ext cx="3183050" cy="699224"/>
            <a:chOff x="8363826" y="3341205"/>
            <a:chExt cx="2798224" cy="932298"/>
          </a:xfrm>
        </p:grpSpPr>
        <p:sp>
          <p:nvSpPr>
            <p:cNvPr id="38" name="矩形 37"/>
            <p:cNvSpPr/>
            <p:nvPr/>
          </p:nvSpPr>
          <p:spPr>
            <a:xfrm>
              <a:off x="8363826" y="3660855"/>
              <a:ext cx="2798224" cy="612648"/>
            </a:xfrm>
            <a:prstGeom prst="rect">
              <a:avLst/>
            </a:prstGeom>
          </p:spPr>
          <p:txBody>
            <a:bodyPr wrap="square">
              <a:spAutoFit/>
              <a:scene3d>
                <a:camera prst="orthographicFront"/>
                <a:lightRig rig="threePt" dir="t"/>
              </a:scene3d>
              <a:sp3d contourW="12700"/>
            </a:bodyPr>
            <a:lstStyle/>
            <a:p>
              <a:pPr algn="r">
                <a:lnSpc>
                  <a:spcPct val="125000"/>
                </a:lnSpc>
              </a:pPr>
              <a:r>
                <a:rPr lang="en-US" altLang="zh-CN" sz="1000" dirty="0">
                  <a:solidFill>
                    <a:srgbClr val="002166"/>
                  </a:solidFill>
                  <a:cs typeface="+mn-ea"/>
                  <a:sym typeface="+mn-lt"/>
                </a:rPr>
                <a:t>A new dataset which is specifically constructed for the library-oriented code generation task.</a:t>
              </a:r>
              <a:endParaRPr lang="zh-CN" altLang="en-US" sz="1000" dirty="0">
                <a:solidFill>
                  <a:srgbClr val="002166"/>
                </a:solidFill>
                <a:cs typeface="+mn-ea"/>
                <a:sym typeface="+mn-lt"/>
              </a:endParaRPr>
            </a:p>
          </p:txBody>
        </p:sp>
        <p:sp>
          <p:nvSpPr>
            <p:cNvPr id="39" name="矩形 38"/>
            <p:cNvSpPr/>
            <p:nvPr/>
          </p:nvSpPr>
          <p:spPr>
            <a:xfrm>
              <a:off x="9111497" y="3341205"/>
              <a:ext cx="2050553" cy="438581"/>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1400" b="1" dirty="0">
                  <a:solidFill>
                    <a:srgbClr val="1A6E9D"/>
                  </a:solidFill>
                  <a:cs typeface="+mn-ea"/>
                  <a:sym typeface="+mn-lt"/>
                </a:rPr>
                <a:t>Benchmark</a:t>
              </a:r>
              <a:endParaRPr lang="zh-CN" altLang="en-US" sz="1400" b="1" dirty="0">
                <a:solidFill>
                  <a:srgbClr val="1A6E9D"/>
                </a:solidFill>
                <a:cs typeface="+mn-ea"/>
                <a:sym typeface="+mn-lt"/>
              </a:endParaRPr>
            </a:p>
          </p:txBody>
        </p:sp>
      </p:grpSp>
      <p:sp>
        <p:nvSpPr>
          <p:cNvPr id="43" name="ïšḻïďê-Freeform: Shape 13">
            <a:extLst>
              <a:ext uri="{FF2B5EF4-FFF2-40B4-BE49-F238E27FC236}">
                <a16:creationId xmlns:a16="http://schemas.microsoft.com/office/drawing/2014/main" id="{6E298154-9930-49DB-9417-CD3B4F10C14D}"/>
              </a:ext>
            </a:extLst>
          </p:cNvPr>
          <p:cNvSpPr/>
          <p:nvPr/>
        </p:nvSpPr>
        <p:spPr>
          <a:xfrm>
            <a:off x="5795462" y="2602770"/>
            <a:ext cx="215076" cy="21507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anchor="ctr"/>
          <a:lstStyle/>
          <a:p>
            <a:pPr algn="ctr"/>
            <a:endParaRPr sz="1350">
              <a:cs typeface="+mn-ea"/>
              <a:sym typeface="+mn-lt"/>
            </a:endParaRPr>
          </a:p>
        </p:txBody>
      </p:sp>
      <p:sp>
        <p:nvSpPr>
          <p:cNvPr id="2" name="文本占位符 1">
            <a:extLst>
              <a:ext uri="{FF2B5EF4-FFF2-40B4-BE49-F238E27FC236}">
                <a16:creationId xmlns:a16="http://schemas.microsoft.com/office/drawing/2014/main" id="{217D6716-5EA8-4604-B5CF-860DEF3F9A06}"/>
              </a:ext>
            </a:extLst>
          </p:cNvPr>
          <p:cNvSpPr>
            <a:spLocks noGrp="1"/>
          </p:cNvSpPr>
          <p:nvPr>
            <p:ph type="body" sz="quarter" idx="10"/>
          </p:nvPr>
        </p:nvSpPr>
        <p:spPr/>
        <p:txBody>
          <a:bodyPr/>
          <a:lstStyle/>
          <a:p>
            <a:r>
              <a:rPr lang="en-US" altLang="zh-CN" dirty="0"/>
              <a:t>Summary</a:t>
            </a:r>
            <a:endParaRPr lang="zh-CN" altLang="en-US" dirty="0"/>
          </a:p>
        </p:txBody>
      </p:sp>
      <p:sp>
        <p:nvSpPr>
          <p:cNvPr id="44" name="矩形 43">
            <a:extLst>
              <a:ext uri="{FF2B5EF4-FFF2-40B4-BE49-F238E27FC236}">
                <a16:creationId xmlns:a16="http://schemas.microsoft.com/office/drawing/2014/main" id="{9DD8C589-35A1-46B8-8CA8-0BAB2C4AEFBF}"/>
              </a:ext>
            </a:extLst>
          </p:cNvPr>
          <p:cNvSpPr/>
          <p:nvPr/>
        </p:nvSpPr>
        <p:spPr>
          <a:xfrm>
            <a:off x="5317821" y="753547"/>
            <a:ext cx="3706387" cy="954107"/>
          </a:xfrm>
          <a:prstGeom prst="rect">
            <a:avLst/>
          </a:prstGeom>
          <a:solidFill>
            <a:srgbClr val="F2F2F2"/>
          </a:solidFill>
          <a:ln w="9525">
            <a:solidFill>
              <a:schemeClr val="tx1"/>
            </a:solidFill>
          </a:ln>
        </p:spPr>
        <p:txBody>
          <a:bodyPr wrap="square">
            <a:spAutoFit/>
          </a:bodyPr>
          <a:lstStyle/>
          <a:p>
            <a:pPr algn="ctr"/>
            <a:r>
              <a:rPr lang="en-US" altLang="zh-CN" b="1" dirty="0">
                <a:solidFill>
                  <a:srgbClr val="002166"/>
                </a:solidFill>
                <a:cs typeface="+mn-ea"/>
                <a:sym typeface="+mn-lt"/>
              </a:rPr>
              <a:t>Mingwei Liu</a:t>
            </a:r>
          </a:p>
          <a:p>
            <a:pPr algn="ctr"/>
            <a:r>
              <a:rPr lang="en-US" altLang="zh-CN" b="1" dirty="0">
                <a:solidFill>
                  <a:srgbClr val="002166"/>
                </a:solidFill>
                <a:cs typeface="+mn-ea"/>
                <a:sym typeface="+mn-lt"/>
                <a:hlinkClick r:id="rId4"/>
              </a:rPr>
              <a:t>https://mingwei-liu.github.io/</a:t>
            </a:r>
            <a:endParaRPr lang="en-US" altLang="zh-CN" b="1" dirty="0">
              <a:solidFill>
                <a:srgbClr val="002166"/>
              </a:solidFill>
              <a:cs typeface="+mn-ea"/>
              <a:sym typeface="+mn-lt"/>
            </a:endParaRPr>
          </a:p>
          <a:p>
            <a:pPr algn="ctr"/>
            <a:r>
              <a:rPr lang="en-US" altLang="zh-CN" sz="2000" b="1" dirty="0">
                <a:solidFill>
                  <a:srgbClr val="FF0000"/>
                </a:solidFill>
                <a:cs typeface="+mn-ea"/>
                <a:sym typeface="+mn-lt"/>
              </a:rPr>
              <a:t>On the Market!</a:t>
            </a:r>
          </a:p>
        </p:txBody>
      </p:sp>
      <p:sp>
        <p:nvSpPr>
          <p:cNvPr id="47" name="文本框 46">
            <a:extLst>
              <a:ext uri="{FF2B5EF4-FFF2-40B4-BE49-F238E27FC236}">
                <a16:creationId xmlns:a16="http://schemas.microsoft.com/office/drawing/2014/main" id="{F7FAEE32-81F9-41BF-822D-60672B833BCD}"/>
              </a:ext>
            </a:extLst>
          </p:cNvPr>
          <p:cNvSpPr txBox="1"/>
          <p:nvPr/>
        </p:nvSpPr>
        <p:spPr>
          <a:xfrm>
            <a:off x="1782032" y="4371950"/>
            <a:ext cx="5577527" cy="369332"/>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fr-FR" altLang="zh-CN" dirty="0"/>
              <a:t>https://github.com/FudanSELab/codege</a:t>
            </a:r>
            <a:r>
              <a:rPr lang="en-US" altLang="zh-CN" dirty="0"/>
              <a:t>n4libs</a:t>
            </a:r>
            <a:endParaRPr lang="zh-CN" altLang="en-US" dirty="0"/>
          </a:p>
        </p:txBody>
      </p:sp>
      <p:pic>
        <p:nvPicPr>
          <p:cNvPr id="28" name="图片 27">
            <a:extLst>
              <a:ext uri="{FF2B5EF4-FFF2-40B4-BE49-F238E27FC236}">
                <a16:creationId xmlns:a16="http://schemas.microsoft.com/office/drawing/2014/main" id="{82E3626B-E056-4AB7-86B6-BDFE8D2C78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2320" y="3535441"/>
            <a:ext cx="1505105" cy="1484581"/>
          </a:xfrm>
          <a:prstGeom prst="rect">
            <a:avLst/>
          </a:prstGeom>
        </p:spPr>
      </p:pic>
    </p:spTree>
    <p:extLst>
      <p:ext uri="{BB962C8B-B14F-4D97-AF65-F5344CB8AC3E}">
        <p14:creationId xmlns:p14="http://schemas.microsoft.com/office/powerpoint/2010/main" val="6733905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down)">
                                      <p:cBhvr>
                                        <p:cTn id="20" dur="500"/>
                                        <p:tgtEl>
                                          <p:spTgt spid="34"/>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4" grpId="0" animBg="1"/>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C2B2295-881A-490B-81F3-66C8B6D555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solidFill>
              <a:srgbClr val="033E78"/>
            </a:solidFill>
          </a:ln>
        </p:spPr>
      </p:pic>
      <p:sp>
        <p:nvSpPr>
          <p:cNvPr id="9" name="矩形 8"/>
          <p:cNvSpPr/>
          <p:nvPr/>
        </p:nvSpPr>
        <p:spPr>
          <a:xfrm>
            <a:off x="3169661" y="987574"/>
            <a:ext cx="2804679" cy="923330"/>
          </a:xfrm>
          <a:prstGeom prst="rect">
            <a:avLst/>
          </a:prstGeom>
        </p:spPr>
        <p:txBody>
          <a:bodyPr wrap="square">
            <a:spAutoFit/>
          </a:bodyPr>
          <a:lstStyle/>
          <a:p>
            <a:pPr lvl="0" algn="ctr">
              <a:defRPr/>
            </a:pPr>
            <a:r>
              <a:rPr lang="en-US" altLang="zh-CN" sz="5400" dirty="0">
                <a:solidFill>
                  <a:srgbClr val="FFFFFF"/>
                </a:solidFill>
                <a:cs typeface="+mn-ea"/>
                <a:sym typeface="+mn-lt"/>
              </a:rPr>
              <a:t>Thanks</a:t>
            </a:r>
            <a:endParaRPr kumimoji="0" lang="zh-CN" altLang="en-US" sz="5400" b="0" i="0" u="none" strike="noStrike" kern="1200" cap="none" spc="0" normalizeH="0" baseline="0" noProof="0" dirty="0">
              <a:ln>
                <a:noFill/>
              </a:ln>
              <a:solidFill>
                <a:srgbClr val="FFFFFF"/>
              </a:solidFill>
              <a:effectLst/>
              <a:uLnTx/>
              <a:uFillTx/>
              <a:cs typeface="+mn-ea"/>
              <a:sym typeface="+mn-lt"/>
            </a:endParaRPr>
          </a:p>
        </p:txBody>
      </p:sp>
      <p:sp>
        <p:nvSpPr>
          <p:cNvPr id="14" name="矩形 13">
            <a:extLst>
              <a:ext uri="{FF2B5EF4-FFF2-40B4-BE49-F238E27FC236}">
                <a16:creationId xmlns:a16="http://schemas.microsoft.com/office/drawing/2014/main" id="{BE780EE4-09A7-4811-A279-A3D4424F73DD}"/>
              </a:ext>
            </a:extLst>
          </p:cNvPr>
          <p:cNvSpPr/>
          <p:nvPr/>
        </p:nvSpPr>
        <p:spPr>
          <a:xfrm>
            <a:off x="1691680" y="1923678"/>
            <a:ext cx="5760640" cy="584775"/>
          </a:xfrm>
          <a:prstGeom prst="rect">
            <a:avLst/>
          </a:prstGeom>
        </p:spPr>
        <p:txBody>
          <a:bodyPr wrap="square">
            <a:spAutoFit/>
          </a:bodyPr>
          <a:lstStyle/>
          <a:p>
            <a:pPr lvl="0" algn="ctr">
              <a:defRPr/>
            </a:pPr>
            <a:r>
              <a:rPr lang="en-US" altLang="zh-CN" sz="1600" dirty="0">
                <a:solidFill>
                  <a:srgbClr val="FFFFFF"/>
                </a:solidFill>
                <a:cs typeface="+mn-ea"/>
                <a:sym typeface="+mn-lt"/>
              </a:rPr>
              <a:t>CodeGen4Libs: A Two-Stage Approach for</a:t>
            </a:r>
          </a:p>
          <a:p>
            <a:pPr lvl="0" algn="ctr">
              <a:defRPr/>
            </a:pPr>
            <a:r>
              <a:rPr lang="en-US" altLang="zh-CN" sz="1600" dirty="0">
                <a:solidFill>
                  <a:srgbClr val="FFFFFF"/>
                </a:solidFill>
                <a:cs typeface="+mn-ea"/>
                <a:sym typeface="+mn-lt"/>
              </a:rPr>
              <a:t>Library-Oriented Code Generation</a:t>
            </a:r>
          </a:p>
        </p:txBody>
      </p:sp>
      <p:sp>
        <p:nvSpPr>
          <p:cNvPr id="16" name="矩形 15">
            <a:extLst>
              <a:ext uri="{FF2B5EF4-FFF2-40B4-BE49-F238E27FC236}">
                <a16:creationId xmlns:a16="http://schemas.microsoft.com/office/drawing/2014/main" id="{0FC0FE50-6A56-4BD8-B441-F1FA683B6DC5}"/>
              </a:ext>
            </a:extLst>
          </p:cNvPr>
          <p:cNvSpPr/>
          <p:nvPr/>
        </p:nvSpPr>
        <p:spPr>
          <a:xfrm>
            <a:off x="2898826" y="2460833"/>
            <a:ext cx="3346347" cy="830997"/>
          </a:xfrm>
          <a:prstGeom prst="rect">
            <a:avLst/>
          </a:prstGeom>
        </p:spPr>
        <p:txBody>
          <a:bodyPr wrap="square">
            <a:spAutoFit/>
          </a:bodyPr>
          <a:lstStyle/>
          <a:p>
            <a:pPr algn="ctr"/>
            <a:r>
              <a:rPr lang="en-US" altLang="zh-CN" sz="1600" dirty="0">
                <a:solidFill>
                  <a:schemeClr val="bg1"/>
                </a:solidFill>
                <a:cs typeface="+mn-ea"/>
                <a:sym typeface="+mn-lt"/>
              </a:rPr>
              <a:t>Presenter: Mingwei Liu</a:t>
            </a:r>
          </a:p>
          <a:p>
            <a:pPr algn="ctr"/>
            <a:r>
              <a:rPr lang="en-US" altLang="zh-CN" sz="1600" dirty="0">
                <a:solidFill>
                  <a:schemeClr val="bg1"/>
                </a:solidFill>
                <a:cs typeface="+mn-ea"/>
                <a:sym typeface="+mn-lt"/>
              </a:rPr>
              <a:t>https://mingwei-liu.github.io/</a:t>
            </a:r>
          </a:p>
          <a:p>
            <a:pPr algn="ctr"/>
            <a:r>
              <a:rPr lang="en-US" altLang="zh-CN" sz="1600" dirty="0">
                <a:solidFill>
                  <a:schemeClr val="bg1"/>
                </a:solidFill>
                <a:cs typeface="+mn-ea"/>
                <a:sym typeface="+mn-lt"/>
              </a:rPr>
              <a:t>2023.9.12</a:t>
            </a:r>
          </a:p>
        </p:txBody>
      </p:sp>
      <p:pic>
        <p:nvPicPr>
          <p:cNvPr id="3" name="图片 2">
            <a:extLst>
              <a:ext uri="{FF2B5EF4-FFF2-40B4-BE49-F238E27FC236}">
                <a16:creationId xmlns:a16="http://schemas.microsoft.com/office/drawing/2014/main" id="{A664B611-3E6B-47F5-B3C0-C10CDC073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11" y="504810"/>
            <a:ext cx="2095515" cy="2066940"/>
          </a:xfrm>
          <a:prstGeom prst="rect">
            <a:avLst/>
          </a:prstGeom>
        </p:spPr>
      </p:pic>
    </p:spTree>
    <p:extLst>
      <p:ext uri="{BB962C8B-B14F-4D97-AF65-F5344CB8AC3E}">
        <p14:creationId xmlns:p14="http://schemas.microsoft.com/office/powerpoint/2010/main" val="12965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2886630" y="1635646"/>
            <a:ext cx="3485570" cy="784830"/>
          </a:xfrm>
          <a:prstGeom prst="rect">
            <a:avLst/>
          </a:prstGeom>
        </p:spPr>
        <p:txBody>
          <a:bodyPr wrap="none">
            <a:spAutoFit/>
          </a:bodyPr>
          <a:lstStyle/>
          <a:p>
            <a:pPr algn="ctr"/>
            <a:r>
              <a:rPr lang="en-US" altLang="zh-CN" sz="4500" dirty="0">
                <a:solidFill>
                  <a:schemeClr val="bg1"/>
                </a:solidFill>
                <a:cs typeface="+mn-ea"/>
                <a:sym typeface="+mn-lt"/>
              </a:rPr>
              <a:t>Background</a:t>
            </a:r>
            <a:endParaRPr lang="zh-CN" altLang="en-US" sz="4500" dirty="0">
              <a:solidFill>
                <a:schemeClr val="bg1"/>
              </a:solidFill>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8"/>
              <a:endParaRPr lang="zh-CN" altLang="en-US" sz="1799" dirty="0">
                <a:solidFill>
                  <a:schemeClr val="accent1"/>
                </a:solidFill>
                <a:cs typeface="+mn-ea"/>
                <a:sym typeface="+mn-lt"/>
              </a:endParaRPr>
            </a:p>
          </p:txBody>
        </p:sp>
        <p:sp>
          <p:nvSpPr>
            <p:cNvPr id="13" name="矩形 12"/>
            <p:cNvSpPr/>
            <p:nvPr/>
          </p:nvSpPr>
          <p:spPr>
            <a:xfrm>
              <a:off x="818650" y="2836989"/>
              <a:ext cx="665568" cy="261610"/>
            </a:xfrm>
            <a:prstGeom prst="rect">
              <a:avLst/>
            </a:prstGeom>
            <a:noFill/>
          </p:spPr>
          <p:txBody>
            <a:bodyPr wrap="none">
              <a:spAutoFit/>
            </a:bodyPr>
            <a:lstStyle/>
            <a:p>
              <a:pPr algn="ctr"/>
              <a:r>
                <a:rPr lang="en-US" altLang="zh-CN" sz="1100" dirty="0">
                  <a:solidFill>
                    <a:srgbClr val="033E78"/>
                  </a:solidFill>
                  <a:cs typeface="+mn-ea"/>
                  <a:sym typeface="+mn-lt"/>
                </a:rPr>
                <a:t>Part 01</a:t>
              </a:r>
              <a:endParaRPr lang="zh-CN" altLang="en-US" sz="1100" dirty="0">
                <a:solidFill>
                  <a:srgbClr val="033E78"/>
                </a:solidFill>
                <a:cs typeface="+mn-ea"/>
                <a:sym typeface="+mn-lt"/>
              </a:endParaRPr>
            </a:p>
          </p:txBody>
        </p:sp>
      </p:grpSp>
    </p:spTree>
    <p:extLst>
      <p:ext uri="{BB962C8B-B14F-4D97-AF65-F5344CB8AC3E}">
        <p14:creationId xmlns:p14="http://schemas.microsoft.com/office/powerpoint/2010/main" val="435980722"/>
      </p:ext>
    </p:extLst>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Background</a:t>
            </a:r>
            <a:endParaRPr lang="zh-CN" altLang="en-US" b="0" dirty="0"/>
          </a:p>
        </p:txBody>
      </p:sp>
      <p:grpSp>
        <p:nvGrpSpPr>
          <p:cNvPr id="9" name="组合 8">
            <a:extLst>
              <a:ext uri="{FF2B5EF4-FFF2-40B4-BE49-F238E27FC236}">
                <a16:creationId xmlns:a16="http://schemas.microsoft.com/office/drawing/2014/main" id="{D0DD2AC5-513B-4EBD-B43F-766F46E4FF9D}"/>
              </a:ext>
            </a:extLst>
          </p:cNvPr>
          <p:cNvGrpSpPr/>
          <p:nvPr/>
        </p:nvGrpSpPr>
        <p:grpSpPr>
          <a:xfrm>
            <a:off x="107504" y="1293270"/>
            <a:ext cx="5472608" cy="2430608"/>
            <a:chOff x="395536" y="987574"/>
            <a:chExt cx="6912768" cy="3026783"/>
          </a:xfrm>
        </p:grpSpPr>
        <p:sp>
          <p:nvSpPr>
            <p:cNvPr id="38" name="Rounded Rectangle 23">
              <a:extLst>
                <a:ext uri="{FF2B5EF4-FFF2-40B4-BE49-F238E27FC236}">
                  <a16:creationId xmlns:a16="http://schemas.microsoft.com/office/drawing/2014/main" id="{4646E66D-96E4-49E0-A537-6A970A1A2AC1}"/>
                </a:ext>
              </a:extLst>
            </p:cNvPr>
            <p:cNvSpPr/>
            <p:nvPr/>
          </p:nvSpPr>
          <p:spPr>
            <a:xfrm>
              <a:off x="395536" y="987574"/>
              <a:ext cx="6912768" cy="2951292"/>
            </a:xfrm>
            <a:prstGeom prst="roundRect">
              <a:avLst>
                <a:gd name="adj" fmla="val 1964"/>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pic>
          <p:nvPicPr>
            <p:cNvPr id="29" name="Picture 2">
              <a:extLst>
                <a:ext uri="{FF2B5EF4-FFF2-40B4-BE49-F238E27FC236}">
                  <a16:creationId xmlns:a16="http://schemas.microsoft.com/office/drawing/2014/main" id="{C10D22A7-A55F-4EBD-B37C-5891E3E5D49B}"/>
                </a:ext>
              </a:extLst>
            </p:cNvPr>
            <p:cNvPicPr>
              <a:picLocks noChangeAspect="1"/>
            </p:cNvPicPr>
            <p:nvPr/>
          </p:nvPicPr>
          <p:blipFill>
            <a:blip r:embed="rId3"/>
            <a:stretch>
              <a:fillRect/>
            </a:stretch>
          </p:blipFill>
          <p:spPr>
            <a:xfrm>
              <a:off x="513459" y="1666984"/>
              <a:ext cx="2752569" cy="2032000"/>
            </a:xfrm>
            <a:prstGeom prst="rect">
              <a:avLst/>
            </a:prstGeom>
          </p:spPr>
        </p:pic>
        <p:pic>
          <p:nvPicPr>
            <p:cNvPr id="30" name="Picture 3">
              <a:extLst>
                <a:ext uri="{FF2B5EF4-FFF2-40B4-BE49-F238E27FC236}">
                  <a16:creationId xmlns:a16="http://schemas.microsoft.com/office/drawing/2014/main" id="{9695594C-2593-4E56-B62A-F762B08ED89A}"/>
                </a:ext>
              </a:extLst>
            </p:cNvPr>
            <p:cNvPicPr>
              <a:picLocks noChangeAspect="1"/>
            </p:cNvPicPr>
            <p:nvPr/>
          </p:nvPicPr>
          <p:blipFill>
            <a:blip r:embed="rId4"/>
            <a:stretch>
              <a:fillRect/>
            </a:stretch>
          </p:blipFill>
          <p:spPr>
            <a:xfrm>
              <a:off x="458863" y="1063283"/>
              <a:ext cx="2673924" cy="596900"/>
            </a:xfrm>
            <a:prstGeom prst="rect">
              <a:avLst/>
            </a:prstGeom>
          </p:spPr>
        </p:pic>
        <p:pic>
          <p:nvPicPr>
            <p:cNvPr id="31" name="Picture 8">
              <a:extLst>
                <a:ext uri="{FF2B5EF4-FFF2-40B4-BE49-F238E27FC236}">
                  <a16:creationId xmlns:a16="http://schemas.microsoft.com/office/drawing/2014/main" id="{72C892FD-24C8-416E-A4B8-CDA74CBD605B}"/>
                </a:ext>
              </a:extLst>
            </p:cNvPr>
            <p:cNvPicPr>
              <a:picLocks noChangeAspect="1"/>
            </p:cNvPicPr>
            <p:nvPr/>
          </p:nvPicPr>
          <p:blipFill>
            <a:blip r:embed="rId5"/>
            <a:stretch>
              <a:fillRect/>
            </a:stretch>
          </p:blipFill>
          <p:spPr>
            <a:xfrm>
              <a:off x="3250709" y="1574056"/>
              <a:ext cx="1747610" cy="2232368"/>
            </a:xfrm>
            <a:prstGeom prst="rect">
              <a:avLst/>
            </a:prstGeom>
          </p:spPr>
        </p:pic>
        <p:pic>
          <p:nvPicPr>
            <p:cNvPr id="32" name="Picture 13">
              <a:extLst>
                <a:ext uri="{FF2B5EF4-FFF2-40B4-BE49-F238E27FC236}">
                  <a16:creationId xmlns:a16="http://schemas.microsoft.com/office/drawing/2014/main" id="{5835D456-7500-486C-A9F7-4A68DFCEED5F}"/>
                </a:ext>
              </a:extLst>
            </p:cNvPr>
            <p:cNvPicPr>
              <a:picLocks noChangeAspect="1"/>
            </p:cNvPicPr>
            <p:nvPr/>
          </p:nvPicPr>
          <p:blipFill>
            <a:blip r:embed="rId6"/>
            <a:stretch>
              <a:fillRect/>
            </a:stretch>
          </p:blipFill>
          <p:spPr>
            <a:xfrm>
              <a:off x="3266028" y="1018192"/>
              <a:ext cx="1612219" cy="673100"/>
            </a:xfrm>
            <a:prstGeom prst="rect">
              <a:avLst/>
            </a:prstGeom>
          </p:spPr>
        </p:pic>
        <p:pic>
          <p:nvPicPr>
            <p:cNvPr id="33" name="Picture 14">
              <a:extLst>
                <a:ext uri="{FF2B5EF4-FFF2-40B4-BE49-F238E27FC236}">
                  <a16:creationId xmlns:a16="http://schemas.microsoft.com/office/drawing/2014/main" id="{4B4D946D-BAAF-4BB5-8526-46C17BE3F12B}"/>
                </a:ext>
              </a:extLst>
            </p:cNvPr>
            <p:cNvPicPr>
              <a:picLocks noChangeAspect="1"/>
            </p:cNvPicPr>
            <p:nvPr/>
          </p:nvPicPr>
          <p:blipFill>
            <a:blip r:embed="rId7"/>
            <a:stretch>
              <a:fillRect/>
            </a:stretch>
          </p:blipFill>
          <p:spPr>
            <a:xfrm>
              <a:off x="5174378" y="1134501"/>
              <a:ext cx="1284532" cy="533400"/>
            </a:xfrm>
            <a:prstGeom prst="rect">
              <a:avLst/>
            </a:prstGeom>
          </p:spPr>
        </p:pic>
        <p:pic>
          <p:nvPicPr>
            <p:cNvPr id="34" name="Picture 17">
              <a:extLst>
                <a:ext uri="{FF2B5EF4-FFF2-40B4-BE49-F238E27FC236}">
                  <a16:creationId xmlns:a16="http://schemas.microsoft.com/office/drawing/2014/main" id="{31F92FBD-41D8-415F-BBE3-1247531A1B63}"/>
                </a:ext>
              </a:extLst>
            </p:cNvPr>
            <p:cNvPicPr>
              <a:picLocks noChangeAspect="1"/>
            </p:cNvPicPr>
            <p:nvPr/>
          </p:nvPicPr>
          <p:blipFill rotWithShape="1">
            <a:blip r:embed="rId8"/>
            <a:srcRect t="18853" r="77481" b="21784"/>
            <a:stretch/>
          </p:blipFill>
          <p:spPr>
            <a:xfrm>
              <a:off x="5106328" y="1673870"/>
              <a:ext cx="1918559" cy="527730"/>
            </a:xfrm>
            <a:prstGeom prst="rect">
              <a:avLst/>
            </a:prstGeom>
          </p:spPr>
        </p:pic>
        <p:pic>
          <p:nvPicPr>
            <p:cNvPr id="35" name="Picture 18">
              <a:extLst>
                <a:ext uri="{FF2B5EF4-FFF2-40B4-BE49-F238E27FC236}">
                  <a16:creationId xmlns:a16="http://schemas.microsoft.com/office/drawing/2014/main" id="{C47C9F23-AA74-44ED-8854-4993A023E8F9}"/>
                </a:ext>
              </a:extLst>
            </p:cNvPr>
            <p:cNvPicPr>
              <a:picLocks noChangeAspect="1"/>
            </p:cNvPicPr>
            <p:nvPr/>
          </p:nvPicPr>
          <p:blipFill rotWithShape="1">
            <a:blip r:embed="rId8"/>
            <a:srcRect l="26843" t="18853" r="48985" b="21783"/>
            <a:stretch/>
          </p:blipFill>
          <p:spPr>
            <a:xfrm>
              <a:off x="5106329" y="2216576"/>
              <a:ext cx="2059336" cy="527730"/>
            </a:xfrm>
            <a:prstGeom prst="rect">
              <a:avLst/>
            </a:prstGeom>
          </p:spPr>
        </p:pic>
        <p:pic>
          <p:nvPicPr>
            <p:cNvPr id="36" name="Picture 19">
              <a:extLst>
                <a:ext uri="{FF2B5EF4-FFF2-40B4-BE49-F238E27FC236}">
                  <a16:creationId xmlns:a16="http://schemas.microsoft.com/office/drawing/2014/main" id="{6F5C2DB3-4005-4A5F-B661-E91F451ACAEC}"/>
                </a:ext>
              </a:extLst>
            </p:cNvPr>
            <p:cNvPicPr>
              <a:picLocks noChangeAspect="1"/>
            </p:cNvPicPr>
            <p:nvPr/>
          </p:nvPicPr>
          <p:blipFill rotWithShape="1">
            <a:blip r:embed="rId8"/>
            <a:srcRect l="55163" t="18854" r="24107" b="21146"/>
            <a:stretch/>
          </p:blipFill>
          <p:spPr>
            <a:xfrm>
              <a:off x="5098030" y="2747227"/>
              <a:ext cx="1766138" cy="533400"/>
            </a:xfrm>
            <a:prstGeom prst="rect">
              <a:avLst/>
            </a:prstGeom>
          </p:spPr>
        </p:pic>
        <p:pic>
          <p:nvPicPr>
            <p:cNvPr id="37" name="Picture 20">
              <a:extLst>
                <a:ext uri="{FF2B5EF4-FFF2-40B4-BE49-F238E27FC236}">
                  <a16:creationId xmlns:a16="http://schemas.microsoft.com/office/drawing/2014/main" id="{67D47F24-D71F-4343-9200-AE8B912A808A}"/>
                </a:ext>
              </a:extLst>
            </p:cNvPr>
            <p:cNvPicPr>
              <a:picLocks noChangeAspect="1"/>
            </p:cNvPicPr>
            <p:nvPr/>
          </p:nvPicPr>
          <p:blipFill rotWithShape="1">
            <a:blip r:embed="rId8"/>
            <a:srcRect l="79849" t="18853" b="19885"/>
            <a:stretch/>
          </p:blipFill>
          <p:spPr>
            <a:xfrm>
              <a:off x="5098030" y="3295603"/>
              <a:ext cx="1716832" cy="544605"/>
            </a:xfrm>
            <a:prstGeom prst="rect">
              <a:avLst/>
            </a:prstGeom>
          </p:spPr>
        </p:pic>
        <p:sp>
          <p:nvSpPr>
            <p:cNvPr id="39" name="TextBox 24">
              <a:extLst>
                <a:ext uri="{FF2B5EF4-FFF2-40B4-BE49-F238E27FC236}">
                  <a16:creationId xmlns:a16="http://schemas.microsoft.com/office/drawing/2014/main" id="{40F70526-873F-4528-97BA-B372D8FF4B90}"/>
                </a:ext>
              </a:extLst>
            </p:cNvPr>
            <p:cNvSpPr txBox="1"/>
            <p:nvPr/>
          </p:nvSpPr>
          <p:spPr>
            <a:xfrm>
              <a:off x="395536" y="3631089"/>
              <a:ext cx="4778842" cy="383268"/>
            </a:xfrm>
            <a:prstGeom prst="rect">
              <a:avLst/>
            </a:prstGeom>
            <a:noFill/>
          </p:spPr>
          <p:txBody>
            <a:bodyPr wrap="square" rtlCol="0">
              <a:spAutoFit/>
            </a:bodyPr>
            <a:lstStyle/>
            <a:p>
              <a:r>
                <a:rPr lang="en-US" altLang="ja-JP" sz="1400" dirty="0">
                  <a:solidFill>
                    <a:schemeClr val="tx1">
                      <a:lumMod val="65000"/>
                      <a:lumOff val="35000"/>
                    </a:schemeClr>
                  </a:solidFill>
                </a:rPr>
                <a:t>Third-party library software community</a:t>
              </a:r>
              <a:endParaRPr lang="en-US" sz="1400" dirty="0">
                <a:solidFill>
                  <a:schemeClr val="tx1">
                    <a:lumMod val="65000"/>
                    <a:lumOff val="35000"/>
                  </a:schemeClr>
                </a:solidFill>
              </a:endParaRPr>
            </a:p>
          </p:txBody>
        </p:sp>
      </p:grpSp>
      <p:sp>
        <p:nvSpPr>
          <p:cNvPr id="41" name="文本框 40">
            <a:extLst>
              <a:ext uri="{FF2B5EF4-FFF2-40B4-BE49-F238E27FC236}">
                <a16:creationId xmlns:a16="http://schemas.microsoft.com/office/drawing/2014/main" id="{1BCC6930-10D1-4CCB-89A3-943354C1FFC3}"/>
              </a:ext>
            </a:extLst>
          </p:cNvPr>
          <p:cNvSpPr txBox="1"/>
          <p:nvPr/>
        </p:nvSpPr>
        <p:spPr>
          <a:xfrm>
            <a:off x="5673469" y="1948533"/>
            <a:ext cx="3460230" cy="1200329"/>
          </a:xfrm>
          <a:prstGeom prst="rect">
            <a:avLst/>
          </a:prstGeom>
          <a:noFill/>
        </p:spPr>
        <p:txBody>
          <a:bodyPr wrap="square">
            <a:spAutoFit/>
          </a:bodyPr>
          <a:lstStyle/>
          <a:p>
            <a:pPr marL="0" lvl="1" algn="ctr">
              <a:defRPr/>
            </a:pPr>
            <a:r>
              <a:rPr lang="en-US" altLang="zh-CN" b="1" dirty="0">
                <a:solidFill>
                  <a:srgbClr val="FF0000"/>
                </a:solidFill>
                <a:cs typeface="+mn-ea"/>
              </a:rPr>
              <a:t>93.3%</a:t>
            </a:r>
            <a:r>
              <a:rPr lang="en-US" altLang="zh-CN" dirty="0">
                <a:solidFill>
                  <a:srgbClr val="002166"/>
                </a:solidFill>
                <a:cs typeface="+mn-ea"/>
              </a:rPr>
              <a:t> of studied projects use third-party libraries, at an average of </a:t>
            </a:r>
            <a:r>
              <a:rPr lang="en-US" altLang="zh-CN" b="1" dirty="0">
                <a:solidFill>
                  <a:srgbClr val="FF0000"/>
                </a:solidFill>
                <a:cs typeface="+mn-ea"/>
              </a:rPr>
              <a:t>28</a:t>
            </a:r>
            <a:r>
              <a:rPr lang="en-US" altLang="zh-CN" dirty="0">
                <a:solidFill>
                  <a:srgbClr val="002166"/>
                </a:solidFill>
                <a:cs typeface="+mn-ea"/>
              </a:rPr>
              <a:t> third-party libraries per project [1]</a:t>
            </a:r>
          </a:p>
        </p:txBody>
      </p:sp>
      <p:sp>
        <p:nvSpPr>
          <p:cNvPr id="43" name="文本框 42">
            <a:extLst>
              <a:ext uri="{FF2B5EF4-FFF2-40B4-BE49-F238E27FC236}">
                <a16:creationId xmlns:a16="http://schemas.microsoft.com/office/drawing/2014/main" id="{3D185230-151E-47AE-B3BB-BBADC28E22F4}"/>
              </a:ext>
            </a:extLst>
          </p:cNvPr>
          <p:cNvSpPr txBox="1"/>
          <p:nvPr/>
        </p:nvSpPr>
        <p:spPr>
          <a:xfrm>
            <a:off x="1475656" y="4692794"/>
            <a:ext cx="5904656" cy="43088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[1] F. </a:t>
            </a:r>
            <a:r>
              <a:rPr lang="en-US" altLang="zh-CN" sz="1100" dirty="0" err="1"/>
              <a:t>Thung</a:t>
            </a:r>
            <a:r>
              <a:rPr lang="en-US" altLang="zh-CN" sz="1100" dirty="0"/>
              <a:t>, D. Lo, and J. </a:t>
            </a:r>
            <a:r>
              <a:rPr lang="en-US" altLang="zh-CN" sz="1100" dirty="0" err="1"/>
              <a:t>Lawall</a:t>
            </a:r>
            <a:r>
              <a:rPr lang="en-US" altLang="zh-CN" sz="1100" dirty="0"/>
              <a:t>, “Automated library recommendation,” in Reverse Engineering (WCRE), 2013 20th Working Conference on. IEEE, 2013, pp. 182–191.</a:t>
            </a:r>
            <a:endParaRPr kumimoji="1" lang="en-US" altLang="zh-CN" sz="1100" kern="1200" dirty="0">
              <a:solidFill>
                <a:schemeClr val="tx1"/>
              </a:solidFill>
              <a:latin typeface="微软雅黑" panose="020B0503020204020204" pitchFamily="34" charset="-122"/>
              <a:ea typeface="+mn-ea"/>
              <a:cs typeface="Times New Roman" panose="02020603050405020304" pitchFamily="18" charset="0"/>
            </a:endParaRPr>
          </a:p>
        </p:txBody>
      </p:sp>
      <p:sp>
        <p:nvSpPr>
          <p:cNvPr id="44" name="文本框 43">
            <a:extLst>
              <a:ext uri="{FF2B5EF4-FFF2-40B4-BE49-F238E27FC236}">
                <a16:creationId xmlns:a16="http://schemas.microsoft.com/office/drawing/2014/main" id="{38502D8F-C256-4AD2-B247-F4DE90F266FE}"/>
              </a:ext>
            </a:extLst>
          </p:cNvPr>
          <p:cNvSpPr txBox="1"/>
          <p:nvPr/>
        </p:nvSpPr>
        <p:spPr>
          <a:xfrm>
            <a:off x="157638" y="4083918"/>
            <a:ext cx="9044329" cy="369332"/>
          </a:xfrm>
          <a:prstGeom prst="rect">
            <a:avLst/>
          </a:prstGeom>
          <a:noFill/>
        </p:spPr>
        <p:txBody>
          <a:bodyPr wrap="square">
            <a:spAutoFit/>
          </a:bodyPr>
          <a:lstStyle/>
          <a:p>
            <a:pPr marL="0" lvl="1" algn="ctr">
              <a:defRPr/>
            </a:pPr>
            <a:r>
              <a:rPr lang="en-US" altLang="zh-CN" dirty="0">
                <a:solidFill>
                  <a:srgbClr val="002166"/>
                </a:solidFill>
                <a:cs typeface="+mn-ea"/>
              </a:rPr>
              <a:t>Third-party libraries are important components of modern software systems </a:t>
            </a:r>
          </a:p>
        </p:txBody>
      </p:sp>
    </p:spTree>
    <p:extLst>
      <p:ext uri="{BB962C8B-B14F-4D97-AF65-F5344CB8AC3E}">
        <p14:creationId xmlns:p14="http://schemas.microsoft.com/office/powerpoint/2010/main" val="275209101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Background</a:t>
            </a:r>
            <a:endParaRPr lang="zh-CN" altLang="en-US" b="0" dirty="0"/>
          </a:p>
        </p:txBody>
      </p:sp>
      <p:sp>
        <p:nvSpPr>
          <p:cNvPr id="41" name="文本框 40">
            <a:extLst>
              <a:ext uri="{FF2B5EF4-FFF2-40B4-BE49-F238E27FC236}">
                <a16:creationId xmlns:a16="http://schemas.microsoft.com/office/drawing/2014/main" id="{1BCC6930-10D1-4CCB-89A3-943354C1FFC3}"/>
              </a:ext>
            </a:extLst>
          </p:cNvPr>
          <p:cNvSpPr txBox="1"/>
          <p:nvPr/>
        </p:nvSpPr>
        <p:spPr>
          <a:xfrm>
            <a:off x="179512" y="3003798"/>
            <a:ext cx="8928992" cy="369332"/>
          </a:xfrm>
          <a:prstGeom prst="rect">
            <a:avLst/>
          </a:prstGeom>
          <a:noFill/>
        </p:spPr>
        <p:txBody>
          <a:bodyPr wrap="square">
            <a:spAutoFit/>
          </a:bodyPr>
          <a:lstStyle/>
          <a:p>
            <a:pPr marL="0" lvl="1" algn="ctr">
              <a:defRPr/>
            </a:pPr>
            <a:r>
              <a:rPr lang="en-US" altLang="zh-CN" dirty="0">
                <a:solidFill>
                  <a:srgbClr val="002166"/>
                </a:solidFill>
                <a:cs typeface="+mn-ea"/>
              </a:rPr>
              <a:t>The same functionality implemented using different libraries are quite different. </a:t>
            </a:r>
          </a:p>
        </p:txBody>
      </p:sp>
      <p:sp>
        <p:nvSpPr>
          <p:cNvPr id="18" name="文本框 17">
            <a:extLst>
              <a:ext uri="{FF2B5EF4-FFF2-40B4-BE49-F238E27FC236}">
                <a16:creationId xmlns:a16="http://schemas.microsoft.com/office/drawing/2014/main" id="{0DE4AA24-525C-4310-8409-28DA1F1688DF}"/>
              </a:ext>
            </a:extLst>
          </p:cNvPr>
          <p:cNvSpPr txBox="1"/>
          <p:nvPr/>
        </p:nvSpPr>
        <p:spPr>
          <a:xfrm>
            <a:off x="1917726" y="3736652"/>
            <a:ext cx="7190777" cy="923330"/>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Our survey shows that d</a:t>
            </a:r>
            <a:r>
              <a:rPr lang="zh-CN" altLang="en-US" dirty="0"/>
              <a:t>evelopers often want to use specific third-party libraries to accomplish development tasks due to organizational strategies or personal preferences.</a:t>
            </a:r>
          </a:p>
        </p:txBody>
      </p:sp>
      <p:grpSp>
        <p:nvGrpSpPr>
          <p:cNvPr id="5" name="组合 4">
            <a:extLst>
              <a:ext uri="{FF2B5EF4-FFF2-40B4-BE49-F238E27FC236}">
                <a16:creationId xmlns:a16="http://schemas.microsoft.com/office/drawing/2014/main" id="{48E97B6E-F0C2-40B5-A558-B8EA14B22469}"/>
              </a:ext>
            </a:extLst>
          </p:cNvPr>
          <p:cNvGrpSpPr/>
          <p:nvPr/>
        </p:nvGrpSpPr>
        <p:grpSpPr>
          <a:xfrm>
            <a:off x="-41055" y="934939"/>
            <a:ext cx="4020825" cy="1996851"/>
            <a:chOff x="-54740" y="1617124"/>
            <a:chExt cx="5361100" cy="2662468"/>
          </a:xfrm>
        </p:grpSpPr>
        <p:sp>
          <p:nvSpPr>
            <p:cNvPr id="6" name="矩形 5">
              <a:extLst>
                <a:ext uri="{FF2B5EF4-FFF2-40B4-BE49-F238E27FC236}">
                  <a16:creationId xmlns:a16="http://schemas.microsoft.com/office/drawing/2014/main" id="{500F616A-4054-4584-AC1C-E85E5E2715F1}"/>
                </a:ext>
              </a:extLst>
            </p:cNvPr>
            <p:cNvSpPr/>
            <p:nvPr/>
          </p:nvSpPr>
          <p:spPr>
            <a:xfrm rot="21203216">
              <a:off x="-24815" y="2092489"/>
              <a:ext cx="2082676"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FastJSON</a:t>
              </a:r>
              <a:endParaRPr lang="en-US" altLang="zh-CN" b="1"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393873CB-F4A0-4517-B0FE-A719BB30F9CB}"/>
                </a:ext>
              </a:extLst>
            </p:cNvPr>
            <p:cNvGrpSpPr/>
            <p:nvPr/>
          </p:nvGrpSpPr>
          <p:grpSpPr>
            <a:xfrm>
              <a:off x="-54740" y="1617124"/>
              <a:ext cx="5361100" cy="2662468"/>
              <a:chOff x="-54740" y="1617124"/>
              <a:chExt cx="5361100" cy="2662468"/>
            </a:xfrm>
          </p:grpSpPr>
          <p:sp>
            <p:nvSpPr>
              <p:cNvPr id="8" name="矩形 7">
                <a:extLst>
                  <a:ext uri="{FF2B5EF4-FFF2-40B4-BE49-F238E27FC236}">
                    <a16:creationId xmlns:a16="http://schemas.microsoft.com/office/drawing/2014/main" id="{788900B7-8F33-4A50-AE97-37BF396C50F7}"/>
                  </a:ext>
                </a:extLst>
              </p:cNvPr>
              <p:cNvSpPr/>
              <p:nvPr/>
            </p:nvSpPr>
            <p:spPr>
              <a:xfrm rot="527003">
                <a:off x="3147312" y="3455164"/>
                <a:ext cx="1607261" cy="492443"/>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JSON-B</a:t>
                </a:r>
              </a:p>
            </p:txBody>
          </p:sp>
          <p:sp>
            <p:nvSpPr>
              <p:cNvPr id="9" name="矩形 8">
                <a:extLst>
                  <a:ext uri="{FF2B5EF4-FFF2-40B4-BE49-F238E27FC236}">
                    <a16:creationId xmlns:a16="http://schemas.microsoft.com/office/drawing/2014/main" id="{F0768B03-4048-49D5-8EAB-C36A773EF3D8}"/>
                  </a:ext>
                </a:extLst>
              </p:cNvPr>
              <p:cNvSpPr/>
              <p:nvPr/>
            </p:nvSpPr>
            <p:spPr>
              <a:xfrm rot="21401047">
                <a:off x="2929140" y="2825484"/>
                <a:ext cx="2377220"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Genson</a:t>
                </a:r>
                <a:endParaRPr lang="en-US" altLang="zh-CN"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490021F7-2A24-415F-87FF-F1DC52618389}"/>
                  </a:ext>
                </a:extLst>
              </p:cNvPr>
              <p:cNvSpPr/>
              <p:nvPr/>
            </p:nvSpPr>
            <p:spPr>
              <a:xfrm rot="490359">
                <a:off x="2999755" y="2304751"/>
                <a:ext cx="2243587" cy="492443"/>
              </a:xfrm>
              <a:prstGeom prst="rect">
                <a:avLst/>
              </a:prstGeom>
            </p:spPr>
            <p:txBody>
              <a:bodyPr wrap="square">
                <a:spAutoFit/>
              </a:bodyPr>
              <a:lstStyle/>
              <a:p>
                <a:pPr algn="ctr"/>
                <a:r>
                  <a:rPr lang="en-US" altLang="zh-CN" b="1" dirty="0">
                    <a:latin typeface="Times New Roman" panose="02020603050405020304" pitchFamily="18" charset="0"/>
                    <a:cs typeface="Times New Roman" panose="02020603050405020304" pitchFamily="18" charset="0"/>
                  </a:rPr>
                  <a:t>Jackson</a:t>
                </a:r>
              </a:p>
            </p:txBody>
          </p:sp>
          <p:sp>
            <p:nvSpPr>
              <p:cNvPr id="11" name="矩形 10">
                <a:extLst>
                  <a:ext uri="{FF2B5EF4-FFF2-40B4-BE49-F238E27FC236}">
                    <a16:creationId xmlns:a16="http://schemas.microsoft.com/office/drawing/2014/main" id="{6724B46E-D425-4552-9128-86F750B89343}"/>
                  </a:ext>
                </a:extLst>
              </p:cNvPr>
              <p:cNvSpPr/>
              <p:nvPr/>
            </p:nvSpPr>
            <p:spPr>
              <a:xfrm rot="21204812">
                <a:off x="2577256" y="1643284"/>
                <a:ext cx="2410411"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org.json</a:t>
                </a:r>
                <a:endParaRPr lang="en-US" altLang="zh-CN" b="1" dirty="0">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87775623-D447-4C24-9B56-04DE90CBB267}"/>
                  </a:ext>
                </a:extLst>
              </p:cNvPr>
              <p:cNvGrpSpPr/>
              <p:nvPr/>
            </p:nvGrpSpPr>
            <p:grpSpPr>
              <a:xfrm>
                <a:off x="-54740" y="1617124"/>
                <a:ext cx="3312092" cy="2662468"/>
                <a:chOff x="-54740" y="1617124"/>
                <a:chExt cx="3312091" cy="2662468"/>
              </a:xfrm>
            </p:grpSpPr>
            <p:sp>
              <p:nvSpPr>
                <p:cNvPr id="15" name="矩形 14">
                  <a:extLst>
                    <a:ext uri="{FF2B5EF4-FFF2-40B4-BE49-F238E27FC236}">
                      <a16:creationId xmlns:a16="http://schemas.microsoft.com/office/drawing/2014/main" id="{3D689A31-FA7E-498A-BB6F-740DABBC3505}"/>
                    </a:ext>
                  </a:extLst>
                </p:cNvPr>
                <p:cNvSpPr/>
                <p:nvPr/>
              </p:nvSpPr>
              <p:spPr>
                <a:xfrm rot="380646">
                  <a:off x="497069" y="1617124"/>
                  <a:ext cx="2079061"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Gson</a:t>
                  </a:r>
                  <a:endParaRPr lang="en-US" altLang="zh-CN"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3B36529A-4D62-4361-9BCD-7DA6A7ECE9A9}"/>
                    </a:ext>
                  </a:extLst>
                </p:cNvPr>
                <p:cNvGrpSpPr/>
                <p:nvPr/>
              </p:nvGrpSpPr>
              <p:grpSpPr>
                <a:xfrm>
                  <a:off x="-54740" y="2038764"/>
                  <a:ext cx="3312091" cy="2240828"/>
                  <a:chOff x="-54740" y="2038764"/>
                  <a:chExt cx="3312091" cy="2240828"/>
                </a:xfrm>
              </p:grpSpPr>
              <p:pic>
                <p:nvPicPr>
                  <p:cNvPr id="17" name="图片 16">
                    <a:extLst>
                      <a:ext uri="{FF2B5EF4-FFF2-40B4-BE49-F238E27FC236}">
                        <a16:creationId xmlns:a16="http://schemas.microsoft.com/office/drawing/2014/main" id="{6D625B8D-206D-4816-9775-24B1CDAEDE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523" y="2038764"/>
                    <a:ext cx="2240828" cy="2240828"/>
                  </a:xfrm>
                  <a:prstGeom prst="rect">
                    <a:avLst/>
                  </a:prstGeom>
                </p:spPr>
              </p:pic>
              <p:sp>
                <p:nvSpPr>
                  <p:cNvPr id="19" name="矩形 18">
                    <a:extLst>
                      <a:ext uri="{FF2B5EF4-FFF2-40B4-BE49-F238E27FC236}">
                        <a16:creationId xmlns:a16="http://schemas.microsoft.com/office/drawing/2014/main" id="{CF89C2EB-9025-4620-8945-5D1B329C929A}"/>
                      </a:ext>
                    </a:extLst>
                  </p:cNvPr>
                  <p:cNvSpPr/>
                  <p:nvPr/>
                </p:nvSpPr>
                <p:spPr>
                  <a:xfrm rot="344395">
                    <a:off x="322844" y="2607353"/>
                    <a:ext cx="1494428" cy="492443"/>
                  </a:xfrm>
                  <a:prstGeom prst="rect">
                    <a:avLst/>
                  </a:prstGeom>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DSL-json</a:t>
                    </a:r>
                  </a:p>
                </p:txBody>
              </p:sp>
              <p:sp>
                <p:nvSpPr>
                  <p:cNvPr id="20" name="矩形 19">
                    <a:extLst>
                      <a:ext uri="{FF2B5EF4-FFF2-40B4-BE49-F238E27FC236}">
                        <a16:creationId xmlns:a16="http://schemas.microsoft.com/office/drawing/2014/main" id="{8CF7E692-51DF-491C-9F88-A13C0D862E1A}"/>
                      </a:ext>
                    </a:extLst>
                  </p:cNvPr>
                  <p:cNvSpPr/>
                  <p:nvPr/>
                </p:nvSpPr>
                <p:spPr>
                  <a:xfrm rot="165500">
                    <a:off x="-54740" y="3479811"/>
                    <a:ext cx="1617494"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Jsonb</a:t>
                    </a:r>
                    <a:endParaRPr lang="en-US" altLang="zh-CN" b="1"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34675754-72FF-498C-B2B3-75FB33DB7071}"/>
                      </a:ext>
                    </a:extLst>
                  </p:cNvPr>
                  <p:cNvSpPr/>
                  <p:nvPr/>
                </p:nvSpPr>
                <p:spPr>
                  <a:xfrm rot="21079739">
                    <a:off x="43417" y="3089831"/>
                    <a:ext cx="1617494" cy="492443"/>
                  </a:xfrm>
                  <a:prstGeom prst="rect">
                    <a:avLst/>
                  </a:prstGeom>
                </p:spPr>
                <p:txBody>
                  <a:bodyPr wrap="square">
                    <a:spAutoFit/>
                  </a:bodyPr>
                  <a:lstStyle/>
                  <a:p>
                    <a:pPr algn="ctr"/>
                    <a:r>
                      <a:rPr lang="en-US" altLang="zh-CN" b="1" dirty="0" err="1">
                        <a:latin typeface="Times New Roman" panose="02020603050405020304" pitchFamily="18" charset="0"/>
                        <a:cs typeface="Times New Roman" panose="02020603050405020304" pitchFamily="18" charset="0"/>
                      </a:rPr>
                      <a:t>jsoniter</a:t>
                    </a:r>
                    <a:r>
                      <a:rPr lang="en-US" altLang="zh-CN" b="1" dirty="0">
                        <a:latin typeface="Times New Roman" panose="02020603050405020304" pitchFamily="18" charset="0"/>
                        <a:cs typeface="Times New Roman" panose="02020603050405020304" pitchFamily="18" charset="0"/>
                      </a:rPr>
                      <a:t> </a:t>
                    </a:r>
                  </a:p>
                </p:txBody>
              </p:sp>
            </p:grpSp>
          </p:grpSp>
        </p:grpSp>
      </p:grpSp>
      <p:sp>
        <p:nvSpPr>
          <p:cNvPr id="22" name="Rounded Rectangle 3">
            <a:extLst>
              <a:ext uri="{FF2B5EF4-FFF2-40B4-BE49-F238E27FC236}">
                <a16:creationId xmlns:a16="http://schemas.microsoft.com/office/drawing/2014/main" id="{5ED246E9-5CC4-4CAB-8868-C89D54ECFAF9}"/>
              </a:ext>
            </a:extLst>
          </p:cNvPr>
          <p:cNvSpPr/>
          <p:nvPr/>
        </p:nvSpPr>
        <p:spPr>
          <a:xfrm>
            <a:off x="3635897" y="1131590"/>
            <a:ext cx="2761308" cy="1615827"/>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com.google.gson.Gson</a:t>
            </a:r>
            <a:r>
              <a:rPr lang="en-US" altLang="zh-CN" sz="900" dirty="0">
                <a:solidFill>
                  <a:srgbClr val="F92472"/>
                </a:solidFill>
                <a:latin typeface="Consolas" panose="020B0609020204030204" pitchFamily="49" charset="0"/>
              </a:rPr>
              <a:t>;</a:t>
            </a:r>
          </a:p>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com.google.gson.reflect.TypeToken</a:t>
            </a:r>
            <a:r>
              <a:rPr lang="en-US" altLang="zh-CN" sz="900" dirty="0">
                <a:solidFill>
                  <a:srgbClr val="F92472"/>
                </a:solidFill>
                <a:latin typeface="Consolas" panose="020B0609020204030204" pitchFamily="49" charset="0"/>
              </a:rPr>
              <a:t>;</a:t>
            </a:r>
          </a:p>
          <a:p>
            <a:r>
              <a:rPr lang="en-US" altLang="zh-CN" sz="900" dirty="0">
                <a:solidFill>
                  <a:srgbClr val="F92472"/>
                </a:solidFill>
                <a:latin typeface="Consolas" panose="020B0609020204030204" pitchFamily="49" charset="0"/>
              </a:rPr>
              <a:t>public static </a:t>
            </a:r>
            <a:r>
              <a:rPr lang="en-US" altLang="zh-CN" sz="900" dirty="0">
                <a:solidFill>
                  <a:schemeClr val="tx1"/>
                </a:solidFill>
                <a:latin typeface="Consolas" panose="020B0609020204030204" pitchFamily="49" charset="0"/>
              </a:rPr>
              <a:t>HashMap&lt;String, String&gt; </a:t>
            </a:r>
            <a:r>
              <a:rPr lang="en-US" altLang="zh-CN" sz="900" dirty="0" err="1">
                <a:solidFill>
                  <a:schemeClr val="tx1"/>
                </a:solidFill>
                <a:latin typeface="Consolas" panose="020B0609020204030204" pitchFamily="49" charset="0"/>
              </a:rPr>
              <a:t>jsonToHashMap</a:t>
            </a:r>
            <a:r>
              <a:rPr lang="en-US" altLang="zh-CN" sz="900" dirty="0">
                <a:solidFill>
                  <a:schemeClr val="tx1"/>
                </a:solidFill>
                <a:latin typeface="Consolas" panose="020B0609020204030204" pitchFamily="49" charset="0"/>
              </a:rPr>
              <a:t>(String </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 </a:t>
            </a:r>
          </a:p>
          <a:p>
            <a:r>
              <a:rPr lang="en-US" altLang="zh-CN" sz="900" dirty="0">
                <a:solidFill>
                  <a:schemeClr val="tx1"/>
                </a:solidFill>
                <a:latin typeface="Consolas" panose="020B0609020204030204" pitchFamily="49" charset="0"/>
              </a:rPr>
              <a:t>    </a:t>
            </a:r>
            <a:r>
              <a:rPr lang="en-US" altLang="zh-CN" sz="900" dirty="0" err="1">
                <a:solidFill>
                  <a:schemeClr val="tx1"/>
                </a:solidFill>
                <a:latin typeface="Consolas" panose="020B0609020204030204" pitchFamily="49" charset="0"/>
              </a:rPr>
              <a:t>Gson</a:t>
            </a:r>
            <a:r>
              <a:rPr lang="en-US" altLang="zh-CN" sz="900" dirty="0">
                <a:solidFill>
                  <a:schemeClr val="tx1"/>
                </a:solidFill>
                <a:latin typeface="Consolas" panose="020B0609020204030204" pitchFamily="49" charset="0"/>
              </a:rPr>
              <a:t> </a:t>
            </a:r>
            <a:r>
              <a:rPr lang="en-US" altLang="zh-CN" sz="900" dirty="0" err="1">
                <a:solidFill>
                  <a:srgbClr val="FE9621"/>
                </a:solidFill>
                <a:latin typeface="Consolas" panose="020B0609020204030204" pitchFamily="49" charset="0"/>
              </a:rPr>
              <a:t>gson</a:t>
            </a:r>
            <a:r>
              <a:rPr lang="en-US" altLang="zh-CN" sz="900" dirty="0">
                <a:solidFill>
                  <a:schemeClr val="tx1"/>
                </a:solidFill>
                <a:latin typeface="Consolas" panose="020B0609020204030204" pitchFamily="49" charset="0"/>
              </a:rPr>
              <a:t> = new </a:t>
            </a:r>
            <a:r>
              <a:rPr lang="en-US" altLang="zh-CN" sz="900" dirty="0" err="1">
                <a:solidFill>
                  <a:schemeClr val="tx1"/>
                </a:solidFill>
                <a:latin typeface="Consolas" panose="020B0609020204030204" pitchFamily="49" charset="0"/>
              </a:rPr>
              <a:t>Gson</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Type </a:t>
            </a:r>
            <a:r>
              <a:rPr lang="en-US" altLang="zh-CN" sz="900" dirty="0" err="1">
                <a:solidFill>
                  <a:srgbClr val="FE9621"/>
                </a:solidFill>
                <a:latin typeface="Consolas" panose="020B0609020204030204" pitchFamily="49" charset="0"/>
              </a:rPr>
              <a:t>type</a:t>
            </a:r>
            <a:r>
              <a:rPr lang="en-US" altLang="zh-CN" sz="900" dirty="0">
                <a:solidFill>
                  <a:srgbClr val="FE9621"/>
                </a:solidFill>
                <a:latin typeface="Consolas" panose="020B0609020204030204" pitchFamily="49" charset="0"/>
              </a:rPr>
              <a:t> </a:t>
            </a:r>
            <a:r>
              <a:rPr lang="en-US" altLang="zh-CN" sz="900" dirty="0">
                <a:solidFill>
                  <a:schemeClr val="tx1"/>
                </a:solidFill>
                <a:latin typeface="Consolas" panose="020B0609020204030204" pitchFamily="49" charset="0"/>
              </a:rPr>
              <a:t>= new </a:t>
            </a:r>
            <a:r>
              <a:rPr lang="en-US" altLang="zh-CN" sz="900" dirty="0" err="1">
                <a:solidFill>
                  <a:schemeClr val="tx1"/>
                </a:solidFill>
                <a:latin typeface="Consolas" panose="020B0609020204030204" pitchFamily="49" charset="0"/>
              </a:rPr>
              <a:t>TypeToken</a:t>
            </a:r>
            <a:r>
              <a:rPr lang="en-US" altLang="zh-CN" sz="900" dirty="0">
                <a:solidFill>
                  <a:schemeClr val="tx1"/>
                </a:solidFill>
                <a:latin typeface="Consolas" panose="020B0609020204030204" pitchFamily="49" charset="0"/>
              </a:rPr>
              <a:t>&lt;HashMap&lt;String, String&gt;&gt;(){}.</a:t>
            </a:r>
            <a:r>
              <a:rPr lang="en-US" altLang="zh-CN" sz="900" dirty="0" err="1">
                <a:solidFill>
                  <a:schemeClr val="tx1"/>
                </a:solidFill>
                <a:latin typeface="Consolas" panose="020B0609020204030204" pitchFamily="49" charset="0"/>
              </a:rPr>
              <a:t>getType</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HashMap HashMap&lt;String, String&gt;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 </a:t>
            </a:r>
            <a:r>
              <a:rPr lang="en-US" altLang="zh-CN" sz="900" dirty="0" err="1">
                <a:solidFill>
                  <a:srgbClr val="FE9621"/>
                </a:solidFill>
                <a:latin typeface="Consolas" panose="020B0609020204030204" pitchFamily="49" charset="0"/>
              </a:rPr>
              <a:t>gson</a:t>
            </a:r>
            <a:r>
              <a:rPr lang="en-US" altLang="zh-CN" sz="900" dirty="0" err="1">
                <a:solidFill>
                  <a:schemeClr val="tx1"/>
                </a:solidFill>
                <a:latin typeface="Consolas" panose="020B0609020204030204" pitchFamily="49" charset="0"/>
              </a:rPr>
              <a:t>.fromJson</a:t>
            </a:r>
            <a:r>
              <a:rPr lang="en-US" altLang="zh-CN" sz="900" dirty="0">
                <a:solidFill>
                  <a:schemeClr val="tx1"/>
                </a:solidFill>
                <a:latin typeface="Consolas" panose="020B0609020204030204" pitchFamily="49" charset="0"/>
              </a:rPr>
              <a:t>(</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a:t>
            </a:r>
            <a:r>
              <a:rPr lang="en-US" altLang="zh-CN" sz="900" dirty="0">
                <a:solidFill>
                  <a:srgbClr val="FE9621"/>
                </a:solidFill>
                <a:latin typeface="Consolas" panose="020B0609020204030204" pitchFamily="49" charset="0"/>
              </a:rPr>
              <a:t>type</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a:t>
            </a:r>
            <a:r>
              <a:rPr lang="en-US" altLang="zh-CN" sz="900" dirty="0">
                <a:solidFill>
                  <a:srgbClr val="F92472"/>
                </a:solidFill>
                <a:latin typeface="Consolas" panose="020B0609020204030204" pitchFamily="49" charset="0"/>
              </a:rPr>
              <a:t>return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a:t>
            </a:r>
            <a:endParaRPr lang="en-CN" sz="900" dirty="0">
              <a:solidFill>
                <a:schemeClr val="tx1"/>
              </a:solidFill>
              <a:latin typeface="Consolas" panose="020B0609020204030204" pitchFamily="49" charset="0"/>
              <a:cs typeface="Consolas" panose="020B0609020204030204" pitchFamily="49" charset="0"/>
            </a:endParaRPr>
          </a:p>
        </p:txBody>
      </p:sp>
      <p:sp>
        <p:nvSpPr>
          <p:cNvPr id="25" name="文本框 24">
            <a:extLst>
              <a:ext uri="{FF2B5EF4-FFF2-40B4-BE49-F238E27FC236}">
                <a16:creationId xmlns:a16="http://schemas.microsoft.com/office/drawing/2014/main" id="{74F65294-B980-48C4-A051-592537E76FE9}"/>
              </a:ext>
            </a:extLst>
          </p:cNvPr>
          <p:cNvSpPr txBox="1"/>
          <p:nvPr/>
        </p:nvSpPr>
        <p:spPr>
          <a:xfrm>
            <a:off x="4403923" y="700421"/>
            <a:ext cx="3522913" cy="369332"/>
          </a:xfrm>
          <a:prstGeom prst="rect">
            <a:avLst/>
          </a:prstGeom>
          <a:solidFill>
            <a:srgbClr val="F2F2F2"/>
          </a:solidFill>
          <a:ln w="9525">
            <a:solidFill>
              <a:schemeClr val="tx1"/>
            </a:solidFill>
          </a:ln>
        </p:spPr>
        <p:txBody>
          <a:bodyPr wrap="square">
            <a:spAutoFit/>
          </a:bodyPr>
          <a:lstStyle/>
          <a:p>
            <a:pPr algn="ctr"/>
            <a:r>
              <a:rPr lang="en-US" altLang="zh-CN" b="1" dirty="0">
                <a:solidFill>
                  <a:srgbClr val="002166"/>
                </a:solidFill>
                <a:cs typeface="+mn-ea"/>
              </a:rPr>
              <a:t>Convert JSON to a HashMap </a:t>
            </a:r>
            <a:endParaRPr lang="zh-CN" altLang="en-US" b="1" dirty="0">
              <a:solidFill>
                <a:srgbClr val="002166"/>
              </a:solidFill>
              <a:cs typeface="+mn-ea"/>
            </a:endParaRPr>
          </a:p>
        </p:txBody>
      </p:sp>
      <p:sp>
        <p:nvSpPr>
          <p:cNvPr id="26" name="文本框 25">
            <a:extLst>
              <a:ext uri="{FF2B5EF4-FFF2-40B4-BE49-F238E27FC236}">
                <a16:creationId xmlns:a16="http://schemas.microsoft.com/office/drawing/2014/main" id="{B30294BD-2916-4D35-A213-208D59D6E040}"/>
              </a:ext>
            </a:extLst>
          </p:cNvPr>
          <p:cNvSpPr txBox="1"/>
          <p:nvPr/>
        </p:nvSpPr>
        <p:spPr>
          <a:xfrm>
            <a:off x="4548829" y="2715766"/>
            <a:ext cx="1008112" cy="369332"/>
          </a:xfrm>
          <a:prstGeom prst="rect">
            <a:avLst/>
          </a:prstGeom>
          <a:noFill/>
        </p:spPr>
        <p:txBody>
          <a:bodyPr wrap="square">
            <a:spAutoFit/>
          </a:bodyPr>
          <a:lstStyle/>
          <a:p>
            <a:pPr algn="ctr"/>
            <a:r>
              <a:rPr lang="en-US" altLang="zh-CN" b="1" dirty="0" err="1">
                <a:solidFill>
                  <a:srgbClr val="002166"/>
                </a:solidFill>
                <a:cs typeface="+mn-ea"/>
              </a:rPr>
              <a:t>Gson</a:t>
            </a:r>
            <a:endParaRPr lang="zh-CN" altLang="en-US" b="1" dirty="0">
              <a:solidFill>
                <a:srgbClr val="002166"/>
              </a:solidFill>
              <a:cs typeface="+mn-ea"/>
            </a:endParaRPr>
          </a:p>
        </p:txBody>
      </p:sp>
      <p:sp>
        <p:nvSpPr>
          <p:cNvPr id="27" name="Rounded Rectangle 3">
            <a:extLst>
              <a:ext uri="{FF2B5EF4-FFF2-40B4-BE49-F238E27FC236}">
                <a16:creationId xmlns:a16="http://schemas.microsoft.com/office/drawing/2014/main" id="{91F72694-5CD0-4072-8191-CC825775C8B1}"/>
              </a:ext>
            </a:extLst>
          </p:cNvPr>
          <p:cNvSpPr/>
          <p:nvPr/>
        </p:nvSpPr>
        <p:spPr>
          <a:xfrm>
            <a:off x="6490927" y="1270090"/>
            <a:ext cx="2641418" cy="1338828"/>
          </a:xfrm>
          <a:prstGeom prst="roundRect">
            <a:avLst>
              <a:gd name="adj" fmla="val 0"/>
            </a:avLst>
          </a:prstGeom>
          <a:solidFill>
            <a:srgbClr val="C5E0B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com.alibaba.fastjson.JSON</a:t>
            </a:r>
            <a:r>
              <a:rPr lang="en-US" altLang="zh-CN" sz="900" dirty="0">
                <a:solidFill>
                  <a:srgbClr val="F92472"/>
                </a:solidFill>
                <a:latin typeface="Consolas" panose="020B0609020204030204" pitchFamily="49" charset="0"/>
              </a:rPr>
              <a:t>;</a:t>
            </a:r>
          </a:p>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com.alibaba.fastjson.JSONObject</a:t>
            </a:r>
            <a:r>
              <a:rPr lang="en-US" altLang="zh-CN" sz="900" dirty="0">
                <a:solidFill>
                  <a:srgbClr val="F92472"/>
                </a:solidFill>
                <a:latin typeface="Consolas" panose="020B0609020204030204" pitchFamily="49" charset="0"/>
              </a:rPr>
              <a:t>;</a:t>
            </a:r>
          </a:p>
          <a:p>
            <a:r>
              <a:rPr lang="en-US" altLang="zh-CN" sz="900" dirty="0">
                <a:solidFill>
                  <a:srgbClr val="F92472"/>
                </a:solidFill>
                <a:latin typeface="Consolas" panose="020B0609020204030204" pitchFamily="49" charset="0"/>
              </a:rPr>
              <a:t>public static </a:t>
            </a:r>
            <a:r>
              <a:rPr lang="en-US" altLang="zh-CN" sz="900" dirty="0">
                <a:solidFill>
                  <a:schemeClr val="tx1"/>
                </a:solidFill>
                <a:latin typeface="Consolas" panose="020B0609020204030204" pitchFamily="49" charset="0"/>
              </a:rPr>
              <a:t>Map&lt;String, String&gt; </a:t>
            </a:r>
            <a:r>
              <a:rPr lang="en-US" altLang="zh-CN" sz="900" dirty="0" err="1">
                <a:solidFill>
                  <a:schemeClr val="tx1"/>
                </a:solidFill>
                <a:latin typeface="Consolas" panose="020B0609020204030204" pitchFamily="49" charset="0"/>
              </a:rPr>
              <a:t>jsonToHashMap</a:t>
            </a:r>
            <a:r>
              <a:rPr lang="en-US" altLang="zh-CN" sz="900" dirty="0">
                <a:solidFill>
                  <a:schemeClr val="tx1"/>
                </a:solidFill>
                <a:latin typeface="Consolas" panose="020B0609020204030204" pitchFamily="49" charset="0"/>
              </a:rPr>
              <a:t>(String </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a:t>
            </a:r>
            <a:r>
              <a:rPr lang="en-US" altLang="zh-CN" sz="900" dirty="0" err="1">
                <a:solidFill>
                  <a:schemeClr val="tx1"/>
                </a:solidFill>
                <a:latin typeface="Consolas" panose="020B0609020204030204" pitchFamily="49" charset="0"/>
              </a:rPr>
              <a:t>JSONObject</a:t>
            </a:r>
            <a:r>
              <a:rPr lang="en-US" altLang="zh-CN" sz="900" dirty="0">
                <a:solidFill>
                  <a:schemeClr val="tx1"/>
                </a:solidFill>
                <a:latin typeface="Consolas" panose="020B0609020204030204" pitchFamily="49" charset="0"/>
              </a:rPr>
              <a:t> </a:t>
            </a:r>
            <a:r>
              <a:rPr lang="en-US" altLang="zh-CN" sz="900" dirty="0" err="1">
                <a:solidFill>
                  <a:srgbClr val="FE9621"/>
                </a:solidFill>
                <a:latin typeface="Consolas" panose="020B0609020204030204" pitchFamily="49" charset="0"/>
              </a:rPr>
              <a:t>jsonObject</a:t>
            </a:r>
            <a:r>
              <a:rPr lang="en-US" altLang="zh-CN" sz="900" dirty="0">
                <a:solidFill>
                  <a:srgbClr val="FE9621"/>
                </a:solidFill>
                <a:latin typeface="Consolas" panose="020B0609020204030204" pitchFamily="49" charset="0"/>
              </a:rPr>
              <a:t> </a:t>
            </a:r>
            <a:r>
              <a:rPr lang="en-US" altLang="zh-CN" sz="900" dirty="0">
                <a:solidFill>
                  <a:schemeClr val="tx1"/>
                </a:solidFill>
                <a:latin typeface="Consolas" panose="020B0609020204030204" pitchFamily="49" charset="0"/>
              </a:rPr>
              <a:t>=</a:t>
            </a:r>
            <a:r>
              <a:rPr lang="en-US" altLang="zh-CN" sz="900" dirty="0" err="1">
                <a:solidFill>
                  <a:schemeClr val="tx1"/>
                </a:solidFill>
                <a:latin typeface="Consolas" panose="020B0609020204030204" pitchFamily="49" charset="0"/>
              </a:rPr>
              <a:t>JSON.parseObject</a:t>
            </a:r>
            <a:r>
              <a:rPr lang="en-US" altLang="zh-CN" sz="900" dirty="0">
                <a:solidFill>
                  <a:schemeClr val="tx1"/>
                </a:solidFill>
                <a:latin typeface="Consolas" panose="020B0609020204030204" pitchFamily="49" charset="0"/>
              </a:rPr>
              <a:t>(</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Map&lt;String, String&gt;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 new HashMap&lt;&gt;(</a:t>
            </a:r>
            <a:r>
              <a:rPr lang="en-US" altLang="zh-CN" sz="900" dirty="0" err="1">
                <a:solidFill>
                  <a:srgbClr val="FE9621"/>
                </a:solidFill>
                <a:latin typeface="Consolas" panose="020B0609020204030204" pitchFamily="49" charset="0"/>
              </a:rPr>
              <a:t>jsonObject</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a:t>
            </a:r>
            <a:r>
              <a:rPr lang="en-US" altLang="zh-CN" sz="900" dirty="0">
                <a:solidFill>
                  <a:srgbClr val="F92472"/>
                </a:solidFill>
                <a:latin typeface="Consolas" panose="020B0609020204030204" pitchFamily="49" charset="0"/>
              </a:rPr>
              <a:t>return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a:t>
            </a:r>
            <a:endParaRPr lang="en-CN" sz="900" dirty="0">
              <a:solidFill>
                <a:schemeClr val="tx1"/>
              </a:solidFill>
              <a:latin typeface="Consolas" panose="020B0609020204030204" pitchFamily="49" charset="0"/>
            </a:endParaRPr>
          </a:p>
        </p:txBody>
      </p:sp>
      <p:sp>
        <p:nvSpPr>
          <p:cNvPr id="34" name="文本框 33">
            <a:extLst>
              <a:ext uri="{FF2B5EF4-FFF2-40B4-BE49-F238E27FC236}">
                <a16:creationId xmlns:a16="http://schemas.microsoft.com/office/drawing/2014/main" id="{1256EF41-2021-49D2-BDEC-444820196EF3}"/>
              </a:ext>
            </a:extLst>
          </p:cNvPr>
          <p:cNvSpPr txBox="1"/>
          <p:nvPr/>
        </p:nvSpPr>
        <p:spPr>
          <a:xfrm>
            <a:off x="7092280" y="2634466"/>
            <a:ext cx="1649368" cy="369332"/>
          </a:xfrm>
          <a:prstGeom prst="rect">
            <a:avLst/>
          </a:prstGeom>
          <a:noFill/>
        </p:spPr>
        <p:txBody>
          <a:bodyPr wrap="square">
            <a:spAutoFit/>
          </a:bodyPr>
          <a:lstStyle/>
          <a:p>
            <a:pPr algn="ctr"/>
            <a:r>
              <a:rPr lang="en-US" altLang="zh-CN" b="1" dirty="0" err="1">
                <a:solidFill>
                  <a:srgbClr val="002166"/>
                </a:solidFill>
                <a:cs typeface="+mn-ea"/>
              </a:rPr>
              <a:t>FastJSON</a:t>
            </a:r>
            <a:endParaRPr lang="en-US" altLang="zh-CN" b="1" dirty="0">
              <a:solidFill>
                <a:srgbClr val="002166"/>
              </a:solidFill>
              <a:cs typeface="+mn-ea"/>
            </a:endParaRPr>
          </a:p>
        </p:txBody>
      </p:sp>
      <p:pic>
        <p:nvPicPr>
          <p:cNvPr id="1030" name="Picture 6" descr="OPS Blog - Ophthalmic Photographers' Society">
            <a:extLst>
              <a:ext uri="{FF2B5EF4-FFF2-40B4-BE49-F238E27FC236}">
                <a16:creationId xmlns:a16="http://schemas.microsoft.com/office/drawing/2014/main" id="{34D0F199-6BF7-4343-9190-A574545C15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841" y="3291830"/>
            <a:ext cx="1474107" cy="177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4908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8" grpId="0" animBg="1"/>
      <p:bldP spid="22" grpId="0" animBg="1"/>
      <p:bldP spid="25" grpId="0" animBg="1"/>
      <p:bldP spid="26" grpId="0"/>
      <p:bldP spid="27" grpId="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Background</a:t>
            </a:r>
            <a:endParaRPr lang="zh-CN" altLang="en-US" b="0" dirty="0"/>
          </a:p>
        </p:txBody>
      </p:sp>
      <p:sp>
        <p:nvSpPr>
          <p:cNvPr id="46" name="矩形: 圆角 45">
            <a:extLst>
              <a:ext uri="{FF2B5EF4-FFF2-40B4-BE49-F238E27FC236}">
                <a16:creationId xmlns:a16="http://schemas.microsoft.com/office/drawing/2014/main" id="{17C27524-AD52-442A-A11D-B4E08723C590}"/>
              </a:ext>
            </a:extLst>
          </p:cNvPr>
          <p:cNvSpPr/>
          <p:nvPr/>
        </p:nvSpPr>
        <p:spPr>
          <a:xfrm flipH="1">
            <a:off x="3268620" y="3419013"/>
            <a:ext cx="1722748" cy="1123712"/>
          </a:xfrm>
          <a:prstGeom prst="round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000" b="1" dirty="0">
                <a:solidFill>
                  <a:schemeClr val="accent1">
                    <a:lumMod val="75000"/>
                  </a:schemeClr>
                </a:solidFill>
                <a:latin typeface="Consolas" panose="020B0609020204030204" pitchFamily="49" charset="0"/>
              </a:rPr>
              <a:t>Code Generation Model</a:t>
            </a:r>
            <a:endParaRPr lang="zh-CN" altLang="en-US" sz="2000" b="1" dirty="0">
              <a:solidFill>
                <a:schemeClr val="accent1">
                  <a:lumMod val="75000"/>
                </a:schemeClr>
              </a:solidFill>
              <a:latin typeface="Consolas" panose="020B0609020204030204" pitchFamily="49" charset="0"/>
            </a:endParaRPr>
          </a:p>
        </p:txBody>
      </p:sp>
      <p:sp>
        <p:nvSpPr>
          <p:cNvPr id="47" name="上箭头 32">
            <a:extLst>
              <a:ext uri="{FF2B5EF4-FFF2-40B4-BE49-F238E27FC236}">
                <a16:creationId xmlns:a16="http://schemas.microsoft.com/office/drawing/2014/main" id="{F5B30775-5932-45E7-802D-B21CC2F5572D}"/>
              </a:ext>
            </a:extLst>
          </p:cNvPr>
          <p:cNvSpPr/>
          <p:nvPr/>
        </p:nvSpPr>
        <p:spPr>
          <a:xfrm rot="5400000">
            <a:off x="2635175" y="3689761"/>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48" name="上箭头 32">
            <a:extLst>
              <a:ext uri="{FF2B5EF4-FFF2-40B4-BE49-F238E27FC236}">
                <a16:creationId xmlns:a16="http://schemas.microsoft.com/office/drawing/2014/main" id="{34FE83B5-5D14-4A2D-A213-6F0FA731815D}"/>
              </a:ext>
            </a:extLst>
          </p:cNvPr>
          <p:cNvSpPr/>
          <p:nvPr/>
        </p:nvSpPr>
        <p:spPr>
          <a:xfrm rot="5400000">
            <a:off x="5215049" y="3689761"/>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49" name="文本框 48">
            <a:extLst>
              <a:ext uri="{FF2B5EF4-FFF2-40B4-BE49-F238E27FC236}">
                <a16:creationId xmlns:a16="http://schemas.microsoft.com/office/drawing/2014/main" id="{733992AA-B177-40D8-9553-2C6BECABF17C}"/>
              </a:ext>
            </a:extLst>
          </p:cNvPr>
          <p:cNvSpPr txBox="1"/>
          <p:nvPr/>
        </p:nvSpPr>
        <p:spPr>
          <a:xfrm>
            <a:off x="6232533" y="4431445"/>
            <a:ext cx="2425100" cy="369332"/>
          </a:xfrm>
          <a:prstGeom prst="rect">
            <a:avLst/>
          </a:prstGeom>
          <a:noFill/>
        </p:spPr>
        <p:txBody>
          <a:bodyPr wrap="square">
            <a:spAutoFit/>
          </a:bodyPr>
          <a:lstStyle/>
          <a:p>
            <a:pPr algn="ctr"/>
            <a:r>
              <a:rPr lang="en-US" altLang="zh-CN" b="1" dirty="0">
                <a:solidFill>
                  <a:srgbClr val="002166"/>
                </a:solidFill>
                <a:cs typeface="+mn-ea"/>
              </a:rPr>
              <a:t>Code</a:t>
            </a:r>
            <a:endParaRPr lang="zh-CN" altLang="en-US" b="1" dirty="0">
              <a:solidFill>
                <a:srgbClr val="002166"/>
              </a:solidFill>
              <a:cs typeface="+mn-ea"/>
            </a:endParaRPr>
          </a:p>
        </p:txBody>
      </p:sp>
      <p:sp>
        <p:nvSpPr>
          <p:cNvPr id="54" name="文本框 53">
            <a:extLst>
              <a:ext uri="{FF2B5EF4-FFF2-40B4-BE49-F238E27FC236}">
                <a16:creationId xmlns:a16="http://schemas.microsoft.com/office/drawing/2014/main" id="{77335E5A-3F24-4CB4-BAD2-83F963BD150C}"/>
              </a:ext>
            </a:extLst>
          </p:cNvPr>
          <p:cNvSpPr txBox="1"/>
          <p:nvPr/>
        </p:nvSpPr>
        <p:spPr>
          <a:xfrm>
            <a:off x="3189632" y="2961387"/>
            <a:ext cx="2196751" cy="369332"/>
          </a:xfrm>
          <a:prstGeom prst="rect">
            <a:avLst/>
          </a:prstGeom>
          <a:noFill/>
        </p:spPr>
        <p:txBody>
          <a:bodyPr wrap="square">
            <a:spAutoFit/>
          </a:bodyPr>
          <a:lstStyle/>
          <a:p>
            <a:pPr marL="0" lvl="1" algn="ctr">
              <a:defRPr/>
            </a:pPr>
            <a:r>
              <a:rPr lang="en-US" altLang="zh-CN" b="1" dirty="0" err="1">
                <a:solidFill>
                  <a:srgbClr val="002166"/>
                </a:solidFill>
                <a:cs typeface="+mn-ea"/>
              </a:rPr>
              <a:t>NL+Libs</a:t>
            </a:r>
            <a:r>
              <a:rPr lang="en-US" altLang="zh-CN" b="1" dirty="0">
                <a:solidFill>
                  <a:srgbClr val="002166"/>
                </a:solidFill>
                <a:cs typeface="+mn-ea"/>
              </a:rPr>
              <a:t>-&gt;Code</a:t>
            </a:r>
          </a:p>
        </p:txBody>
      </p:sp>
      <p:sp>
        <p:nvSpPr>
          <p:cNvPr id="3" name="矩形: 圆角 2">
            <a:extLst>
              <a:ext uri="{FF2B5EF4-FFF2-40B4-BE49-F238E27FC236}">
                <a16:creationId xmlns:a16="http://schemas.microsoft.com/office/drawing/2014/main" id="{F168F409-1342-4FA1-991D-DCFC7C22FE6A}"/>
              </a:ext>
            </a:extLst>
          </p:cNvPr>
          <p:cNvSpPr/>
          <p:nvPr/>
        </p:nvSpPr>
        <p:spPr>
          <a:xfrm flipH="1">
            <a:off x="2887922" y="1206175"/>
            <a:ext cx="2209355" cy="715089"/>
          </a:xfrm>
          <a:prstGeom prst="round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b="1" dirty="0">
                <a:solidFill>
                  <a:schemeClr val="accent1">
                    <a:lumMod val="75000"/>
                  </a:schemeClr>
                </a:solidFill>
                <a:latin typeface="Consolas" panose="020B0609020204030204" pitchFamily="49" charset="0"/>
              </a:rPr>
              <a:t>Code Generation Model</a:t>
            </a:r>
            <a:endParaRPr lang="zh-CN" altLang="en-US" b="1" dirty="0">
              <a:solidFill>
                <a:schemeClr val="accent1">
                  <a:lumMod val="75000"/>
                </a:schemeClr>
              </a:solidFill>
              <a:latin typeface="Consolas" panose="020B0609020204030204" pitchFamily="49" charset="0"/>
            </a:endParaRPr>
          </a:p>
        </p:txBody>
      </p:sp>
      <p:sp>
        <p:nvSpPr>
          <p:cNvPr id="32" name="上箭头 32">
            <a:extLst>
              <a:ext uri="{FF2B5EF4-FFF2-40B4-BE49-F238E27FC236}">
                <a16:creationId xmlns:a16="http://schemas.microsoft.com/office/drawing/2014/main" id="{5F505342-4E3A-4ED0-8981-B47F55785B2F}"/>
              </a:ext>
            </a:extLst>
          </p:cNvPr>
          <p:cNvSpPr/>
          <p:nvPr/>
        </p:nvSpPr>
        <p:spPr>
          <a:xfrm rot="5400000">
            <a:off x="2309349" y="1282128"/>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36" name="文本框 35">
            <a:extLst>
              <a:ext uri="{FF2B5EF4-FFF2-40B4-BE49-F238E27FC236}">
                <a16:creationId xmlns:a16="http://schemas.microsoft.com/office/drawing/2014/main" id="{1FA4E5EB-236B-4F99-AC33-E506E9CB426C}"/>
              </a:ext>
            </a:extLst>
          </p:cNvPr>
          <p:cNvSpPr txBox="1"/>
          <p:nvPr/>
        </p:nvSpPr>
        <p:spPr>
          <a:xfrm>
            <a:off x="2733618" y="690250"/>
            <a:ext cx="2772815" cy="369332"/>
          </a:xfrm>
          <a:prstGeom prst="rect">
            <a:avLst/>
          </a:prstGeom>
          <a:noFill/>
        </p:spPr>
        <p:txBody>
          <a:bodyPr wrap="square">
            <a:spAutoFit/>
          </a:bodyPr>
          <a:lstStyle/>
          <a:p>
            <a:pPr marL="0" lvl="1" algn="ctr">
              <a:defRPr/>
            </a:pPr>
            <a:r>
              <a:rPr lang="en-US" altLang="zh-CN" b="1" dirty="0">
                <a:solidFill>
                  <a:srgbClr val="002166"/>
                </a:solidFill>
                <a:cs typeface="+mn-ea"/>
              </a:rPr>
              <a:t>NL-&gt;Code</a:t>
            </a:r>
          </a:p>
        </p:txBody>
      </p:sp>
      <p:sp>
        <p:nvSpPr>
          <p:cNvPr id="37" name="文本框 36">
            <a:extLst>
              <a:ext uri="{FF2B5EF4-FFF2-40B4-BE49-F238E27FC236}">
                <a16:creationId xmlns:a16="http://schemas.microsoft.com/office/drawing/2014/main" id="{8ECDCA8C-BAB7-467A-8531-0C015D68F5B3}"/>
              </a:ext>
            </a:extLst>
          </p:cNvPr>
          <p:cNvSpPr txBox="1"/>
          <p:nvPr/>
        </p:nvSpPr>
        <p:spPr>
          <a:xfrm>
            <a:off x="2195735" y="1998575"/>
            <a:ext cx="3706945" cy="369332"/>
          </a:xfrm>
          <a:prstGeom prst="rect">
            <a:avLst/>
          </a:prstGeom>
          <a:noFill/>
        </p:spPr>
        <p:txBody>
          <a:bodyPr wrap="square">
            <a:spAutoFit/>
          </a:bodyPr>
          <a:lstStyle/>
          <a:p>
            <a:pPr algn="ctr"/>
            <a:r>
              <a:rPr lang="en-US" altLang="zh-CN" b="1" dirty="0">
                <a:solidFill>
                  <a:srgbClr val="002166"/>
                </a:solidFill>
                <a:cs typeface="+mn-ea"/>
              </a:rPr>
              <a:t>CodeT5, </a:t>
            </a:r>
            <a:r>
              <a:rPr lang="en-US" altLang="zh-CN" b="1" dirty="0" err="1">
                <a:solidFill>
                  <a:srgbClr val="002166"/>
                </a:solidFill>
                <a:cs typeface="+mn-ea"/>
              </a:rPr>
              <a:t>CodeGPT</a:t>
            </a:r>
            <a:r>
              <a:rPr lang="en-US" altLang="zh-CN" b="1" dirty="0">
                <a:solidFill>
                  <a:srgbClr val="002166"/>
                </a:solidFill>
                <a:cs typeface="+mn-ea"/>
              </a:rPr>
              <a:t>, PLBART…</a:t>
            </a:r>
            <a:endParaRPr lang="zh-CN" altLang="en-US" b="1" dirty="0">
              <a:solidFill>
                <a:srgbClr val="002166"/>
              </a:solidFill>
              <a:cs typeface="+mn-ea"/>
            </a:endParaRPr>
          </a:p>
        </p:txBody>
      </p:sp>
      <p:grpSp>
        <p:nvGrpSpPr>
          <p:cNvPr id="71" name="组合 70">
            <a:extLst>
              <a:ext uri="{FF2B5EF4-FFF2-40B4-BE49-F238E27FC236}">
                <a16:creationId xmlns:a16="http://schemas.microsoft.com/office/drawing/2014/main" id="{001DAC03-BFA4-4464-83E7-DB47CE212C42}"/>
              </a:ext>
            </a:extLst>
          </p:cNvPr>
          <p:cNvGrpSpPr/>
          <p:nvPr/>
        </p:nvGrpSpPr>
        <p:grpSpPr>
          <a:xfrm>
            <a:off x="39634" y="854154"/>
            <a:ext cx="2156103" cy="1046858"/>
            <a:chOff x="39634" y="854154"/>
            <a:chExt cx="2156103" cy="1046858"/>
          </a:xfrm>
        </p:grpSpPr>
        <p:sp>
          <p:nvSpPr>
            <p:cNvPr id="29" name="文本框 28">
              <a:extLst>
                <a:ext uri="{FF2B5EF4-FFF2-40B4-BE49-F238E27FC236}">
                  <a16:creationId xmlns:a16="http://schemas.microsoft.com/office/drawing/2014/main" id="{0309F399-461E-475A-8A77-4DD65B10F13E}"/>
                </a:ext>
              </a:extLst>
            </p:cNvPr>
            <p:cNvSpPr txBox="1"/>
            <p:nvPr/>
          </p:nvSpPr>
          <p:spPr>
            <a:xfrm>
              <a:off x="100293" y="1254681"/>
              <a:ext cx="2095444"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Convert JSON to a HashMap </a:t>
              </a:r>
              <a:endParaRPr lang="zh-CN" altLang="en-US" dirty="0"/>
            </a:p>
          </p:txBody>
        </p:sp>
        <p:sp>
          <p:nvSpPr>
            <p:cNvPr id="43" name="文本框 42">
              <a:extLst>
                <a:ext uri="{FF2B5EF4-FFF2-40B4-BE49-F238E27FC236}">
                  <a16:creationId xmlns:a16="http://schemas.microsoft.com/office/drawing/2014/main" id="{9BCDAD29-E47C-414D-B1F6-C4F9638DB7FC}"/>
                </a:ext>
              </a:extLst>
            </p:cNvPr>
            <p:cNvSpPr txBox="1"/>
            <p:nvPr/>
          </p:nvSpPr>
          <p:spPr>
            <a:xfrm>
              <a:off x="39634" y="854154"/>
              <a:ext cx="2156101" cy="369332"/>
            </a:xfrm>
            <a:prstGeom prst="rect">
              <a:avLst/>
            </a:prstGeom>
            <a:noFill/>
          </p:spPr>
          <p:txBody>
            <a:bodyPr wrap="square">
              <a:spAutoFit/>
            </a:bodyPr>
            <a:lstStyle/>
            <a:p>
              <a:pPr algn="ctr"/>
              <a:r>
                <a:rPr lang="en-US" altLang="zh-CN" b="1" dirty="0">
                  <a:solidFill>
                    <a:srgbClr val="002166"/>
                  </a:solidFill>
                  <a:cs typeface="+mn-ea"/>
                </a:rPr>
                <a:t>NL</a:t>
              </a:r>
              <a:endParaRPr lang="zh-CN" altLang="en-US" b="1" dirty="0">
                <a:solidFill>
                  <a:srgbClr val="002166"/>
                </a:solidFill>
                <a:cs typeface="+mn-ea"/>
              </a:endParaRPr>
            </a:p>
          </p:txBody>
        </p:sp>
      </p:grpSp>
      <p:sp>
        <p:nvSpPr>
          <p:cNvPr id="55" name="Rounded Rectangle 3">
            <a:extLst>
              <a:ext uri="{FF2B5EF4-FFF2-40B4-BE49-F238E27FC236}">
                <a16:creationId xmlns:a16="http://schemas.microsoft.com/office/drawing/2014/main" id="{5E60105E-8BCD-41F5-A3A5-DADBA59AD31B}"/>
              </a:ext>
            </a:extLst>
          </p:cNvPr>
          <p:cNvSpPr/>
          <p:nvPr/>
        </p:nvSpPr>
        <p:spPr>
          <a:xfrm>
            <a:off x="5803348" y="3364501"/>
            <a:ext cx="3216531" cy="1061829"/>
          </a:xfrm>
          <a:prstGeom prst="roundRect">
            <a:avLst>
              <a:gd name="adj" fmla="val 0"/>
            </a:avLst>
          </a:prstGeom>
          <a:solidFill>
            <a:srgbClr val="C5E0B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public static </a:t>
            </a:r>
            <a:r>
              <a:rPr lang="en-US" altLang="zh-CN" sz="900" dirty="0">
                <a:solidFill>
                  <a:schemeClr val="tx1"/>
                </a:solidFill>
                <a:latin typeface="Consolas" panose="020B0609020204030204" pitchFamily="49" charset="0"/>
              </a:rPr>
              <a:t>Map&lt;String, String&gt; </a:t>
            </a:r>
            <a:r>
              <a:rPr lang="en-US" altLang="zh-CN" sz="900" dirty="0" err="1">
                <a:solidFill>
                  <a:schemeClr val="tx1"/>
                </a:solidFill>
                <a:latin typeface="Consolas" panose="020B0609020204030204" pitchFamily="49" charset="0"/>
              </a:rPr>
              <a:t>jsonToHashMap</a:t>
            </a:r>
            <a:r>
              <a:rPr lang="en-US" altLang="zh-CN" sz="900" dirty="0">
                <a:solidFill>
                  <a:schemeClr val="tx1"/>
                </a:solidFill>
                <a:latin typeface="Consolas" panose="020B0609020204030204" pitchFamily="49" charset="0"/>
              </a:rPr>
              <a:t>(String </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a:t>
            </a:r>
            <a:r>
              <a:rPr lang="en-US" altLang="zh-CN" sz="900" dirty="0" err="1">
                <a:solidFill>
                  <a:schemeClr val="tx1"/>
                </a:solidFill>
                <a:latin typeface="Consolas" panose="020B0609020204030204" pitchFamily="49" charset="0"/>
              </a:rPr>
              <a:t>JSONObject</a:t>
            </a:r>
            <a:r>
              <a:rPr lang="en-US" altLang="zh-CN" sz="900" dirty="0">
                <a:solidFill>
                  <a:schemeClr val="tx1"/>
                </a:solidFill>
                <a:latin typeface="Consolas" panose="020B0609020204030204" pitchFamily="49" charset="0"/>
              </a:rPr>
              <a:t> </a:t>
            </a:r>
            <a:r>
              <a:rPr lang="en-US" altLang="zh-CN" sz="900" dirty="0" err="1">
                <a:solidFill>
                  <a:srgbClr val="FE9621"/>
                </a:solidFill>
                <a:latin typeface="Consolas" panose="020B0609020204030204" pitchFamily="49" charset="0"/>
              </a:rPr>
              <a:t>jsonObject</a:t>
            </a:r>
            <a:r>
              <a:rPr lang="en-US" altLang="zh-CN" sz="900" dirty="0">
                <a:solidFill>
                  <a:srgbClr val="FE9621"/>
                </a:solidFill>
                <a:latin typeface="Consolas" panose="020B0609020204030204" pitchFamily="49" charset="0"/>
              </a:rPr>
              <a:t> </a:t>
            </a:r>
            <a:r>
              <a:rPr lang="en-US" altLang="zh-CN" sz="900" dirty="0">
                <a:solidFill>
                  <a:schemeClr val="tx1"/>
                </a:solidFill>
                <a:latin typeface="Consolas" panose="020B0609020204030204" pitchFamily="49" charset="0"/>
              </a:rPr>
              <a:t>=</a:t>
            </a:r>
            <a:r>
              <a:rPr lang="en-US" altLang="zh-CN" sz="900" dirty="0" err="1">
                <a:solidFill>
                  <a:schemeClr val="tx1"/>
                </a:solidFill>
                <a:latin typeface="Consolas" panose="020B0609020204030204" pitchFamily="49" charset="0"/>
              </a:rPr>
              <a:t>JSON.parseObject</a:t>
            </a:r>
            <a:r>
              <a:rPr lang="en-US" altLang="zh-CN" sz="900" dirty="0">
                <a:solidFill>
                  <a:schemeClr val="tx1"/>
                </a:solidFill>
                <a:latin typeface="Consolas" panose="020B0609020204030204" pitchFamily="49" charset="0"/>
              </a:rPr>
              <a:t>(</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Map&lt;String, String&gt;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 new HashMap&lt;&gt;(</a:t>
            </a:r>
            <a:r>
              <a:rPr lang="en-US" altLang="zh-CN" sz="900" dirty="0" err="1">
                <a:solidFill>
                  <a:srgbClr val="FE9621"/>
                </a:solidFill>
                <a:latin typeface="Consolas" panose="020B0609020204030204" pitchFamily="49" charset="0"/>
              </a:rPr>
              <a:t>jsonObject</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a:t>
            </a:r>
            <a:r>
              <a:rPr lang="en-US" altLang="zh-CN" sz="900" dirty="0">
                <a:solidFill>
                  <a:srgbClr val="F92472"/>
                </a:solidFill>
                <a:latin typeface="Consolas" panose="020B0609020204030204" pitchFamily="49" charset="0"/>
              </a:rPr>
              <a:t>return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a:t>
            </a:r>
            <a:endParaRPr lang="en-CN" sz="900" dirty="0">
              <a:solidFill>
                <a:schemeClr val="tx1"/>
              </a:solidFill>
              <a:latin typeface="Consolas" panose="020B0609020204030204" pitchFamily="49" charset="0"/>
            </a:endParaRPr>
          </a:p>
        </p:txBody>
      </p:sp>
      <p:sp>
        <p:nvSpPr>
          <p:cNvPr id="57" name="Rounded Rectangle 23">
            <a:extLst>
              <a:ext uri="{FF2B5EF4-FFF2-40B4-BE49-F238E27FC236}">
                <a16:creationId xmlns:a16="http://schemas.microsoft.com/office/drawing/2014/main" id="{FC0F67E6-EBA0-4F32-8FCC-E65A816EEF17}"/>
              </a:ext>
            </a:extLst>
          </p:cNvPr>
          <p:cNvSpPr/>
          <p:nvPr/>
        </p:nvSpPr>
        <p:spPr>
          <a:xfrm>
            <a:off x="35496" y="690249"/>
            <a:ext cx="9108504" cy="1795589"/>
          </a:xfrm>
          <a:prstGeom prst="roundRect">
            <a:avLst>
              <a:gd name="adj" fmla="val 1964"/>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58" name="Rounded Rectangle 23">
            <a:extLst>
              <a:ext uri="{FF2B5EF4-FFF2-40B4-BE49-F238E27FC236}">
                <a16:creationId xmlns:a16="http://schemas.microsoft.com/office/drawing/2014/main" id="{E14E1A93-8B47-48A4-8A0B-44978F16DF52}"/>
              </a:ext>
            </a:extLst>
          </p:cNvPr>
          <p:cNvSpPr/>
          <p:nvPr/>
        </p:nvSpPr>
        <p:spPr>
          <a:xfrm>
            <a:off x="39635" y="2949974"/>
            <a:ext cx="9079205" cy="2002372"/>
          </a:xfrm>
          <a:prstGeom prst="roundRect">
            <a:avLst>
              <a:gd name="adj" fmla="val 1964"/>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grpSp>
        <p:nvGrpSpPr>
          <p:cNvPr id="70" name="组合 69">
            <a:extLst>
              <a:ext uri="{FF2B5EF4-FFF2-40B4-BE49-F238E27FC236}">
                <a16:creationId xmlns:a16="http://schemas.microsoft.com/office/drawing/2014/main" id="{07968902-CE03-4DB1-9C9C-71C419FE6D7A}"/>
              </a:ext>
            </a:extLst>
          </p:cNvPr>
          <p:cNvGrpSpPr/>
          <p:nvPr/>
        </p:nvGrpSpPr>
        <p:grpSpPr>
          <a:xfrm>
            <a:off x="5142426" y="872882"/>
            <a:ext cx="4020077" cy="1629373"/>
            <a:chOff x="5142426" y="872882"/>
            <a:chExt cx="4020077" cy="1629373"/>
          </a:xfrm>
        </p:grpSpPr>
        <p:sp>
          <p:nvSpPr>
            <p:cNvPr id="33" name="上箭头 32">
              <a:extLst>
                <a:ext uri="{FF2B5EF4-FFF2-40B4-BE49-F238E27FC236}">
                  <a16:creationId xmlns:a16="http://schemas.microsoft.com/office/drawing/2014/main" id="{78A7A2A8-1ECD-4C8D-A9E9-845B19C985F8}"/>
                </a:ext>
              </a:extLst>
            </p:cNvPr>
            <p:cNvSpPr/>
            <p:nvPr/>
          </p:nvSpPr>
          <p:spPr>
            <a:xfrm rot="5400000">
              <a:off x="5191218" y="1286738"/>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35" name="文本框 34">
              <a:extLst>
                <a:ext uri="{FF2B5EF4-FFF2-40B4-BE49-F238E27FC236}">
                  <a16:creationId xmlns:a16="http://schemas.microsoft.com/office/drawing/2014/main" id="{12DEFD43-5CAE-4607-923E-DDA11AE3F60E}"/>
                </a:ext>
              </a:extLst>
            </p:cNvPr>
            <p:cNvSpPr txBox="1"/>
            <p:nvPr/>
          </p:nvSpPr>
          <p:spPr>
            <a:xfrm>
              <a:off x="6106552" y="2050100"/>
              <a:ext cx="2641417" cy="369332"/>
            </a:xfrm>
            <a:prstGeom prst="rect">
              <a:avLst/>
            </a:prstGeom>
            <a:noFill/>
          </p:spPr>
          <p:txBody>
            <a:bodyPr wrap="square">
              <a:spAutoFit/>
            </a:bodyPr>
            <a:lstStyle/>
            <a:p>
              <a:pPr algn="ctr"/>
              <a:r>
                <a:rPr lang="en-US" altLang="zh-CN" b="1" dirty="0">
                  <a:solidFill>
                    <a:srgbClr val="002166"/>
                  </a:solidFill>
                  <a:cs typeface="+mn-ea"/>
                </a:rPr>
                <a:t>Code</a:t>
              </a:r>
              <a:endParaRPr lang="zh-CN" altLang="en-US" b="1" dirty="0">
                <a:solidFill>
                  <a:srgbClr val="002166"/>
                </a:solidFill>
                <a:cs typeface="+mn-ea"/>
              </a:endParaRPr>
            </a:p>
          </p:txBody>
        </p:sp>
        <p:sp>
          <p:nvSpPr>
            <p:cNvPr id="59" name="Rounded Rectangle 3">
              <a:extLst>
                <a:ext uri="{FF2B5EF4-FFF2-40B4-BE49-F238E27FC236}">
                  <a16:creationId xmlns:a16="http://schemas.microsoft.com/office/drawing/2014/main" id="{65CA14BB-FA77-416D-889D-4F02A6D66A50}"/>
                </a:ext>
              </a:extLst>
            </p:cNvPr>
            <p:cNvSpPr/>
            <p:nvPr/>
          </p:nvSpPr>
          <p:spPr>
            <a:xfrm>
              <a:off x="5803348" y="872882"/>
              <a:ext cx="3161140" cy="1200329"/>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public static </a:t>
              </a:r>
              <a:r>
                <a:rPr lang="en-US" altLang="zh-CN" sz="900" dirty="0">
                  <a:solidFill>
                    <a:schemeClr val="tx1"/>
                  </a:solidFill>
                  <a:latin typeface="Consolas" panose="020B0609020204030204" pitchFamily="49" charset="0"/>
                </a:rPr>
                <a:t>HashMap&lt;String, String&gt; </a:t>
              </a:r>
              <a:r>
                <a:rPr lang="en-US" altLang="zh-CN" sz="900" dirty="0" err="1">
                  <a:solidFill>
                    <a:schemeClr val="tx1"/>
                  </a:solidFill>
                  <a:latin typeface="Consolas" panose="020B0609020204030204" pitchFamily="49" charset="0"/>
                </a:rPr>
                <a:t>jsonToHashMap</a:t>
              </a:r>
              <a:r>
                <a:rPr lang="en-US" altLang="zh-CN" sz="900" dirty="0">
                  <a:solidFill>
                    <a:schemeClr val="tx1"/>
                  </a:solidFill>
                  <a:latin typeface="Consolas" panose="020B0609020204030204" pitchFamily="49" charset="0"/>
                </a:rPr>
                <a:t>(String </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 </a:t>
              </a:r>
            </a:p>
            <a:p>
              <a:r>
                <a:rPr lang="en-US" altLang="zh-CN" sz="900" dirty="0">
                  <a:solidFill>
                    <a:schemeClr val="tx1"/>
                  </a:solidFill>
                  <a:latin typeface="Consolas" panose="020B0609020204030204" pitchFamily="49" charset="0"/>
                </a:rPr>
                <a:t>    </a:t>
              </a:r>
              <a:r>
                <a:rPr lang="en-US" altLang="zh-CN" sz="900" dirty="0" err="1">
                  <a:solidFill>
                    <a:schemeClr val="tx1"/>
                  </a:solidFill>
                  <a:latin typeface="Consolas" panose="020B0609020204030204" pitchFamily="49" charset="0"/>
                </a:rPr>
                <a:t>Gson</a:t>
              </a:r>
              <a:r>
                <a:rPr lang="en-US" altLang="zh-CN" sz="900" dirty="0">
                  <a:solidFill>
                    <a:schemeClr val="tx1"/>
                  </a:solidFill>
                  <a:latin typeface="Consolas" panose="020B0609020204030204" pitchFamily="49" charset="0"/>
                </a:rPr>
                <a:t> </a:t>
              </a:r>
              <a:r>
                <a:rPr lang="en-US" altLang="zh-CN" sz="900" dirty="0" err="1">
                  <a:solidFill>
                    <a:srgbClr val="FE9621"/>
                  </a:solidFill>
                  <a:latin typeface="Consolas" panose="020B0609020204030204" pitchFamily="49" charset="0"/>
                </a:rPr>
                <a:t>gson</a:t>
              </a:r>
              <a:r>
                <a:rPr lang="en-US" altLang="zh-CN" sz="900" dirty="0">
                  <a:solidFill>
                    <a:schemeClr val="tx1"/>
                  </a:solidFill>
                  <a:latin typeface="Consolas" panose="020B0609020204030204" pitchFamily="49" charset="0"/>
                </a:rPr>
                <a:t> = new </a:t>
              </a:r>
              <a:r>
                <a:rPr lang="en-US" altLang="zh-CN" sz="900" dirty="0" err="1">
                  <a:solidFill>
                    <a:schemeClr val="tx1"/>
                  </a:solidFill>
                  <a:latin typeface="Consolas" panose="020B0609020204030204" pitchFamily="49" charset="0"/>
                </a:rPr>
                <a:t>Gson</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Type </a:t>
              </a:r>
              <a:r>
                <a:rPr lang="en-US" altLang="zh-CN" sz="900" dirty="0" err="1">
                  <a:solidFill>
                    <a:srgbClr val="FE9621"/>
                  </a:solidFill>
                  <a:latin typeface="Consolas" panose="020B0609020204030204" pitchFamily="49" charset="0"/>
                </a:rPr>
                <a:t>type</a:t>
              </a:r>
              <a:r>
                <a:rPr lang="en-US" altLang="zh-CN" sz="900" dirty="0">
                  <a:solidFill>
                    <a:srgbClr val="FE9621"/>
                  </a:solidFill>
                  <a:latin typeface="Consolas" panose="020B0609020204030204" pitchFamily="49" charset="0"/>
                </a:rPr>
                <a:t> </a:t>
              </a:r>
              <a:r>
                <a:rPr lang="en-US" altLang="zh-CN" sz="900" dirty="0">
                  <a:solidFill>
                    <a:schemeClr val="tx1"/>
                  </a:solidFill>
                  <a:latin typeface="Consolas" panose="020B0609020204030204" pitchFamily="49" charset="0"/>
                </a:rPr>
                <a:t>= new </a:t>
              </a:r>
              <a:r>
                <a:rPr lang="en-US" altLang="zh-CN" sz="900" dirty="0" err="1">
                  <a:solidFill>
                    <a:schemeClr val="tx1"/>
                  </a:solidFill>
                  <a:latin typeface="Consolas" panose="020B0609020204030204" pitchFamily="49" charset="0"/>
                </a:rPr>
                <a:t>TypeToken</a:t>
              </a:r>
              <a:r>
                <a:rPr lang="en-US" altLang="zh-CN" sz="900" dirty="0">
                  <a:solidFill>
                    <a:schemeClr val="tx1"/>
                  </a:solidFill>
                  <a:latin typeface="Consolas" panose="020B0609020204030204" pitchFamily="49" charset="0"/>
                </a:rPr>
                <a:t>&lt;HashMap&lt;String, String&gt;&gt;(){}.</a:t>
              </a:r>
              <a:r>
                <a:rPr lang="en-US" altLang="zh-CN" sz="900" dirty="0" err="1">
                  <a:solidFill>
                    <a:schemeClr val="tx1"/>
                  </a:solidFill>
                  <a:latin typeface="Consolas" panose="020B0609020204030204" pitchFamily="49" charset="0"/>
                </a:rPr>
                <a:t>getType</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HashMap HashMap&lt;String, String&gt;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 </a:t>
              </a:r>
              <a:r>
                <a:rPr lang="en-US" altLang="zh-CN" sz="900" dirty="0" err="1">
                  <a:solidFill>
                    <a:srgbClr val="FE9621"/>
                  </a:solidFill>
                  <a:latin typeface="Consolas" panose="020B0609020204030204" pitchFamily="49" charset="0"/>
                </a:rPr>
                <a:t>gson</a:t>
              </a:r>
              <a:r>
                <a:rPr lang="en-US" altLang="zh-CN" sz="900" dirty="0" err="1">
                  <a:solidFill>
                    <a:schemeClr val="tx1"/>
                  </a:solidFill>
                  <a:latin typeface="Consolas" panose="020B0609020204030204" pitchFamily="49" charset="0"/>
                </a:rPr>
                <a:t>.fromJson</a:t>
              </a:r>
              <a:r>
                <a:rPr lang="en-US" altLang="zh-CN" sz="900" dirty="0">
                  <a:solidFill>
                    <a:schemeClr val="tx1"/>
                  </a:solidFill>
                  <a:latin typeface="Consolas" panose="020B0609020204030204" pitchFamily="49" charset="0"/>
                </a:rPr>
                <a:t>(</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a:t>
              </a:r>
              <a:r>
                <a:rPr lang="en-US" altLang="zh-CN" sz="900" dirty="0">
                  <a:solidFill>
                    <a:srgbClr val="FE9621"/>
                  </a:solidFill>
                  <a:latin typeface="Consolas" panose="020B0609020204030204" pitchFamily="49" charset="0"/>
                </a:rPr>
                <a:t>type</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a:t>
              </a:r>
              <a:r>
                <a:rPr lang="en-US" altLang="zh-CN" sz="900" dirty="0">
                  <a:solidFill>
                    <a:srgbClr val="F92472"/>
                  </a:solidFill>
                  <a:latin typeface="Consolas" panose="020B0609020204030204" pitchFamily="49" charset="0"/>
                </a:rPr>
                <a:t>return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a:t>
              </a:r>
              <a:endParaRPr lang="en-CN" sz="900" dirty="0">
                <a:solidFill>
                  <a:schemeClr val="tx1"/>
                </a:solidFill>
                <a:latin typeface="Consolas" panose="020B0609020204030204" pitchFamily="49" charset="0"/>
                <a:cs typeface="Consolas" panose="020B0609020204030204" pitchFamily="49" charset="0"/>
              </a:endParaRPr>
            </a:p>
          </p:txBody>
        </p:sp>
        <p:sp>
          <p:nvSpPr>
            <p:cNvPr id="60" name="文本框 59">
              <a:extLst>
                <a:ext uri="{FF2B5EF4-FFF2-40B4-BE49-F238E27FC236}">
                  <a16:creationId xmlns:a16="http://schemas.microsoft.com/office/drawing/2014/main" id="{A45FA73D-00B1-4612-AA00-0A3D3BAD46AD}"/>
                </a:ext>
              </a:extLst>
            </p:cNvPr>
            <p:cNvSpPr txBox="1"/>
            <p:nvPr/>
          </p:nvSpPr>
          <p:spPr>
            <a:xfrm>
              <a:off x="7784424" y="2040590"/>
              <a:ext cx="1378079" cy="461665"/>
            </a:xfrm>
            <a:prstGeom prst="rect">
              <a:avLst/>
            </a:prstGeom>
            <a:noFill/>
          </p:spPr>
          <p:txBody>
            <a:bodyPr wrap="square">
              <a:spAutoFit/>
            </a:bodyPr>
            <a:lstStyle/>
            <a:p>
              <a:pPr algn="ctr"/>
              <a:r>
                <a:rPr lang="en-US" altLang="zh-CN" sz="1200" b="1" dirty="0">
                  <a:solidFill>
                    <a:srgbClr val="002166"/>
                  </a:solidFill>
                  <a:cs typeface="+mn-ea"/>
                </a:rPr>
                <a:t>Using Popular Library </a:t>
              </a:r>
              <a:r>
                <a:rPr lang="en-US" altLang="zh-CN" sz="1200" b="1" dirty="0" err="1">
                  <a:solidFill>
                    <a:srgbClr val="002166"/>
                  </a:solidFill>
                  <a:cs typeface="+mn-ea"/>
                </a:rPr>
                <a:t>Gson</a:t>
              </a:r>
              <a:endParaRPr lang="zh-CN" altLang="en-US" sz="1200" b="1" dirty="0">
                <a:solidFill>
                  <a:srgbClr val="002166"/>
                </a:solidFill>
                <a:cs typeface="+mn-ea"/>
              </a:endParaRPr>
            </a:p>
          </p:txBody>
        </p:sp>
      </p:grpSp>
      <p:sp>
        <p:nvSpPr>
          <p:cNvPr id="61" name="上箭头 32">
            <a:extLst>
              <a:ext uri="{FF2B5EF4-FFF2-40B4-BE49-F238E27FC236}">
                <a16:creationId xmlns:a16="http://schemas.microsoft.com/office/drawing/2014/main" id="{AC78F9D1-49C6-4510-9DC6-D5F1A66C6295}"/>
              </a:ext>
            </a:extLst>
          </p:cNvPr>
          <p:cNvSpPr/>
          <p:nvPr/>
        </p:nvSpPr>
        <p:spPr>
          <a:xfrm rot="10800000">
            <a:off x="4211960" y="2562094"/>
            <a:ext cx="484632" cy="36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2" name="组合 71">
            <a:extLst>
              <a:ext uri="{FF2B5EF4-FFF2-40B4-BE49-F238E27FC236}">
                <a16:creationId xmlns:a16="http://schemas.microsoft.com/office/drawing/2014/main" id="{494C1509-3F85-41FE-B056-D74F90A22090}"/>
              </a:ext>
            </a:extLst>
          </p:cNvPr>
          <p:cNvGrpSpPr/>
          <p:nvPr/>
        </p:nvGrpSpPr>
        <p:grpSpPr>
          <a:xfrm>
            <a:off x="124121" y="2931790"/>
            <a:ext cx="2452415" cy="1870414"/>
            <a:chOff x="124121" y="2931790"/>
            <a:chExt cx="2452415" cy="1870414"/>
          </a:xfrm>
        </p:grpSpPr>
        <p:sp>
          <p:nvSpPr>
            <p:cNvPr id="45" name="文本框 44">
              <a:extLst>
                <a:ext uri="{FF2B5EF4-FFF2-40B4-BE49-F238E27FC236}">
                  <a16:creationId xmlns:a16="http://schemas.microsoft.com/office/drawing/2014/main" id="{8FB8E008-9CD0-43DD-9523-CF912CFD79A4}"/>
                </a:ext>
              </a:extLst>
            </p:cNvPr>
            <p:cNvSpPr txBox="1"/>
            <p:nvPr/>
          </p:nvSpPr>
          <p:spPr>
            <a:xfrm>
              <a:off x="258428" y="3219822"/>
              <a:ext cx="2081324"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Convert JSON to a HashMap </a:t>
              </a:r>
              <a:endParaRPr lang="zh-CN" altLang="en-US" dirty="0"/>
            </a:p>
          </p:txBody>
        </p:sp>
        <p:sp>
          <p:nvSpPr>
            <p:cNvPr id="51" name="文本框 50">
              <a:extLst>
                <a:ext uri="{FF2B5EF4-FFF2-40B4-BE49-F238E27FC236}">
                  <a16:creationId xmlns:a16="http://schemas.microsoft.com/office/drawing/2014/main" id="{97DA37BB-3744-46D0-9A77-347676595265}"/>
                </a:ext>
              </a:extLst>
            </p:cNvPr>
            <p:cNvSpPr txBox="1"/>
            <p:nvPr/>
          </p:nvSpPr>
          <p:spPr>
            <a:xfrm>
              <a:off x="124121" y="4035378"/>
              <a:ext cx="2362241" cy="338554"/>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err="1"/>
                <a:t>com.alibaba.fastjson</a:t>
              </a:r>
              <a:endParaRPr lang="zh-CN" altLang="en-US" sz="1600" dirty="0"/>
            </a:p>
          </p:txBody>
        </p:sp>
        <p:sp>
          <p:nvSpPr>
            <p:cNvPr id="52" name="文本框 51">
              <a:extLst>
                <a:ext uri="{FF2B5EF4-FFF2-40B4-BE49-F238E27FC236}">
                  <a16:creationId xmlns:a16="http://schemas.microsoft.com/office/drawing/2014/main" id="{3D7CBC93-B5F9-4DDF-BF12-24E83CF1ECFE}"/>
                </a:ext>
              </a:extLst>
            </p:cNvPr>
            <p:cNvSpPr txBox="1"/>
            <p:nvPr/>
          </p:nvSpPr>
          <p:spPr>
            <a:xfrm>
              <a:off x="151436" y="4432872"/>
              <a:ext cx="2425100" cy="369332"/>
            </a:xfrm>
            <a:prstGeom prst="rect">
              <a:avLst/>
            </a:prstGeom>
            <a:noFill/>
          </p:spPr>
          <p:txBody>
            <a:bodyPr wrap="square">
              <a:spAutoFit/>
            </a:bodyPr>
            <a:lstStyle/>
            <a:p>
              <a:pPr algn="ctr"/>
              <a:r>
                <a:rPr lang="en-US" altLang="zh-CN" b="1" dirty="0">
                  <a:solidFill>
                    <a:srgbClr val="002166"/>
                  </a:solidFill>
                  <a:cs typeface="+mn-ea"/>
                </a:rPr>
                <a:t>Libs</a:t>
              </a:r>
              <a:endParaRPr lang="zh-CN" altLang="en-US" b="1" dirty="0">
                <a:solidFill>
                  <a:srgbClr val="002166"/>
                </a:solidFill>
                <a:cs typeface="+mn-ea"/>
              </a:endParaRPr>
            </a:p>
          </p:txBody>
        </p:sp>
        <p:sp>
          <p:nvSpPr>
            <p:cNvPr id="63" name="文本框 62">
              <a:extLst>
                <a:ext uri="{FF2B5EF4-FFF2-40B4-BE49-F238E27FC236}">
                  <a16:creationId xmlns:a16="http://schemas.microsoft.com/office/drawing/2014/main" id="{99573AA7-498C-4365-8583-0D97DD97BC84}"/>
                </a:ext>
              </a:extLst>
            </p:cNvPr>
            <p:cNvSpPr txBox="1"/>
            <p:nvPr/>
          </p:nvSpPr>
          <p:spPr>
            <a:xfrm>
              <a:off x="183651" y="2931790"/>
              <a:ext cx="2156101" cy="369332"/>
            </a:xfrm>
            <a:prstGeom prst="rect">
              <a:avLst/>
            </a:prstGeom>
            <a:noFill/>
          </p:spPr>
          <p:txBody>
            <a:bodyPr wrap="square">
              <a:spAutoFit/>
            </a:bodyPr>
            <a:lstStyle/>
            <a:p>
              <a:pPr algn="ctr"/>
              <a:r>
                <a:rPr lang="en-US" altLang="zh-CN" b="1" dirty="0">
                  <a:solidFill>
                    <a:srgbClr val="002166"/>
                  </a:solidFill>
                  <a:cs typeface="+mn-ea"/>
                </a:rPr>
                <a:t>NL</a:t>
              </a:r>
              <a:endParaRPr lang="zh-CN" altLang="en-US" b="1" dirty="0">
                <a:solidFill>
                  <a:srgbClr val="002166"/>
                </a:solidFill>
                <a:cs typeface="+mn-ea"/>
              </a:endParaRPr>
            </a:p>
          </p:txBody>
        </p:sp>
      </p:grpSp>
      <p:sp>
        <p:nvSpPr>
          <p:cNvPr id="64" name="文本框 63">
            <a:extLst>
              <a:ext uri="{FF2B5EF4-FFF2-40B4-BE49-F238E27FC236}">
                <a16:creationId xmlns:a16="http://schemas.microsoft.com/office/drawing/2014/main" id="{D166D26C-EB83-4567-8718-65818C1C7751}"/>
              </a:ext>
            </a:extLst>
          </p:cNvPr>
          <p:cNvSpPr txBox="1"/>
          <p:nvPr/>
        </p:nvSpPr>
        <p:spPr>
          <a:xfrm>
            <a:off x="1835696" y="4594427"/>
            <a:ext cx="4680519" cy="369332"/>
          </a:xfrm>
          <a:prstGeom prst="rect">
            <a:avLst/>
          </a:prstGeom>
          <a:noFill/>
        </p:spPr>
        <p:txBody>
          <a:bodyPr wrap="square">
            <a:spAutoFit/>
          </a:bodyPr>
          <a:lstStyle/>
          <a:p>
            <a:pPr marL="0" lvl="1" algn="ctr">
              <a:defRPr/>
            </a:pPr>
            <a:r>
              <a:rPr lang="en-US" altLang="zh-CN" b="1" dirty="0">
                <a:solidFill>
                  <a:srgbClr val="002166"/>
                </a:solidFill>
                <a:cs typeface="+mn-ea"/>
              </a:rPr>
              <a:t>Library-Oriented Code Generation</a:t>
            </a:r>
          </a:p>
        </p:txBody>
      </p:sp>
      <p:sp>
        <p:nvSpPr>
          <p:cNvPr id="66" name="文本框 65">
            <a:extLst>
              <a:ext uri="{FF2B5EF4-FFF2-40B4-BE49-F238E27FC236}">
                <a16:creationId xmlns:a16="http://schemas.microsoft.com/office/drawing/2014/main" id="{82912351-B1D6-44F8-B065-7D8A08D35AC6}"/>
              </a:ext>
            </a:extLst>
          </p:cNvPr>
          <p:cNvSpPr txBox="1"/>
          <p:nvPr/>
        </p:nvSpPr>
        <p:spPr>
          <a:xfrm>
            <a:off x="7608177" y="4479324"/>
            <a:ext cx="1641735" cy="461665"/>
          </a:xfrm>
          <a:prstGeom prst="rect">
            <a:avLst/>
          </a:prstGeom>
          <a:noFill/>
        </p:spPr>
        <p:txBody>
          <a:bodyPr wrap="square">
            <a:spAutoFit/>
          </a:bodyPr>
          <a:lstStyle/>
          <a:p>
            <a:pPr algn="ctr"/>
            <a:r>
              <a:rPr lang="en-US" altLang="zh-CN" sz="1200" b="1" dirty="0">
                <a:solidFill>
                  <a:srgbClr val="002166"/>
                </a:solidFill>
                <a:cs typeface="+mn-ea"/>
              </a:rPr>
              <a:t>Using Preferred Library </a:t>
            </a:r>
            <a:r>
              <a:rPr lang="en-US" altLang="zh-CN" sz="1200" b="1" dirty="0" err="1">
                <a:solidFill>
                  <a:srgbClr val="002166"/>
                </a:solidFill>
                <a:cs typeface="+mn-ea"/>
              </a:rPr>
              <a:t>fastjson</a:t>
            </a:r>
            <a:endParaRPr lang="zh-CN" altLang="en-US" sz="1200" b="1" dirty="0">
              <a:solidFill>
                <a:srgbClr val="002166"/>
              </a:solidFill>
              <a:cs typeface="+mn-ea"/>
            </a:endParaRPr>
          </a:p>
        </p:txBody>
      </p:sp>
    </p:spTree>
    <p:extLst>
      <p:ext uri="{BB962C8B-B14F-4D97-AF65-F5344CB8AC3E}">
        <p14:creationId xmlns:p14="http://schemas.microsoft.com/office/powerpoint/2010/main" val="1205674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71"/>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00"/>
                                  </p:stCondLst>
                                  <p:childTnLst>
                                    <p:set>
                                      <p:cBhvr>
                                        <p:cTn id="12" dur="1" fill="hold">
                                          <p:stCondLst>
                                            <p:cond delay="0"/>
                                          </p:stCondLst>
                                        </p:cTn>
                                        <p:tgtEl>
                                          <p:spTgt spid="32"/>
                                        </p:tgtEl>
                                        <p:attrNameLst>
                                          <p:attrName>style.visibility</p:attrName>
                                        </p:attrNameLst>
                                      </p:cBhvr>
                                      <p:to>
                                        <p:strVal val="visible"/>
                                      </p:to>
                                    </p:set>
                                  </p:childTnLst>
                                </p:cTn>
                              </p:par>
                            </p:childTnLst>
                          </p:cTn>
                        </p:par>
                        <p:par>
                          <p:cTn id="13" fill="hold">
                            <p:stCondLst>
                              <p:cond delay="45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50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950"/>
                            </p:stCondLst>
                            <p:childTnLst>
                              <p:par>
                                <p:cTn id="20" presetID="1" presetClass="entr" presetSubtype="0" fill="hold" nodeType="afterEffect">
                                  <p:stCondLst>
                                    <p:cond delay="500"/>
                                  </p:stCondLst>
                                  <p:childTnLst>
                                    <p:set>
                                      <p:cBhvr>
                                        <p:cTn id="21" dur="1" fill="hold">
                                          <p:stCondLst>
                                            <p:cond delay="0"/>
                                          </p:stCondLst>
                                        </p:cTn>
                                        <p:tgtEl>
                                          <p:spTgt spid="7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500"/>
                                  </p:stCondLst>
                                  <p:childTnLst>
                                    <p:set>
                                      <p:cBhvr>
                                        <p:cTn id="32" dur="1" fill="hold">
                                          <p:stCondLst>
                                            <p:cond delay="0"/>
                                          </p:stCondLst>
                                        </p:cTn>
                                        <p:tgtEl>
                                          <p:spTgt spid="7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47"/>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300"/>
                                  </p:stCondLst>
                                  <p:childTnLst>
                                    <p:set>
                                      <p:cBhvr>
                                        <p:cTn id="38" dur="1" fill="hold">
                                          <p:stCondLst>
                                            <p:cond delay="0"/>
                                          </p:stCondLst>
                                        </p:cTn>
                                        <p:tgtEl>
                                          <p:spTgt spid="46"/>
                                        </p:tgtEl>
                                        <p:attrNameLst>
                                          <p:attrName>style.visibility</p:attrName>
                                        </p:attrNameLst>
                                      </p:cBhvr>
                                      <p:to>
                                        <p:strVal val="visible"/>
                                      </p:to>
                                    </p:set>
                                  </p:childTnLst>
                                </p:cTn>
                              </p:par>
                            </p:childTnLst>
                          </p:cTn>
                        </p:par>
                        <p:par>
                          <p:cTn id="39" fill="hold">
                            <p:stCondLst>
                              <p:cond delay="1300"/>
                            </p:stCondLst>
                            <p:childTnLst>
                              <p:par>
                                <p:cTn id="40" presetID="1" presetClass="entr" presetSubtype="0" fill="hold" grpId="0" nodeType="afterEffect">
                                  <p:stCondLst>
                                    <p:cond delay="600"/>
                                  </p:stCondLst>
                                  <p:childTnLst>
                                    <p:set>
                                      <p:cBhvr>
                                        <p:cTn id="41" dur="1" fill="hold">
                                          <p:stCondLst>
                                            <p:cond delay="0"/>
                                          </p:stCondLst>
                                        </p:cTn>
                                        <p:tgtEl>
                                          <p:spTgt spid="48"/>
                                        </p:tgtEl>
                                        <p:attrNameLst>
                                          <p:attrName>style.visibility</p:attrName>
                                        </p:attrNameLst>
                                      </p:cBhvr>
                                      <p:to>
                                        <p:strVal val="visible"/>
                                      </p:to>
                                    </p:set>
                                  </p:childTnLst>
                                </p:cTn>
                              </p:par>
                            </p:childTnLst>
                          </p:cTn>
                        </p:par>
                        <p:par>
                          <p:cTn id="42" fill="hold">
                            <p:stCondLst>
                              <p:cond delay="1900"/>
                            </p:stCondLst>
                            <p:childTnLst>
                              <p:par>
                                <p:cTn id="43" presetID="1"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par>
                          <p:cTn id="45" fill="hold">
                            <p:stCondLst>
                              <p:cond delay="1900"/>
                            </p:stCondLst>
                            <p:childTnLst>
                              <p:par>
                                <p:cTn id="46" presetID="1" presetClass="entr" presetSubtype="0" fill="hold" grpId="0" nodeType="afterEffect">
                                  <p:stCondLst>
                                    <p:cond delay="0"/>
                                  </p:stCondLst>
                                  <p:childTnLst>
                                    <p:set>
                                      <p:cBhvr>
                                        <p:cTn id="47" dur="1" fill="hold">
                                          <p:stCondLst>
                                            <p:cond delay="0"/>
                                          </p:stCondLst>
                                        </p:cTn>
                                        <p:tgtEl>
                                          <p:spTgt spid="49"/>
                                        </p:tgtEl>
                                        <p:attrNameLst>
                                          <p:attrName>style.visibility</p:attrName>
                                        </p:attrNameLst>
                                      </p:cBhvr>
                                      <p:to>
                                        <p:strVal val="visible"/>
                                      </p:to>
                                    </p:set>
                                  </p:childTnLst>
                                </p:cTn>
                              </p:par>
                            </p:childTnLst>
                          </p:cTn>
                        </p:par>
                        <p:par>
                          <p:cTn id="48" fill="hold">
                            <p:stCondLst>
                              <p:cond delay="1900"/>
                            </p:stCondLst>
                            <p:childTnLst>
                              <p:par>
                                <p:cTn id="49" presetID="1" presetClass="entr" presetSubtype="0"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par>
                          <p:cTn id="51" fill="hold">
                            <p:stCondLst>
                              <p:cond delay="1900"/>
                            </p:stCondLst>
                            <p:childTnLst>
                              <p:par>
                                <p:cTn id="52" presetID="1" presetClass="entr" presetSubtype="0" fill="hold" grpId="0" nodeType="afterEffect">
                                  <p:stCondLst>
                                    <p:cond delay="0"/>
                                  </p:stCondLst>
                                  <p:childTnLst>
                                    <p:set>
                                      <p:cBhvr>
                                        <p:cTn id="53"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p:bldP spid="54" grpId="0"/>
      <p:bldP spid="3" grpId="0" animBg="1"/>
      <p:bldP spid="32" grpId="0" animBg="1"/>
      <p:bldP spid="36" grpId="0"/>
      <p:bldP spid="37" grpId="0"/>
      <p:bldP spid="55" grpId="0" animBg="1"/>
      <p:bldP spid="58" grpId="0" animBg="1"/>
      <p:bldP spid="61" grpId="0" animBg="1"/>
      <p:bldP spid="64"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D1C34FA-21DE-4F8B-B585-45F17E9A84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660"/>
          <a:stretch/>
        </p:blipFill>
        <p:spPr>
          <a:xfrm>
            <a:off x="0" y="0"/>
            <a:ext cx="9153262" cy="5143500"/>
          </a:xfrm>
          <a:prstGeom prst="rect">
            <a:avLst/>
          </a:prstGeom>
          <a:ln>
            <a:noFill/>
          </a:ln>
        </p:spPr>
      </p:pic>
      <p:sp>
        <p:nvSpPr>
          <p:cNvPr id="7" name="矩形 6"/>
          <p:cNvSpPr/>
          <p:nvPr/>
        </p:nvSpPr>
        <p:spPr>
          <a:xfrm>
            <a:off x="3131840" y="1635646"/>
            <a:ext cx="2863028" cy="7848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500" b="0" i="0" u="none" strike="noStrike" kern="1200" cap="none" spc="0" normalizeH="0" baseline="0" noProof="0" dirty="0">
                <a:ln>
                  <a:noFill/>
                </a:ln>
                <a:solidFill>
                  <a:srgbClr val="FFFFFF"/>
                </a:solidFill>
                <a:effectLst/>
                <a:uLnTx/>
                <a:uFillTx/>
                <a:cs typeface="+mn-ea"/>
                <a:sym typeface="+mn-lt"/>
              </a:rPr>
              <a:t>Approach</a:t>
            </a:r>
            <a:endParaRPr kumimoji="0" lang="zh-CN" altLang="en-US" sz="4500" b="0" i="0" u="none" strike="noStrike" kern="1200" cap="none" spc="0" normalizeH="0" baseline="0" noProof="0" dirty="0">
              <a:ln>
                <a:noFill/>
              </a:ln>
              <a:solidFill>
                <a:srgbClr val="FFFFFF"/>
              </a:solidFill>
              <a:effectLst/>
              <a:uLnTx/>
              <a:uFillTx/>
              <a:cs typeface="+mn-ea"/>
              <a:sym typeface="+mn-lt"/>
            </a:endParaRPr>
          </a:p>
        </p:txBody>
      </p:sp>
      <p:grpSp>
        <p:nvGrpSpPr>
          <p:cNvPr id="10" name="组合 9"/>
          <p:cNvGrpSpPr/>
          <p:nvPr/>
        </p:nvGrpSpPr>
        <p:grpSpPr>
          <a:xfrm>
            <a:off x="4031754" y="1275606"/>
            <a:ext cx="1080492" cy="288032"/>
            <a:chOff x="611188" y="2810567"/>
            <a:chExt cx="1080492" cy="288032"/>
          </a:xfrm>
          <a:solidFill>
            <a:schemeClr val="bg1"/>
          </a:solidFill>
        </p:grpSpPr>
        <p:sp>
          <p:nvSpPr>
            <p:cNvPr id="12" name="圆角矩形 11"/>
            <p:cNvSpPr/>
            <p:nvPr/>
          </p:nvSpPr>
          <p:spPr>
            <a:xfrm>
              <a:off x="611188" y="2810567"/>
              <a:ext cx="1080492" cy="28803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002166"/>
                </a:solidFill>
                <a:effectLst/>
                <a:uLnTx/>
                <a:uFillTx/>
                <a:cs typeface="+mn-ea"/>
                <a:sym typeface="+mn-lt"/>
              </a:endParaRPr>
            </a:p>
          </p:txBody>
        </p:sp>
        <p:sp>
          <p:nvSpPr>
            <p:cNvPr id="13" name="矩形 12"/>
            <p:cNvSpPr/>
            <p:nvPr/>
          </p:nvSpPr>
          <p:spPr>
            <a:xfrm>
              <a:off x="818650" y="2836989"/>
              <a:ext cx="665567" cy="2616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srgbClr val="033E78"/>
                  </a:solidFill>
                  <a:effectLst/>
                  <a:uLnTx/>
                  <a:uFillTx/>
                  <a:cs typeface="+mn-ea"/>
                  <a:sym typeface="+mn-lt"/>
                </a:rPr>
                <a:t>Part 02</a:t>
              </a:r>
              <a:endParaRPr kumimoji="0" lang="zh-CN" altLang="en-US" sz="1100" b="0" i="0" u="none" strike="noStrike" kern="1200" cap="none" spc="0" normalizeH="0" baseline="0" noProof="0" dirty="0">
                <a:ln>
                  <a:noFill/>
                </a:ln>
                <a:solidFill>
                  <a:srgbClr val="033E78"/>
                </a:solidFill>
                <a:effectLst/>
                <a:uLnTx/>
                <a:uFillTx/>
                <a:cs typeface="+mn-ea"/>
                <a:sym typeface="+mn-lt"/>
              </a:endParaRPr>
            </a:p>
          </p:txBody>
        </p:sp>
      </p:grpSp>
    </p:spTree>
    <p:extLst>
      <p:ext uri="{BB962C8B-B14F-4D97-AF65-F5344CB8AC3E}">
        <p14:creationId xmlns:p14="http://schemas.microsoft.com/office/powerpoint/2010/main" val="2324807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CBFEE1-451A-44AC-90ED-1690B5F481FD}"/>
              </a:ext>
            </a:extLst>
          </p:cNvPr>
          <p:cNvSpPr>
            <a:spLocks noGrp="1"/>
          </p:cNvSpPr>
          <p:nvPr>
            <p:ph type="body" sz="quarter" idx="10"/>
          </p:nvPr>
        </p:nvSpPr>
        <p:spPr/>
        <p:txBody>
          <a:bodyPr/>
          <a:lstStyle/>
          <a:p>
            <a:r>
              <a:rPr lang="en-US" altLang="zh-CN" b="0" dirty="0"/>
              <a:t>Idea</a:t>
            </a:r>
            <a:endParaRPr lang="zh-CN" altLang="en-US" b="0" dirty="0"/>
          </a:p>
        </p:txBody>
      </p:sp>
      <p:grpSp>
        <p:nvGrpSpPr>
          <p:cNvPr id="9" name="组合 8">
            <a:extLst>
              <a:ext uri="{FF2B5EF4-FFF2-40B4-BE49-F238E27FC236}">
                <a16:creationId xmlns:a16="http://schemas.microsoft.com/office/drawing/2014/main" id="{D6218F8F-00F6-4B5F-B2D3-50B8577838D8}"/>
              </a:ext>
            </a:extLst>
          </p:cNvPr>
          <p:cNvGrpSpPr/>
          <p:nvPr/>
        </p:nvGrpSpPr>
        <p:grpSpPr>
          <a:xfrm>
            <a:off x="-324544" y="843558"/>
            <a:ext cx="9577064" cy="4511682"/>
            <a:chOff x="-324544" y="843558"/>
            <a:chExt cx="9577064" cy="4511682"/>
          </a:xfrm>
        </p:grpSpPr>
        <p:sp>
          <p:nvSpPr>
            <p:cNvPr id="130" name="Freeform 18">
              <a:extLst>
                <a:ext uri="{FF2B5EF4-FFF2-40B4-BE49-F238E27FC236}">
                  <a16:creationId xmlns:a16="http://schemas.microsoft.com/office/drawing/2014/main" id="{D55EC7C8-CAFD-4772-91DA-D5C89878E4D4}"/>
                </a:ext>
              </a:extLst>
            </p:cNvPr>
            <p:cNvSpPr>
              <a:spLocks/>
            </p:cNvSpPr>
            <p:nvPr/>
          </p:nvSpPr>
          <p:spPr bwMode="auto">
            <a:xfrm>
              <a:off x="1298143" y="843558"/>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dirty="0"/>
            </a:p>
          </p:txBody>
        </p:sp>
        <p:sp>
          <p:nvSpPr>
            <p:cNvPr id="131" name="Freeform 18">
              <a:extLst>
                <a:ext uri="{FF2B5EF4-FFF2-40B4-BE49-F238E27FC236}">
                  <a16:creationId xmlns:a16="http://schemas.microsoft.com/office/drawing/2014/main" id="{B088A2FE-16B2-471C-805C-03AEFC4BEF21}"/>
                </a:ext>
              </a:extLst>
            </p:cNvPr>
            <p:cNvSpPr>
              <a:spLocks/>
            </p:cNvSpPr>
            <p:nvPr/>
          </p:nvSpPr>
          <p:spPr bwMode="auto">
            <a:xfrm>
              <a:off x="4187225" y="1031943"/>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2" name="Freeform 18">
              <a:extLst>
                <a:ext uri="{FF2B5EF4-FFF2-40B4-BE49-F238E27FC236}">
                  <a16:creationId xmlns:a16="http://schemas.microsoft.com/office/drawing/2014/main" id="{A71EA101-7647-40ED-8E49-E3D277EAB713}"/>
                </a:ext>
              </a:extLst>
            </p:cNvPr>
            <p:cNvSpPr>
              <a:spLocks/>
            </p:cNvSpPr>
            <p:nvPr/>
          </p:nvSpPr>
          <p:spPr bwMode="auto">
            <a:xfrm>
              <a:off x="3145687" y="2389350"/>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3" name="Freeform 18">
              <a:extLst>
                <a:ext uri="{FF2B5EF4-FFF2-40B4-BE49-F238E27FC236}">
                  <a16:creationId xmlns:a16="http://schemas.microsoft.com/office/drawing/2014/main" id="{CE170AF5-987F-42B8-9CD0-10688D21E618}"/>
                </a:ext>
              </a:extLst>
            </p:cNvPr>
            <p:cNvSpPr>
              <a:spLocks/>
            </p:cNvSpPr>
            <p:nvPr/>
          </p:nvSpPr>
          <p:spPr bwMode="auto">
            <a:xfrm>
              <a:off x="6262635" y="1380526"/>
              <a:ext cx="1152500" cy="625726"/>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sp>
          <p:nvSpPr>
            <p:cNvPr id="134" name="Freeform 18">
              <a:extLst>
                <a:ext uri="{FF2B5EF4-FFF2-40B4-BE49-F238E27FC236}">
                  <a16:creationId xmlns:a16="http://schemas.microsoft.com/office/drawing/2014/main" id="{57A1DE10-1E3A-411A-9317-972F429B5D93}"/>
                </a:ext>
              </a:extLst>
            </p:cNvPr>
            <p:cNvSpPr>
              <a:spLocks/>
            </p:cNvSpPr>
            <p:nvPr/>
          </p:nvSpPr>
          <p:spPr bwMode="auto">
            <a:xfrm>
              <a:off x="-68567" y="1386885"/>
              <a:ext cx="703814" cy="382121"/>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nvGrpSpPr>
            <p:cNvPr id="135" name="Group 10">
              <a:extLst>
                <a:ext uri="{FF2B5EF4-FFF2-40B4-BE49-F238E27FC236}">
                  <a16:creationId xmlns:a16="http://schemas.microsoft.com/office/drawing/2014/main" id="{3FAD345C-91EC-4E9E-A510-A88174052216}"/>
                </a:ext>
              </a:extLst>
            </p:cNvPr>
            <p:cNvGrpSpPr/>
            <p:nvPr/>
          </p:nvGrpSpPr>
          <p:grpSpPr>
            <a:xfrm flipH="1">
              <a:off x="5244216" y="3798694"/>
              <a:ext cx="4008304" cy="1556546"/>
              <a:chOff x="1555086" y="4798577"/>
              <a:chExt cx="2403640" cy="2059423"/>
            </a:xfrm>
          </p:grpSpPr>
          <p:sp>
            <p:nvSpPr>
              <p:cNvPr id="194" name="Freeform 5">
                <a:extLst>
                  <a:ext uri="{FF2B5EF4-FFF2-40B4-BE49-F238E27FC236}">
                    <a16:creationId xmlns:a16="http://schemas.microsoft.com/office/drawing/2014/main" id="{028CF54E-7DE1-4313-82A7-9C75BA32BE54}"/>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5" name="Freeform 6">
                <a:extLst>
                  <a:ext uri="{FF2B5EF4-FFF2-40B4-BE49-F238E27FC236}">
                    <a16:creationId xmlns:a16="http://schemas.microsoft.com/office/drawing/2014/main" id="{C2A97D8A-E137-4CED-B6D2-2FD023F91E87}"/>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6" name="Freeform 7">
                <a:extLst>
                  <a:ext uri="{FF2B5EF4-FFF2-40B4-BE49-F238E27FC236}">
                    <a16:creationId xmlns:a16="http://schemas.microsoft.com/office/drawing/2014/main" id="{4F7897B9-49A6-46EF-842F-CFC075737EAB}"/>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7" name="Freeform 8">
                <a:extLst>
                  <a:ext uri="{FF2B5EF4-FFF2-40B4-BE49-F238E27FC236}">
                    <a16:creationId xmlns:a16="http://schemas.microsoft.com/office/drawing/2014/main" id="{8461BC40-FCA1-470B-9611-7872D679D67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8" name="Freeform 9">
                <a:extLst>
                  <a:ext uri="{FF2B5EF4-FFF2-40B4-BE49-F238E27FC236}">
                    <a16:creationId xmlns:a16="http://schemas.microsoft.com/office/drawing/2014/main" id="{2C22B79F-9A08-4DE7-8C5F-926423E7F163}"/>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9" name="Freeform 10">
                <a:extLst>
                  <a:ext uri="{FF2B5EF4-FFF2-40B4-BE49-F238E27FC236}">
                    <a16:creationId xmlns:a16="http://schemas.microsoft.com/office/drawing/2014/main" id="{507262AB-842A-478B-975C-16F7A5376F24}"/>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0" name="Freeform 11">
                <a:extLst>
                  <a:ext uri="{FF2B5EF4-FFF2-40B4-BE49-F238E27FC236}">
                    <a16:creationId xmlns:a16="http://schemas.microsoft.com/office/drawing/2014/main" id="{80F840EB-C847-4DC1-8677-B3D02BBD7257}"/>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1" name="Freeform 12">
                <a:extLst>
                  <a:ext uri="{FF2B5EF4-FFF2-40B4-BE49-F238E27FC236}">
                    <a16:creationId xmlns:a16="http://schemas.microsoft.com/office/drawing/2014/main" id="{E0CCACF3-FAFE-4EA8-8C71-86E8FBF843C6}"/>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202" name="Freeform 14">
                <a:extLst>
                  <a:ext uri="{FF2B5EF4-FFF2-40B4-BE49-F238E27FC236}">
                    <a16:creationId xmlns:a16="http://schemas.microsoft.com/office/drawing/2014/main" id="{A43E575C-C0D7-4A40-9AC1-C5C3DAB2F375}"/>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grpSp>
          <p:nvGrpSpPr>
            <p:cNvPr id="136" name="Group 20">
              <a:extLst>
                <a:ext uri="{FF2B5EF4-FFF2-40B4-BE49-F238E27FC236}">
                  <a16:creationId xmlns:a16="http://schemas.microsoft.com/office/drawing/2014/main" id="{79C55618-F27F-4BDF-8633-D1EB18DE5A3D}"/>
                </a:ext>
              </a:extLst>
            </p:cNvPr>
            <p:cNvGrpSpPr/>
            <p:nvPr/>
          </p:nvGrpSpPr>
          <p:grpSpPr>
            <a:xfrm>
              <a:off x="-324544" y="3798694"/>
              <a:ext cx="4511769" cy="1556546"/>
              <a:chOff x="1555086" y="4798577"/>
              <a:chExt cx="2403640" cy="2059423"/>
            </a:xfrm>
          </p:grpSpPr>
          <p:sp>
            <p:nvSpPr>
              <p:cNvPr id="185" name="Freeform 5">
                <a:extLst>
                  <a:ext uri="{FF2B5EF4-FFF2-40B4-BE49-F238E27FC236}">
                    <a16:creationId xmlns:a16="http://schemas.microsoft.com/office/drawing/2014/main" id="{26914043-8727-4AF8-8D95-7CC5D1C08D9F}"/>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close/>
                  </a:path>
                </a:pathLst>
              </a:custGeom>
              <a:solidFill>
                <a:srgbClr val="4AA0A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6" name="Freeform 6">
                <a:extLst>
                  <a:ext uri="{FF2B5EF4-FFF2-40B4-BE49-F238E27FC236}">
                    <a16:creationId xmlns:a16="http://schemas.microsoft.com/office/drawing/2014/main" id="{959D377A-A3E8-48B6-BC57-78B8CB0FFD0C}"/>
                  </a:ext>
                </a:extLst>
              </p:cNvPr>
              <p:cNvSpPr>
                <a:spLocks/>
              </p:cNvSpPr>
              <p:nvPr/>
            </p:nvSpPr>
            <p:spPr bwMode="auto">
              <a:xfrm>
                <a:off x="1563912" y="4930969"/>
                <a:ext cx="2394814" cy="1927031"/>
              </a:xfrm>
              <a:custGeom>
                <a:avLst/>
                <a:gdLst>
                  <a:gd name="T0" fmla="*/ 2066 w 3256"/>
                  <a:gd name="T1" fmla="*/ 2568 h 2620"/>
                  <a:gd name="T2" fmla="*/ 2198 w 3256"/>
                  <a:gd name="T3" fmla="*/ 2040 h 2620"/>
                  <a:gd name="T4" fmla="*/ 2300 w 3256"/>
                  <a:gd name="T5" fmla="*/ 1648 h 2620"/>
                  <a:gd name="T6" fmla="*/ 2358 w 3256"/>
                  <a:gd name="T7" fmla="*/ 1446 h 2620"/>
                  <a:gd name="T8" fmla="*/ 2370 w 3256"/>
                  <a:gd name="T9" fmla="*/ 1410 h 2620"/>
                  <a:gd name="T10" fmla="*/ 2408 w 3256"/>
                  <a:gd name="T11" fmla="*/ 1342 h 2620"/>
                  <a:gd name="T12" fmla="*/ 2472 w 3256"/>
                  <a:gd name="T13" fmla="*/ 1246 h 2620"/>
                  <a:gd name="T14" fmla="*/ 2650 w 3256"/>
                  <a:gd name="T15" fmla="*/ 1010 h 2620"/>
                  <a:gd name="T16" fmla="*/ 2894 w 3256"/>
                  <a:gd name="T17" fmla="*/ 700 h 2620"/>
                  <a:gd name="T18" fmla="*/ 2934 w 3256"/>
                  <a:gd name="T19" fmla="*/ 648 h 2620"/>
                  <a:gd name="T20" fmla="*/ 2966 w 3256"/>
                  <a:gd name="T21" fmla="*/ 596 h 2620"/>
                  <a:gd name="T22" fmla="*/ 3062 w 3256"/>
                  <a:gd name="T23" fmla="*/ 406 h 2620"/>
                  <a:gd name="T24" fmla="*/ 3214 w 3256"/>
                  <a:gd name="T25" fmla="*/ 90 h 2620"/>
                  <a:gd name="T26" fmla="*/ 3256 w 3256"/>
                  <a:gd name="T27" fmla="*/ 0 h 2620"/>
                  <a:gd name="T28" fmla="*/ 3004 w 3256"/>
                  <a:gd name="T29" fmla="*/ 72 h 2620"/>
                  <a:gd name="T30" fmla="*/ 2814 w 3256"/>
                  <a:gd name="T31" fmla="*/ 122 h 2620"/>
                  <a:gd name="T32" fmla="*/ 2716 w 3256"/>
                  <a:gd name="T33" fmla="*/ 142 h 2620"/>
                  <a:gd name="T34" fmla="*/ 2698 w 3256"/>
                  <a:gd name="T35" fmla="*/ 144 h 2620"/>
                  <a:gd name="T36" fmla="*/ 2674 w 3256"/>
                  <a:gd name="T37" fmla="*/ 150 h 2620"/>
                  <a:gd name="T38" fmla="*/ 2578 w 3256"/>
                  <a:gd name="T39" fmla="*/ 182 h 2620"/>
                  <a:gd name="T40" fmla="*/ 2346 w 3256"/>
                  <a:gd name="T41" fmla="*/ 274 h 2620"/>
                  <a:gd name="T42" fmla="*/ 1984 w 3256"/>
                  <a:gd name="T43" fmla="*/ 424 h 2620"/>
                  <a:gd name="T44" fmla="*/ 1716 w 3256"/>
                  <a:gd name="T45" fmla="*/ 540 h 2620"/>
                  <a:gd name="T46" fmla="*/ 1670 w 3256"/>
                  <a:gd name="T47" fmla="*/ 562 h 2620"/>
                  <a:gd name="T48" fmla="*/ 1650 w 3256"/>
                  <a:gd name="T49" fmla="*/ 570 h 2620"/>
                  <a:gd name="T50" fmla="*/ 1412 w 3256"/>
                  <a:gd name="T51" fmla="*/ 642 h 2620"/>
                  <a:gd name="T52" fmla="*/ 60 w 3256"/>
                  <a:gd name="T53" fmla="*/ 1024 h 2620"/>
                  <a:gd name="T54" fmla="*/ 44 w 3256"/>
                  <a:gd name="T55" fmla="*/ 1272 h 2620"/>
                  <a:gd name="T56" fmla="*/ 12 w 3256"/>
                  <a:gd name="T57" fmla="*/ 1816 h 2620"/>
                  <a:gd name="T58" fmla="*/ 2 w 3256"/>
                  <a:gd name="T59" fmla="*/ 2108 h 2620"/>
                  <a:gd name="T60" fmla="*/ 0 w 3256"/>
                  <a:gd name="T61" fmla="*/ 2364 h 2620"/>
                  <a:gd name="T62" fmla="*/ 4 w 3256"/>
                  <a:gd name="T63" fmla="*/ 2508 h 2620"/>
                  <a:gd name="T64" fmla="*/ 14 w 3256"/>
                  <a:gd name="T65" fmla="*/ 2574 h 2620"/>
                  <a:gd name="T66" fmla="*/ 26 w 3256"/>
                  <a:gd name="T67" fmla="*/ 2612 h 2620"/>
                  <a:gd name="T68" fmla="*/ 34 w 3256"/>
                  <a:gd name="T69" fmla="*/ 2616 h 2620"/>
                  <a:gd name="T70" fmla="*/ 70 w 3256"/>
                  <a:gd name="T71" fmla="*/ 2618 h 2620"/>
                  <a:gd name="T72" fmla="*/ 376 w 3256"/>
                  <a:gd name="T73" fmla="*/ 2620 h 2620"/>
                  <a:gd name="T74" fmla="*/ 1050 w 3256"/>
                  <a:gd name="T75" fmla="*/ 2612 h 2620"/>
                  <a:gd name="T76" fmla="*/ 1724 w 3256"/>
                  <a:gd name="T77" fmla="*/ 2596 h 2620"/>
                  <a:gd name="T78" fmla="*/ 1956 w 3256"/>
                  <a:gd name="T79" fmla="*/ 2584 h 2620"/>
                  <a:gd name="T80" fmla="*/ 2054 w 3256"/>
                  <a:gd name="T81" fmla="*/ 2572 h 2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6" h="2620">
                    <a:moveTo>
                      <a:pt x="2066" y="2568"/>
                    </a:moveTo>
                    <a:lnTo>
                      <a:pt x="2066" y="2568"/>
                    </a:lnTo>
                    <a:lnTo>
                      <a:pt x="2106" y="2406"/>
                    </a:lnTo>
                    <a:lnTo>
                      <a:pt x="2198" y="2040"/>
                    </a:lnTo>
                    <a:lnTo>
                      <a:pt x="2252" y="1836"/>
                    </a:lnTo>
                    <a:lnTo>
                      <a:pt x="2300" y="1648"/>
                    </a:lnTo>
                    <a:lnTo>
                      <a:pt x="2342" y="1498"/>
                    </a:lnTo>
                    <a:lnTo>
                      <a:pt x="2358" y="1446"/>
                    </a:lnTo>
                    <a:lnTo>
                      <a:pt x="2370" y="1410"/>
                    </a:lnTo>
                    <a:lnTo>
                      <a:pt x="2370" y="1410"/>
                    </a:lnTo>
                    <a:lnTo>
                      <a:pt x="2386" y="1380"/>
                    </a:lnTo>
                    <a:lnTo>
                      <a:pt x="2408" y="1342"/>
                    </a:lnTo>
                    <a:lnTo>
                      <a:pt x="2438" y="1298"/>
                    </a:lnTo>
                    <a:lnTo>
                      <a:pt x="2472" y="1246"/>
                    </a:lnTo>
                    <a:lnTo>
                      <a:pt x="2556" y="1132"/>
                    </a:lnTo>
                    <a:lnTo>
                      <a:pt x="2650" y="1010"/>
                    </a:lnTo>
                    <a:lnTo>
                      <a:pt x="2828" y="784"/>
                    </a:lnTo>
                    <a:lnTo>
                      <a:pt x="2894" y="700"/>
                    </a:lnTo>
                    <a:lnTo>
                      <a:pt x="2934" y="648"/>
                    </a:lnTo>
                    <a:lnTo>
                      <a:pt x="2934" y="648"/>
                    </a:lnTo>
                    <a:lnTo>
                      <a:pt x="2948" y="626"/>
                    </a:lnTo>
                    <a:lnTo>
                      <a:pt x="2966" y="596"/>
                    </a:lnTo>
                    <a:lnTo>
                      <a:pt x="3010" y="510"/>
                    </a:lnTo>
                    <a:lnTo>
                      <a:pt x="3062" y="406"/>
                    </a:lnTo>
                    <a:lnTo>
                      <a:pt x="3118" y="292"/>
                    </a:lnTo>
                    <a:lnTo>
                      <a:pt x="3214" y="90"/>
                    </a:lnTo>
                    <a:lnTo>
                      <a:pt x="3256" y="0"/>
                    </a:lnTo>
                    <a:lnTo>
                      <a:pt x="3256" y="0"/>
                    </a:lnTo>
                    <a:lnTo>
                      <a:pt x="3178" y="22"/>
                    </a:lnTo>
                    <a:lnTo>
                      <a:pt x="3004" y="72"/>
                    </a:lnTo>
                    <a:lnTo>
                      <a:pt x="2906" y="98"/>
                    </a:lnTo>
                    <a:lnTo>
                      <a:pt x="2814" y="122"/>
                    </a:lnTo>
                    <a:lnTo>
                      <a:pt x="2742" y="138"/>
                    </a:lnTo>
                    <a:lnTo>
                      <a:pt x="2716" y="142"/>
                    </a:lnTo>
                    <a:lnTo>
                      <a:pt x="2698" y="144"/>
                    </a:lnTo>
                    <a:lnTo>
                      <a:pt x="2698" y="144"/>
                    </a:lnTo>
                    <a:lnTo>
                      <a:pt x="2688" y="146"/>
                    </a:lnTo>
                    <a:lnTo>
                      <a:pt x="2674" y="150"/>
                    </a:lnTo>
                    <a:lnTo>
                      <a:pt x="2634" y="162"/>
                    </a:lnTo>
                    <a:lnTo>
                      <a:pt x="2578" y="182"/>
                    </a:lnTo>
                    <a:lnTo>
                      <a:pt x="2510" y="208"/>
                    </a:lnTo>
                    <a:lnTo>
                      <a:pt x="2346" y="274"/>
                    </a:lnTo>
                    <a:lnTo>
                      <a:pt x="2164" y="348"/>
                    </a:lnTo>
                    <a:lnTo>
                      <a:pt x="1984" y="424"/>
                    </a:lnTo>
                    <a:lnTo>
                      <a:pt x="1828" y="490"/>
                    </a:lnTo>
                    <a:lnTo>
                      <a:pt x="1716" y="540"/>
                    </a:lnTo>
                    <a:lnTo>
                      <a:pt x="1684" y="554"/>
                    </a:lnTo>
                    <a:lnTo>
                      <a:pt x="1670" y="562"/>
                    </a:lnTo>
                    <a:lnTo>
                      <a:pt x="1670" y="562"/>
                    </a:lnTo>
                    <a:lnTo>
                      <a:pt x="1650" y="570"/>
                    </a:lnTo>
                    <a:lnTo>
                      <a:pt x="1598" y="586"/>
                    </a:lnTo>
                    <a:lnTo>
                      <a:pt x="1412" y="642"/>
                    </a:lnTo>
                    <a:lnTo>
                      <a:pt x="860" y="798"/>
                    </a:lnTo>
                    <a:lnTo>
                      <a:pt x="60" y="1024"/>
                    </a:lnTo>
                    <a:lnTo>
                      <a:pt x="60" y="1024"/>
                    </a:lnTo>
                    <a:lnTo>
                      <a:pt x="44" y="1272"/>
                    </a:lnTo>
                    <a:lnTo>
                      <a:pt x="28" y="1524"/>
                    </a:lnTo>
                    <a:lnTo>
                      <a:pt x="12" y="1816"/>
                    </a:lnTo>
                    <a:lnTo>
                      <a:pt x="6" y="1964"/>
                    </a:lnTo>
                    <a:lnTo>
                      <a:pt x="2" y="2108"/>
                    </a:lnTo>
                    <a:lnTo>
                      <a:pt x="0" y="2242"/>
                    </a:lnTo>
                    <a:lnTo>
                      <a:pt x="0" y="2364"/>
                    </a:lnTo>
                    <a:lnTo>
                      <a:pt x="2" y="2466"/>
                    </a:lnTo>
                    <a:lnTo>
                      <a:pt x="4" y="2508"/>
                    </a:lnTo>
                    <a:lnTo>
                      <a:pt x="8" y="2546"/>
                    </a:lnTo>
                    <a:lnTo>
                      <a:pt x="14" y="2574"/>
                    </a:lnTo>
                    <a:lnTo>
                      <a:pt x="18" y="2598"/>
                    </a:lnTo>
                    <a:lnTo>
                      <a:pt x="26" y="2612"/>
                    </a:lnTo>
                    <a:lnTo>
                      <a:pt x="30" y="2616"/>
                    </a:lnTo>
                    <a:lnTo>
                      <a:pt x="34" y="2616"/>
                    </a:lnTo>
                    <a:lnTo>
                      <a:pt x="34" y="2616"/>
                    </a:lnTo>
                    <a:lnTo>
                      <a:pt x="70" y="2618"/>
                    </a:lnTo>
                    <a:lnTo>
                      <a:pt x="144" y="2620"/>
                    </a:lnTo>
                    <a:lnTo>
                      <a:pt x="376" y="2620"/>
                    </a:lnTo>
                    <a:lnTo>
                      <a:pt x="692" y="2618"/>
                    </a:lnTo>
                    <a:lnTo>
                      <a:pt x="1050" y="2612"/>
                    </a:lnTo>
                    <a:lnTo>
                      <a:pt x="1408" y="2606"/>
                    </a:lnTo>
                    <a:lnTo>
                      <a:pt x="1724" y="2596"/>
                    </a:lnTo>
                    <a:lnTo>
                      <a:pt x="1854" y="2590"/>
                    </a:lnTo>
                    <a:lnTo>
                      <a:pt x="1956" y="2584"/>
                    </a:lnTo>
                    <a:lnTo>
                      <a:pt x="2030" y="2576"/>
                    </a:lnTo>
                    <a:lnTo>
                      <a:pt x="2054" y="2572"/>
                    </a:lnTo>
                    <a:lnTo>
                      <a:pt x="2066" y="256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7" name="Freeform 7">
                <a:extLst>
                  <a:ext uri="{FF2B5EF4-FFF2-40B4-BE49-F238E27FC236}">
                    <a16:creationId xmlns:a16="http://schemas.microsoft.com/office/drawing/2014/main" id="{6AC71857-B551-41B6-BA07-0F9903F54EDE}"/>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8" name="Freeform 8">
                <a:extLst>
                  <a:ext uri="{FF2B5EF4-FFF2-40B4-BE49-F238E27FC236}">
                    <a16:creationId xmlns:a16="http://schemas.microsoft.com/office/drawing/2014/main" id="{6F92575D-6959-4A80-AC2A-61004DCE0967}"/>
                  </a:ext>
                </a:extLst>
              </p:cNvPr>
              <p:cNvSpPr>
                <a:spLocks/>
              </p:cNvSpPr>
              <p:nvPr/>
            </p:nvSpPr>
            <p:spPr bwMode="auto">
              <a:xfrm>
                <a:off x="2637754" y="5336969"/>
                <a:ext cx="513384" cy="1256248"/>
              </a:xfrm>
              <a:custGeom>
                <a:avLst/>
                <a:gdLst>
                  <a:gd name="T0" fmla="*/ 698 w 698"/>
                  <a:gd name="T1" fmla="*/ 0 h 1708"/>
                  <a:gd name="T2" fmla="*/ 698 w 698"/>
                  <a:gd name="T3" fmla="*/ 0 h 1708"/>
                  <a:gd name="T4" fmla="*/ 550 w 698"/>
                  <a:gd name="T5" fmla="*/ 438 h 1708"/>
                  <a:gd name="T6" fmla="*/ 440 w 698"/>
                  <a:gd name="T7" fmla="*/ 760 h 1708"/>
                  <a:gd name="T8" fmla="*/ 374 w 698"/>
                  <a:gd name="T9" fmla="*/ 948 h 1708"/>
                  <a:gd name="T10" fmla="*/ 374 w 698"/>
                  <a:gd name="T11" fmla="*/ 948 h 1708"/>
                  <a:gd name="T12" fmla="*/ 348 w 698"/>
                  <a:gd name="T13" fmla="*/ 1008 h 1708"/>
                  <a:gd name="T14" fmla="*/ 302 w 698"/>
                  <a:gd name="T15" fmla="*/ 1108 h 1708"/>
                  <a:gd name="T16" fmla="*/ 174 w 698"/>
                  <a:gd name="T17" fmla="*/ 1364 h 1708"/>
                  <a:gd name="T18" fmla="*/ 0 w 698"/>
                  <a:gd name="T19" fmla="*/ 1708 h 1708"/>
                  <a:gd name="T20" fmla="*/ 0 w 698"/>
                  <a:gd name="T21" fmla="*/ 1708 h 1708"/>
                  <a:gd name="T22" fmla="*/ 186 w 698"/>
                  <a:gd name="T23" fmla="*/ 1372 h 1708"/>
                  <a:gd name="T24" fmla="*/ 326 w 698"/>
                  <a:gd name="T25" fmla="*/ 1120 h 1708"/>
                  <a:gd name="T26" fmla="*/ 380 w 698"/>
                  <a:gd name="T27" fmla="*/ 1020 h 1708"/>
                  <a:gd name="T28" fmla="*/ 412 w 698"/>
                  <a:gd name="T29" fmla="*/ 960 h 1708"/>
                  <a:gd name="T30" fmla="*/ 412 w 698"/>
                  <a:gd name="T31" fmla="*/ 960 h 1708"/>
                  <a:gd name="T32" fmla="*/ 424 w 698"/>
                  <a:gd name="T33" fmla="*/ 932 h 1708"/>
                  <a:gd name="T34" fmla="*/ 438 w 698"/>
                  <a:gd name="T35" fmla="*/ 890 h 1708"/>
                  <a:gd name="T36" fmla="*/ 478 w 698"/>
                  <a:gd name="T37" fmla="*/ 766 h 1708"/>
                  <a:gd name="T38" fmla="*/ 524 w 698"/>
                  <a:gd name="T39" fmla="*/ 612 h 1708"/>
                  <a:gd name="T40" fmla="*/ 574 w 698"/>
                  <a:gd name="T41" fmla="*/ 442 h 1708"/>
                  <a:gd name="T42" fmla="*/ 660 w 698"/>
                  <a:gd name="T43" fmla="*/ 136 h 1708"/>
                  <a:gd name="T44" fmla="*/ 698 w 698"/>
                  <a:gd name="T45"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8" h="1708">
                    <a:moveTo>
                      <a:pt x="698" y="0"/>
                    </a:moveTo>
                    <a:lnTo>
                      <a:pt x="698" y="0"/>
                    </a:lnTo>
                    <a:lnTo>
                      <a:pt x="550" y="438"/>
                    </a:lnTo>
                    <a:lnTo>
                      <a:pt x="440" y="760"/>
                    </a:lnTo>
                    <a:lnTo>
                      <a:pt x="374" y="948"/>
                    </a:lnTo>
                    <a:lnTo>
                      <a:pt x="374" y="948"/>
                    </a:lnTo>
                    <a:lnTo>
                      <a:pt x="348" y="1008"/>
                    </a:lnTo>
                    <a:lnTo>
                      <a:pt x="302" y="1108"/>
                    </a:lnTo>
                    <a:lnTo>
                      <a:pt x="174" y="1364"/>
                    </a:lnTo>
                    <a:lnTo>
                      <a:pt x="0" y="1708"/>
                    </a:lnTo>
                    <a:lnTo>
                      <a:pt x="0" y="1708"/>
                    </a:lnTo>
                    <a:lnTo>
                      <a:pt x="186" y="1372"/>
                    </a:lnTo>
                    <a:lnTo>
                      <a:pt x="326" y="1120"/>
                    </a:lnTo>
                    <a:lnTo>
                      <a:pt x="380" y="1020"/>
                    </a:lnTo>
                    <a:lnTo>
                      <a:pt x="412" y="960"/>
                    </a:lnTo>
                    <a:lnTo>
                      <a:pt x="412" y="960"/>
                    </a:lnTo>
                    <a:lnTo>
                      <a:pt x="424" y="932"/>
                    </a:lnTo>
                    <a:lnTo>
                      <a:pt x="438" y="890"/>
                    </a:lnTo>
                    <a:lnTo>
                      <a:pt x="478" y="766"/>
                    </a:lnTo>
                    <a:lnTo>
                      <a:pt x="524" y="612"/>
                    </a:lnTo>
                    <a:lnTo>
                      <a:pt x="574" y="442"/>
                    </a:lnTo>
                    <a:lnTo>
                      <a:pt x="660" y="136"/>
                    </a:lnTo>
                    <a:lnTo>
                      <a:pt x="69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89" name="Freeform 9">
                <a:extLst>
                  <a:ext uri="{FF2B5EF4-FFF2-40B4-BE49-F238E27FC236}">
                    <a16:creationId xmlns:a16="http://schemas.microsoft.com/office/drawing/2014/main" id="{6B0D4C62-7E37-4BD2-B3C2-4E865B9A903E}"/>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close/>
                  </a:path>
                </a:pathLst>
              </a:custGeom>
              <a:solidFill>
                <a:srgbClr val="247B8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0" name="Freeform 10">
                <a:extLst>
                  <a:ext uri="{FF2B5EF4-FFF2-40B4-BE49-F238E27FC236}">
                    <a16:creationId xmlns:a16="http://schemas.microsoft.com/office/drawing/2014/main" id="{65ADB184-1452-4C8B-8A3B-ACDB781C6697}"/>
                  </a:ext>
                </a:extLst>
              </p:cNvPr>
              <p:cNvSpPr>
                <a:spLocks/>
              </p:cNvSpPr>
              <p:nvPr/>
            </p:nvSpPr>
            <p:spPr bwMode="auto">
              <a:xfrm>
                <a:off x="3323247" y="5161918"/>
                <a:ext cx="211826" cy="519269"/>
              </a:xfrm>
              <a:custGeom>
                <a:avLst/>
                <a:gdLst>
                  <a:gd name="T0" fmla="*/ 288 w 288"/>
                  <a:gd name="T1" fmla="*/ 0 h 706"/>
                  <a:gd name="T2" fmla="*/ 288 w 288"/>
                  <a:gd name="T3" fmla="*/ 0 h 706"/>
                  <a:gd name="T4" fmla="*/ 250 w 288"/>
                  <a:gd name="T5" fmla="*/ 98 h 706"/>
                  <a:gd name="T6" fmla="*/ 164 w 288"/>
                  <a:gd name="T7" fmla="*/ 320 h 706"/>
                  <a:gd name="T8" fmla="*/ 114 w 288"/>
                  <a:gd name="T9" fmla="*/ 444 h 706"/>
                  <a:gd name="T10" fmla="*/ 68 w 288"/>
                  <a:gd name="T11" fmla="*/ 558 h 706"/>
                  <a:gd name="T12" fmla="*/ 28 w 288"/>
                  <a:gd name="T13" fmla="*/ 650 h 706"/>
                  <a:gd name="T14" fmla="*/ 12 w 288"/>
                  <a:gd name="T15" fmla="*/ 684 h 706"/>
                  <a:gd name="T16" fmla="*/ 0 w 288"/>
                  <a:gd name="T17" fmla="*/ 706 h 706"/>
                  <a:gd name="T18" fmla="*/ 0 w 288"/>
                  <a:gd name="T19" fmla="*/ 706 h 706"/>
                  <a:gd name="T20" fmla="*/ 40 w 288"/>
                  <a:gd name="T21" fmla="*/ 630 h 706"/>
                  <a:gd name="T22" fmla="*/ 82 w 288"/>
                  <a:gd name="T23" fmla="*/ 548 h 706"/>
                  <a:gd name="T24" fmla="*/ 130 w 288"/>
                  <a:gd name="T25" fmla="*/ 444 h 706"/>
                  <a:gd name="T26" fmla="*/ 180 w 288"/>
                  <a:gd name="T27" fmla="*/ 330 h 706"/>
                  <a:gd name="T28" fmla="*/ 204 w 288"/>
                  <a:gd name="T29" fmla="*/ 272 h 706"/>
                  <a:gd name="T30" fmla="*/ 228 w 288"/>
                  <a:gd name="T31" fmla="*/ 212 h 706"/>
                  <a:gd name="T32" fmla="*/ 248 w 288"/>
                  <a:gd name="T33" fmla="*/ 156 h 706"/>
                  <a:gd name="T34" fmla="*/ 264 w 288"/>
                  <a:gd name="T35" fmla="*/ 100 h 706"/>
                  <a:gd name="T36" fmla="*/ 278 w 288"/>
                  <a:gd name="T37" fmla="*/ 48 h 706"/>
                  <a:gd name="T38" fmla="*/ 288 w 288"/>
                  <a:gd name="T39" fmla="*/ 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706">
                    <a:moveTo>
                      <a:pt x="288" y="0"/>
                    </a:moveTo>
                    <a:lnTo>
                      <a:pt x="288" y="0"/>
                    </a:lnTo>
                    <a:lnTo>
                      <a:pt x="250" y="98"/>
                    </a:lnTo>
                    <a:lnTo>
                      <a:pt x="164" y="320"/>
                    </a:lnTo>
                    <a:lnTo>
                      <a:pt x="114" y="444"/>
                    </a:lnTo>
                    <a:lnTo>
                      <a:pt x="68" y="558"/>
                    </a:lnTo>
                    <a:lnTo>
                      <a:pt x="28" y="650"/>
                    </a:lnTo>
                    <a:lnTo>
                      <a:pt x="12" y="684"/>
                    </a:lnTo>
                    <a:lnTo>
                      <a:pt x="0" y="706"/>
                    </a:lnTo>
                    <a:lnTo>
                      <a:pt x="0" y="706"/>
                    </a:lnTo>
                    <a:lnTo>
                      <a:pt x="40" y="630"/>
                    </a:lnTo>
                    <a:lnTo>
                      <a:pt x="82" y="548"/>
                    </a:lnTo>
                    <a:lnTo>
                      <a:pt x="130" y="444"/>
                    </a:lnTo>
                    <a:lnTo>
                      <a:pt x="180" y="330"/>
                    </a:lnTo>
                    <a:lnTo>
                      <a:pt x="204" y="272"/>
                    </a:lnTo>
                    <a:lnTo>
                      <a:pt x="228" y="212"/>
                    </a:lnTo>
                    <a:lnTo>
                      <a:pt x="248" y="156"/>
                    </a:lnTo>
                    <a:lnTo>
                      <a:pt x="264" y="100"/>
                    </a:lnTo>
                    <a:lnTo>
                      <a:pt x="278" y="48"/>
                    </a:lnTo>
                    <a:lnTo>
                      <a:pt x="288"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1" name="Freeform 11">
                <a:extLst>
                  <a:ext uri="{FF2B5EF4-FFF2-40B4-BE49-F238E27FC236}">
                    <a16:creationId xmlns:a16="http://schemas.microsoft.com/office/drawing/2014/main" id="{F27C6FFF-E45E-4591-8E61-1D45CAE1D925}"/>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close/>
                  </a:path>
                </a:pathLst>
              </a:custGeom>
              <a:solidFill>
                <a:srgbClr val="AFDFE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2" name="Freeform 12">
                <a:extLst>
                  <a:ext uri="{FF2B5EF4-FFF2-40B4-BE49-F238E27FC236}">
                    <a16:creationId xmlns:a16="http://schemas.microsoft.com/office/drawing/2014/main" id="{C03E10B2-7571-411A-A658-18066F9C66D2}"/>
                  </a:ext>
                </a:extLst>
              </p:cNvPr>
              <p:cNvSpPr>
                <a:spLocks/>
              </p:cNvSpPr>
              <p:nvPr/>
            </p:nvSpPr>
            <p:spPr bwMode="auto">
              <a:xfrm>
                <a:off x="1555086" y="4798577"/>
                <a:ext cx="2403640" cy="994407"/>
              </a:xfrm>
              <a:custGeom>
                <a:avLst/>
                <a:gdLst>
                  <a:gd name="T0" fmla="*/ 36 w 3268"/>
                  <a:gd name="T1" fmla="*/ 310 h 1352"/>
                  <a:gd name="T2" fmla="*/ 1204 w 3268"/>
                  <a:gd name="T3" fmla="*/ 346 h 1352"/>
                  <a:gd name="T4" fmla="*/ 1496 w 3268"/>
                  <a:gd name="T5" fmla="*/ 360 h 1352"/>
                  <a:gd name="T6" fmla="*/ 1510 w 3268"/>
                  <a:gd name="T7" fmla="*/ 360 h 1352"/>
                  <a:gd name="T8" fmla="*/ 1574 w 3268"/>
                  <a:gd name="T9" fmla="*/ 352 h 1352"/>
                  <a:gd name="T10" fmla="*/ 1690 w 3268"/>
                  <a:gd name="T11" fmla="*/ 318 h 1352"/>
                  <a:gd name="T12" fmla="*/ 1830 w 3268"/>
                  <a:gd name="T13" fmla="*/ 270 h 1352"/>
                  <a:gd name="T14" fmla="*/ 2258 w 3268"/>
                  <a:gd name="T15" fmla="*/ 102 h 1352"/>
                  <a:gd name="T16" fmla="*/ 2400 w 3268"/>
                  <a:gd name="T17" fmla="*/ 50 h 1352"/>
                  <a:gd name="T18" fmla="*/ 2426 w 3268"/>
                  <a:gd name="T19" fmla="*/ 44 h 1352"/>
                  <a:gd name="T20" fmla="*/ 2558 w 3268"/>
                  <a:gd name="T21" fmla="*/ 30 h 1352"/>
                  <a:gd name="T22" fmla="*/ 3006 w 3268"/>
                  <a:gd name="T23" fmla="*/ 0 h 1352"/>
                  <a:gd name="T24" fmla="*/ 3044 w 3268"/>
                  <a:gd name="T25" fmla="*/ 26 h 1352"/>
                  <a:gd name="T26" fmla="*/ 3222 w 3268"/>
                  <a:gd name="T27" fmla="*/ 142 h 1352"/>
                  <a:gd name="T28" fmla="*/ 3264 w 3268"/>
                  <a:gd name="T29" fmla="*/ 174 h 1352"/>
                  <a:gd name="T30" fmla="*/ 3268 w 3268"/>
                  <a:gd name="T31" fmla="*/ 180 h 1352"/>
                  <a:gd name="T32" fmla="*/ 3258 w 3268"/>
                  <a:gd name="T33" fmla="*/ 190 h 1352"/>
                  <a:gd name="T34" fmla="*/ 3176 w 3268"/>
                  <a:gd name="T35" fmla="*/ 234 h 1352"/>
                  <a:gd name="T36" fmla="*/ 2944 w 3268"/>
                  <a:gd name="T37" fmla="*/ 346 h 1352"/>
                  <a:gd name="T38" fmla="*/ 2552 w 3268"/>
                  <a:gd name="T39" fmla="*/ 532 h 1352"/>
                  <a:gd name="T40" fmla="*/ 2300 w 3268"/>
                  <a:gd name="T41" fmla="*/ 656 h 1352"/>
                  <a:gd name="T42" fmla="*/ 2194 w 3268"/>
                  <a:gd name="T43" fmla="*/ 714 h 1352"/>
                  <a:gd name="T44" fmla="*/ 2170 w 3268"/>
                  <a:gd name="T45" fmla="*/ 732 h 1352"/>
                  <a:gd name="T46" fmla="*/ 2048 w 3268"/>
                  <a:gd name="T47" fmla="*/ 852 h 1352"/>
                  <a:gd name="T48" fmla="*/ 1744 w 3268"/>
                  <a:gd name="T49" fmla="*/ 1154 h 1352"/>
                  <a:gd name="T50" fmla="*/ 1578 w 3268"/>
                  <a:gd name="T51" fmla="*/ 1308 h 1352"/>
                  <a:gd name="T52" fmla="*/ 1538 w 3268"/>
                  <a:gd name="T53" fmla="*/ 1340 h 1352"/>
                  <a:gd name="T54" fmla="*/ 1530 w 3268"/>
                  <a:gd name="T55" fmla="*/ 1342 h 1352"/>
                  <a:gd name="T56" fmla="*/ 1464 w 3268"/>
                  <a:gd name="T57" fmla="*/ 1348 h 1352"/>
                  <a:gd name="T58" fmla="*/ 1306 w 3268"/>
                  <a:gd name="T59" fmla="*/ 1352 h 1352"/>
                  <a:gd name="T60" fmla="*/ 846 w 3268"/>
                  <a:gd name="T61" fmla="*/ 1352 h 1352"/>
                  <a:gd name="T62" fmla="*/ 380 w 3268"/>
                  <a:gd name="T63" fmla="*/ 1346 h 1352"/>
                  <a:gd name="T64" fmla="*/ 132 w 3268"/>
                  <a:gd name="T65" fmla="*/ 1340 h 1352"/>
                  <a:gd name="T66" fmla="*/ 128 w 3268"/>
                  <a:gd name="T67" fmla="*/ 1338 h 1352"/>
                  <a:gd name="T68" fmla="*/ 116 w 3268"/>
                  <a:gd name="T69" fmla="*/ 1328 h 1352"/>
                  <a:gd name="T70" fmla="*/ 100 w 3268"/>
                  <a:gd name="T71" fmla="*/ 1296 h 1352"/>
                  <a:gd name="T72" fmla="*/ 84 w 3268"/>
                  <a:gd name="T73" fmla="*/ 1248 h 1352"/>
                  <a:gd name="T74" fmla="*/ 54 w 3268"/>
                  <a:gd name="T75" fmla="*/ 1112 h 1352"/>
                  <a:gd name="T76" fmla="*/ 28 w 3268"/>
                  <a:gd name="T77" fmla="*/ 940 h 1352"/>
                  <a:gd name="T78" fmla="*/ 10 w 3268"/>
                  <a:gd name="T79" fmla="*/ 756 h 1352"/>
                  <a:gd name="T80" fmla="*/ 0 w 3268"/>
                  <a:gd name="T81" fmla="*/ 578 h 1352"/>
                  <a:gd name="T82" fmla="*/ 4 w 3268"/>
                  <a:gd name="T83" fmla="*/ 430 h 1352"/>
                  <a:gd name="T84" fmla="*/ 10 w 3268"/>
                  <a:gd name="T85" fmla="*/ 374 h 1352"/>
                  <a:gd name="T86" fmla="*/ 22 w 3268"/>
                  <a:gd name="T87" fmla="*/ 334 h 1352"/>
                  <a:gd name="T88" fmla="*/ 36 w 3268"/>
                  <a:gd name="T89" fmla="*/ 310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68" h="1352">
                    <a:moveTo>
                      <a:pt x="36" y="310"/>
                    </a:moveTo>
                    <a:lnTo>
                      <a:pt x="36" y="310"/>
                    </a:lnTo>
                    <a:lnTo>
                      <a:pt x="708" y="330"/>
                    </a:lnTo>
                    <a:lnTo>
                      <a:pt x="1204" y="346"/>
                    </a:lnTo>
                    <a:lnTo>
                      <a:pt x="1390" y="354"/>
                    </a:lnTo>
                    <a:lnTo>
                      <a:pt x="1496" y="360"/>
                    </a:lnTo>
                    <a:lnTo>
                      <a:pt x="1496" y="360"/>
                    </a:lnTo>
                    <a:lnTo>
                      <a:pt x="1510" y="360"/>
                    </a:lnTo>
                    <a:lnTo>
                      <a:pt x="1530" y="358"/>
                    </a:lnTo>
                    <a:lnTo>
                      <a:pt x="1574" y="352"/>
                    </a:lnTo>
                    <a:lnTo>
                      <a:pt x="1628" y="338"/>
                    </a:lnTo>
                    <a:lnTo>
                      <a:pt x="1690" y="318"/>
                    </a:lnTo>
                    <a:lnTo>
                      <a:pt x="1758" y="296"/>
                    </a:lnTo>
                    <a:lnTo>
                      <a:pt x="1830" y="270"/>
                    </a:lnTo>
                    <a:lnTo>
                      <a:pt x="1980" y="214"/>
                    </a:lnTo>
                    <a:lnTo>
                      <a:pt x="2258" y="102"/>
                    </a:lnTo>
                    <a:lnTo>
                      <a:pt x="2362" y="62"/>
                    </a:lnTo>
                    <a:lnTo>
                      <a:pt x="2400" y="50"/>
                    </a:lnTo>
                    <a:lnTo>
                      <a:pt x="2426" y="44"/>
                    </a:lnTo>
                    <a:lnTo>
                      <a:pt x="2426" y="44"/>
                    </a:lnTo>
                    <a:lnTo>
                      <a:pt x="2480" y="38"/>
                    </a:lnTo>
                    <a:lnTo>
                      <a:pt x="2558" y="30"/>
                    </a:lnTo>
                    <a:lnTo>
                      <a:pt x="2754" y="16"/>
                    </a:lnTo>
                    <a:lnTo>
                      <a:pt x="3006" y="0"/>
                    </a:lnTo>
                    <a:lnTo>
                      <a:pt x="3006" y="0"/>
                    </a:lnTo>
                    <a:lnTo>
                      <a:pt x="3044" y="26"/>
                    </a:lnTo>
                    <a:lnTo>
                      <a:pt x="3132" y="82"/>
                    </a:lnTo>
                    <a:lnTo>
                      <a:pt x="3222" y="142"/>
                    </a:lnTo>
                    <a:lnTo>
                      <a:pt x="3254" y="166"/>
                    </a:lnTo>
                    <a:lnTo>
                      <a:pt x="3264" y="174"/>
                    </a:lnTo>
                    <a:lnTo>
                      <a:pt x="3268" y="180"/>
                    </a:lnTo>
                    <a:lnTo>
                      <a:pt x="3268" y="180"/>
                    </a:lnTo>
                    <a:lnTo>
                      <a:pt x="3266" y="184"/>
                    </a:lnTo>
                    <a:lnTo>
                      <a:pt x="3258" y="190"/>
                    </a:lnTo>
                    <a:lnTo>
                      <a:pt x="3226" y="208"/>
                    </a:lnTo>
                    <a:lnTo>
                      <a:pt x="3176" y="234"/>
                    </a:lnTo>
                    <a:lnTo>
                      <a:pt x="3112" y="266"/>
                    </a:lnTo>
                    <a:lnTo>
                      <a:pt x="2944" y="346"/>
                    </a:lnTo>
                    <a:lnTo>
                      <a:pt x="2750" y="438"/>
                    </a:lnTo>
                    <a:lnTo>
                      <a:pt x="2552" y="532"/>
                    </a:lnTo>
                    <a:lnTo>
                      <a:pt x="2374" y="620"/>
                    </a:lnTo>
                    <a:lnTo>
                      <a:pt x="2300" y="656"/>
                    </a:lnTo>
                    <a:lnTo>
                      <a:pt x="2238" y="688"/>
                    </a:lnTo>
                    <a:lnTo>
                      <a:pt x="2194" y="714"/>
                    </a:lnTo>
                    <a:lnTo>
                      <a:pt x="2180" y="724"/>
                    </a:lnTo>
                    <a:lnTo>
                      <a:pt x="2170" y="732"/>
                    </a:lnTo>
                    <a:lnTo>
                      <a:pt x="2170" y="732"/>
                    </a:lnTo>
                    <a:lnTo>
                      <a:pt x="2048" y="852"/>
                    </a:lnTo>
                    <a:lnTo>
                      <a:pt x="1848" y="1052"/>
                    </a:lnTo>
                    <a:lnTo>
                      <a:pt x="1744" y="1154"/>
                    </a:lnTo>
                    <a:lnTo>
                      <a:pt x="1650" y="1242"/>
                    </a:lnTo>
                    <a:lnTo>
                      <a:pt x="1578" y="1308"/>
                    </a:lnTo>
                    <a:lnTo>
                      <a:pt x="1554" y="1330"/>
                    </a:lnTo>
                    <a:lnTo>
                      <a:pt x="1538" y="1340"/>
                    </a:lnTo>
                    <a:lnTo>
                      <a:pt x="1538" y="1340"/>
                    </a:lnTo>
                    <a:lnTo>
                      <a:pt x="1530" y="1342"/>
                    </a:lnTo>
                    <a:lnTo>
                      <a:pt x="1514" y="1344"/>
                    </a:lnTo>
                    <a:lnTo>
                      <a:pt x="1464" y="1348"/>
                    </a:lnTo>
                    <a:lnTo>
                      <a:pt x="1394" y="1350"/>
                    </a:lnTo>
                    <a:lnTo>
                      <a:pt x="1306" y="1352"/>
                    </a:lnTo>
                    <a:lnTo>
                      <a:pt x="1090" y="1352"/>
                    </a:lnTo>
                    <a:lnTo>
                      <a:pt x="846" y="1352"/>
                    </a:lnTo>
                    <a:lnTo>
                      <a:pt x="600" y="1348"/>
                    </a:lnTo>
                    <a:lnTo>
                      <a:pt x="380" y="1346"/>
                    </a:lnTo>
                    <a:lnTo>
                      <a:pt x="214" y="1342"/>
                    </a:lnTo>
                    <a:lnTo>
                      <a:pt x="132" y="1340"/>
                    </a:lnTo>
                    <a:lnTo>
                      <a:pt x="132" y="1340"/>
                    </a:lnTo>
                    <a:lnTo>
                      <a:pt x="128" y="1338"/>
                    </a:lnTo>
                    <a:lnTo>
                      <a:pt x="124" y="1336"/>
                    </a:lnTo>
                    <a:lnTo>
                      <a:pt x="116" y="1328"/>
                    </a:lnTo>
                    <a:lnTo>
                      <a:pt x="108" y="1314"/>
                    </a:lnTo>
                    <a:lnTo>
                      <a:pt x="100" y="1296"/>
                    </a:lnTo>
                    <a:lnTo>
                      <a:pt x="92" y="1274"/>
                    </a:lnTo>
                    <a:lnTo>
                      <a:pt x="84" y="1248"/>
                    </a:lnTo>
                    <a:lnTo>
                      <a:pt x="68" y="1186"/>
                    </a:lnTo>
                    <a:lnTo>
                      <a:pt x="54" y="1112"/>
                    </a:lnTo>
                    <a:lnTo>
                      <a:pt x="40" y="1030"/>
                    </a:lnTo>
                    <a:lnTo>
                      <a:pt x="28" y="940"/>
                    </a:lnTo>
                    <a:lnTo>
                      <a:pt x="18" y="848"/>
                    </a:lnTo>
                    <a:lnTo>
                      <a:pt x="10" y="756"/>
                    </a:lnTo>
                    <a:lnTo>
                      <a:pt x="4" y="664"/>
                    </a:lnTo>
                    <a:lnTo>
                      <a:pt x="0" y="578"/>
                    </a:lnTo>
                    <a:lnTo>
                      <a:pt x="0" y="500"/>
                    </a:lnTo>
                    <a:lnTo>
                      <a:pt x="4" y="430"/>
                    </a:lnTo>
                    <a:lnTo>
                      <a:pt x="6" y="400"/>
                    </a:lnTo>
                    <a:lnTo>
                      <a:pt x="10" y="374"/>
                    </a:lnTo>
                    <a:lnTo>
                      <a:pt x="16" y="352"/>
                    </a:lnTo>
                    <a:lnTo>
                      <a:pt x="22" y="334"/>
                    </a:lnTo>
                    <a:lnTo>
                      <a:pt x="28" y="320"/>
                    </a:lnTo>
                    <a:lnTo>
                      <a:pt x="36" y="3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sp>
            <p:nvSpPr>
              <p:cNvPr id="193" name="Freeform 14">
                <a:extLst>
                  <a:ext uri="{FF2B5EF4-FFF2-40B4-BE49-F238E27FC236}">
                    <a16:creationId xmlns:a16="http://schemas.microsoft.com/office/drawing/2014/main" id="{672F058E-E99A-4ABC-AF1E-0CE095BEB739}"/>
                  </a:ext>
                </a:extLst>
              </p:cNvPr>
              <p:cNvSpPr>
                <a:spLocks/>
              </p:cNvSpPr>
              <p:nvPr/>
            </p:nvSpPr>
            <p:spPr bwMode="auto">
              <a:xfrm>
                <a:off x="2039050" y="4830940"/>
                <a:ext cx="1810820" cy="558986"/>
              </a:xfrm>
              <a:custGeom>
                <a:avLst/>
                <a:gdLst>
                  <a:gd name="T0" fmla="*/ 2162 w 2462"/>
                  <a:gd name="T1" fmla="*/ 10 h 760"/>
                  <a:gd name="T2" fmla="*/ 2114 w 2462"/>
                  <a:gd name="T3" fmla="*/ 16 h 760"/>
                  <a:gd name="T4" fmla="*/ 1992 w 2462"/>
                  <a:gd name="T5" fmla="*/ 48 h 760"/>
                  <a:gd name="T6" fmla="*/ 1844 w 2462"/>
                  <a:gd name="T7" fmla="*/ 96 h 760"/>
                  <a:gd name="T8" fmla="*/ 1600 w 2462"/>
                  <a:gd name="T9" fmla="*/ 186 h 760"/>
                  <a:gd name="T10" fmla="*/ 1284 w 2462"/>
                  <a:gd name="T11" fmla="*/ 300 h 760"/>
                  <a:gd name="T12" fmla="*/ 1158 w 2462"/>
                  <a:gd name="T13" fmla="*/ 340 h 760"/>
                  <a:gd name="T14" fmla="*/ 1086 w 2462"/>
                  <a:gd name="T15" fmla="*/ 356 h 760"/>
                  <a:gd name="T16" fmla="*/ 1066 w 2462"/>
                  <a:gd name="T17" fmla="*/ 358 h 760"/>
                  <a:gd name="T18" fmla="*/ 838 w 2462"/>
                  <a:gd name="T19" fmla="*/ 364 h 760"/>
                  <a:gd name="T20" fmla="*/ 512 w 2462"/>
                  <a:gd name="T21" fmla="*/ 372 h 760"/>
                  <a:gd name="T22" fmla="*/ 348 w 2462"/>
                  <a:gd name="T23" fmla="*/ 382 h 760"/>
                  <a:gd name="T24" fmla="*/ 202 w 2462"/>
                  <a:gd name="T25" fmla="*/ 396 h 760"/>
                  <a:gd name="T26" fmla="*/ 88 w 2462"/>
                  <a:gd name="T27" fmla="*/ 420 h 760"/>
                  <a:gd name="T28" fmla="*/ 48 w 2462"/>
                  <a:gd name="T29" fmla="*/ 434 h 760"/>
                  <a:gd name="T30" fmla="*/ 20 w 2462"/>
                  <a:gd name="T31" fmla="*/ 450 h 760"/>
                  <a:gd name="T32" fmla="*/ 12 w 2462"/>
                  <a:gd name="T33" fmla="*/ 460 h 760"/>
                  <a:gd name="T34" fmla="*/ 2 w 2462"/>
                  <a:gd name="T35" fmla="*/ 482 h 760"/>
                  <a:gd name="T36" fmla="*/ 0 w 2462"/>
                  <a:gd name="T37" fmla="*/ 506 h 760"/>
                  <a:gd name="T38" fmla="*/ 6 w 2462"/>
                  <a:gd name="T39" fmla="*/ 532 h 760"/>
                  <a:gd name="T40" fmla="*/ 18 w 2462"/>
                  <a:gd name="T41" fmla="*/ 558 h 760"/>
                  <a:gd name="T42" fmla="*/ 40 w 2462"/>
                  <a:gd name="T43" fmla="*/ 588 h 760"/>
                  <a:gd name="T44" fmla="*/ 66 w 2462"/>
                  <a:gd name="T45" fmla="*/ 616 h 760"/>
                  <a:gd name="T46" fmla="*/ 120 w 2462"/>
                  <a:gd name="T47" fmla="*/ 656 h 760"/>
                  <a:gd name="T48" fmla="*/ 210 w 2462"/>
                  <a:gd name="T49" fmla="*/ 704 h 760"/>
                  <a:gd name="T50" fmla="*/ 264 w 2462"/>
                  <a:gd name="T51" fmla="*/ 724 h 760"/>
                  <a:gd name="T52" fmla="*/ 322 w 2462"/>
                  <a:gd name="T53" fmla="*/ 740 h 760"/>
                  <a:gd name="T54" fmla="*/ 384 w 2462"/>
                  <a:gd name="T55" fmla="*/ 752 h 760"/>
                  <a:gd name="T56" fmla="*/ 450 w 2462"/>
                  <a:gd name="T57" fmla="*/ 758 h 760"/>
                  <a:gd name="T58" fmla="*/ 518 w 2462"/>
                  <a:gd name="T59" fmla="*/ 760 h 760"/>
                  <a:gd name="T60" fmla="*/ 590 w 2462"/>
                  <a:gd name="T61" fmla="*/ 754 h 760"/>
                  <a:gd name="T62" fmla="*/ 664 w 2462"/>
                  <a:gd name="T63" fmla="*/ 744 h 760"/>
                  <a:gd name="T64" fmla="*/ 820 w 2462"/>
                  <a:gd name="T65" fmla="*/ 712 h 760"/>
                  <a:gd name="T66" fmla="*/ 980 w 2462"/>
                  <a:gd name="T67" fmla="*/ 670 h 760"/>
                  <a:gd name="T68" fmla="*/ 1212 w 2462"/>
                  <a:gd name="T69" fmla="*/ 600 h 760"/>
                  <a:gd name="T70" fmla="*/ 1476 w 2462"/>
                  <a:gd name="T71" fmla="*/ 508 h 760"/>
                  <a:gd name="T72" fmla="*/ 1646 w 2462"/>
                  <a:gd name="T73" fmla="*/ 450 h 760"/>
                  <a:gd name="T74" fmla="*/ 1726 w 2462"/>
                  <a:gd name="T75" fmla="*/ 430 h 760"/>
                  <a:gd name="T76" fmla="*/ 1992 w 2462"/>
                  <a:gd name="T77" fmla="*/ 368 h 760"/>
                  <a:gd name="T78" fmla="*/ 2142 w 2462"/>
                  <a:gd name="T79" fmla="*/ 326 h 760"/>
                  <a:gd name="T80" fmla="*/ 2282 w 2462"/>
                  <a:gd name="T81" fmla="*/ 278 h 760"/>
                  <a:gd name="T82" fmla="*/ 2368 w 2462"/>
                  <a:gd name="T83" fmla="*/ 240 h 760"/>
                  <a:gd name="T84" fmla="*/ 2412 w 2462"/>
                  <a:gd name="T85" fmla="*/ 214 h 760"/>
                  <a:gd name="T86" fmla="*/ 2444 w 2462"/>
                  <a:gd name="T87" fmla="*/ 188 h 760"/>
                  <a:gd name="T88" fmla="*/ 2460 w 2462"/>
                  <a:gd name="T89" fmla="*/ 160 h 760"/>
                  <a:gd name="T90" fmla="*/ 2460 w 2462"/>
                  <a:gd name="T91" fmla="*/ 132 h 760"/>
                  <a:gd name="T92" fmla="*/ 2452 w 2462"/>
                  <a:gd name="T93" fmla="*/ 118 h 760"/>
                  <a:gd name="T94" fmla="*/ 2414 w 2462"/>
                  <a:gd name="T95" fmla="*/ 70 h 760"/>
                  <a:gd name="T96" fmla="*/ 2380 w 2462"/>
                  <a:gd name="T97" fmla="*/ 36 h 760"/>
                  <a:gd name="T98" fmla="*/ 2348 w 2462"/>
                  <a:gd name="T99" fmla="*/ 16 h 760"/>
                  <a:gd name="T100" fmla="*/ 2314 w 2462"/>
                  <a:gd name="T101" fmla="*/ 4 h 760"/>
                  <a:gd name="T102" fmla="*/ 2282 w 2462"/>
                  <a:gd name="T103" fmla="*/ 0 h 760"/>
                  <a:gd name="T104" fmla="*/ 2162 w 2462"/>
                  <a:gd name="T105" fmla="*/ 1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2" h="760">
                    <a:moveTo>
                      <a:pt x="2162" y="10"/>
                    </a:moveTo>
                    <a:lnTo>
                      <a:pt x="2162" y="10"/>
                    </a:lnTo>
                    <a:lnTo>
                      <a:pt x="2138" y="12"/>
                    </a:lnTo>
                    <a:lnTo>
                      <a:pt x="2114" y="16"/>
                    </a:lnTo>
                    <a:lnTo>
                      <a:pt x="2056" y="30"/>
                    </a:lnTo>
                    <a:lnTo>
                      <a:pt x="1992" y="48"/>
                    </a:lnTo>
                    <a:lnTo>
                      <a:pt x="1920" y="70"/>
                    </a:lnTo>
                    <a:lnTo>
                      <a:pt x="1844" y="96"/>
                    </a:lnTo>
                    <a:lnTo>
                      <a:pt x="1764" y="124"/>
                    </a:lnTo>
                    <a:lnTo>
                      <a:pt x="1600" y="186"/>
                    </a:lnTo>
                    <a:lnTo>
                      <a:pt x="1436" y="246"/>
                    </a:lnTo>
                    <a:lnTo>
                      <a:pt x="1284" y="300"/>
                    </a:lnTo>
                    <a:lnTo>
                      <a:pt x="1218" y="322"/>
                    </a:lnTo>
                    <a:lnTo>
                      <a:pt x="1158" y="340"/>
                    </a:lnTo>
                    <a:lnTo>
                      <a:pt x="1106" y="352"/>
                    </a:lnTo>
                    <a:lnTo>
                      <a:pt x="1086" y="356"/>
                    </a:lnTo>
                    <a:lnTo>
                      <a:pt x="1066" y="358"/>
                    </a:lnTo>
                    <a:lnTo>
                      <a:pt x="1066" y="358"/>
                    </a:lnTo>
                    <a:lnTo>
                      <a:pt x="970" y="362"/>
                    </a:lnTo>
                    <a:lnTo>
                      <a:pt x="838" y="364"/>
                    </a:lnTo>
                    <a:lnTo>
                      <a:pt x="680" y="368"/>
                    </a:lnTo>
                    <a:lnTo>
                      <a:pt x="512" y="372"/>
                    </a:lnTo>
                    <a:lnTo>
                      <a:pt x="428" y="376"/>
                    </a:lnTo>
                    <a:lnTo>
                      <a:pt x="348" y="382"/>
                    </a:lnTo>
                    <a:lnTo>
                      <a:pt x="272" y="388"/>
                    </a:lnTo>
                    <a:lnTo>
                      <a:pt x="202" y="396"/>
                    </a:lnTo>
                    <a:lnTo>
                      <a:pt x="140" y="408"/>
                    </a:lnTo>
                    <a:lnTo>
                      <a:pt x="88" y="420"/>
                    </a:lnTo>
                    <a:lnTo>
                      <a:pt x="66" y="426"/>
                    </a:lnTo>
                    <a:lnTo>
                      <a:pt x="48" y="434"/>
                    </a:lnTo>
                    <a:lnTo>
                      <a:pt x="32" y="442"/>
                    </a:lnTo>
                    <a:lnTo>
                      <a:pt x="20" y="450"/>
                    </a:lnTo>
                    <a:lnTo>
                      <a:pt x="20" y="450"/>
                    </a:lnTo>
                    <a:lnTo>
                      <a:pt x="12" y="460"/>
                    </a:lnTo>
                    <a:lnTo>
                      <a:pt x="6" y="470"/>
                    </a:lnTo>
                    <a:lnTo>
                      <a:pt x="2" y="482"/>
                    </a:lnTo>
                    <a:lnTo>
                      <a:pt x="0" y="492"/>
                    </a:lnTo>
                    <a:lnTo>
                      <a:pt x="0" y="506"/>
                    </a:lnTo>
                    <a:lnTo>
                      <a:pt x="2" y="518"/>
                    </a:lnTo>
                    <a:lnTo>
                      <a:pt x="6" y="532"/>
                    </a:lnTo>
                    <a:lnTo>
                      <a:pt x="10" y="544"/>
                    </a:lnTo>
                    <a:lnTo>
                      <a:pt x="18" y="558"/>
                    </a:lnTo>
                    <a:lnTo>
                      <a:pt x="28" y="572"/>
                    </a:lnTo>
                    <a:lnTo>
                      <a:pt x="40" y="588"/>
                    </a:lnTo>
                    <a:lnTo>
                      <a:pt x="52" y="602"/>
                    </a:lnTo>
                    <a:lnTo>
                      <a:pt x="66" y="616"/>
                    </a:lnTo>
                    <a:lnTo>
                      <a:pt x="82" y="630"/>
                    </a:lnTo>
                    <a:lnTo>
                      <a:pt x="120" y="656"/>
                    </a:lnTo>
                    <a:lnTo>
                      <a:pt x="162" y="682"/>
                    </a:lnTo>
                    <a:lnTo>
                      <a:pt x="210" y="704"/>
                    </a:lnTo>
                    <a:lnTo>
                      <a:pt x="236" y="714"/>
                    </a:lnTo>
                    <a:lnTo>
                      <a:pt x="264" y="724"/>
                    </a:lnTo>
                    <a:lnTo>
                      <a:pt x="292" y="732"/>
                    </a:lnTo>
                    <a:lnTo>
                      <a:pt x="322" y="740"/>
                    </a:lnTo>
                    <a:lnTo>
                      <a:pt x="352" y="746"/>
                    </a:lnTo>
                    <a:lnTo>
                      <a:pt x="384" y="752"/>
                    </a:lnTo>
                    <a:lnTo>
                      <a:pt x="416" y="756"/>
                    </a:lnTo>
                    <a:lnTo>
                      <a:pt x="450" y="758"/>
                    </a:lnTo>
                    <a:lnTo>
                      <a:pt x="484" y="760"/>
                    </a:lnTo>
                    <a:lnTo>
                      <a:pt x="518" y="760"/>
                    </a:lnTo>
                    <a:lnTo>
                      <a:pt x="554" y="758"/>
                    </a:lnTo>
                    <a:lnTo>
                      <a:pt x="590" y="754"/>
                    </a:lnTo>
                    <a:lnTo>
                      <a:pt x="590" y="754"/>
                    </a:lnTo>
                    <a:lnTo>
                      <a:pt x="664" y="744"/>
                    </a:lnTo>
                    <a:lnTo>
                      <a:pt x="742" y="728"/>
                    </a:lnTo>
                    <a:lnTo>
                      <a:pt x="820" y="712"/>
                    </a:lnTo>
                    <a:lnTo>
                      <a:pt x="900" y="692"/>
                    </a:lnTo>
                    <a:lnTo>
                      <a:pt x="980" y="670"/>
                    </a:lnTo>
                    <a:lnTo>
                      <a:pt x="1058" y="648"/>
                    </a:lnTo>
                    <a:lnTo>
                      <a:pt x="1212" y="600"/>
                    </a:lnTo>
                    <a:lnTo>
                      <a:pt x="1352" y="552"/>
                    </a:lnTo>
                    <a:lnTo>
                      <a:pt x="1476" y="508"/>
                    </a:lnTo>
                    <a:lnTo>
                      <a:pt x="1576" y="472"/>
                    </a:lnTo>
                    <a:lnTo>
                      <a:pt x="1646" y="450"/>
                    </a:lnTo>
                    <a:lnTo>
                      <a:pt x="1646" y="450"/>
                    </a:lnTo>
                    <a:lnTo>
                      <a:pt x="1726" y="430"/>
                    </a:lnTo>
                    <a:lnTo>
                      <a:pt x="1848" y="402"/>
                    </a:lnTo>
                    <a:lnTo>
                      <a:pt x="1992" y="368"/>
                    </a:lnTo>
                    <a:lnTo>
                      <a:pt x="2068" y="348"/>
                    </a:lnTo>
                    <a:lnTo>
                      <a:pt x="2142" y="326"/>
                    </a:lnTo>
                    <a:lnTo>
                      <a:pt x="2214" y="302"/>
                    </a:lnTo>
                    <a:lnTo>
                      <a:pt x="2282" y="278"/>
                    </a:lnTo>
                    <a:lnTo>
                      <a:pt x="2342" y="254"/>
                    </a:lnTo>
                    <a:lnTo>
                      <a:pt x="2368" y="240"/>
                    </a:lnTo>
                    <a:lnTo>
                      <a:pt x="2392" y="228"/>
                    </a:lnTo>
                    <a:lnTo>
                      <a:pt x="2412" y="214"/>
                    </a:lnTo>
                    <a:lnTo>
                      <a:pt x="2430" y="202"/>
                    </a:lnTo>
                    <a:lnTo>
                      <a:pt x="2444" y="188"/>
                    </a:lnTo>
                    <a:lnTo>
                      <a:pt x="2454" y="174"/>
                    </a:lnTo>
                    <a:lnTo>
                      <a:pt x="2460" y="160"/>
                    </a:lnTo>
                    <a:lnTo>
                      <a:pt x="2462" y="146"/>
                    </a:lnTo>
                    <a:lnTo>
                      <a:pt x="2460" y="132"/>
                    </a:lnTo>
                    <a:lnTo>
                      <a:pt x="2452" y="118"/>
                    </a:lnTo>
                    <a:lnTo>
                      <a:pt x="2452" y="118"/>
                    </a:lnTo>
                    <a:lnTo>
                      <a:pt x="2434" y="92"/>
                    </a:lnTo>
                    <a:lnTo>
                      <a:pt x="2414" y="70"/>
                    </a:lnTo>
                    <a:lnTo>
                      <a:pt x="2398" y="52"/>
                    </a:lnTo>
                    <a:lnTo>
                      <a:pt x="2380" y="36"/>
                    </a:lnTo>
                    <a:lnTo>
                      <a:pt x="2364" y="24"/>
                    </a:lnTo>
                    <a:lnTo>
                      <a:pt x="2348" y="16"/>
                    </a:lnTo>
                    <a:lnTo>
                      <a:pt x="2330" y="8"/>
                    </a:lnTo>
                    <a:lnTo>
                      <a:pt x="2314" y="4"/>
                    </a:lnTo>
                    <a:lnTo>
                      <a:pt x="2298" y="2"/>
                    </a:lnTo>
                    <a:lnTo>
                      <a:pt x="2282" y="0"/>
                    </a:lnTo>
                    <a:lnTo>
                      <a:pt x="2246" y="2"/>
                    </a:lnTo>
                    <a:lnTo>
                      <a:pt x="2162" y="1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sz="1050"/>
              </a:p>
            </p:txBody>
          </p:sp>
        </p:grpSp>
        <p:sp>
          <p:nvSpPr>
            <p:cNvPr id="227" name="Freeform 18">
              <a:extLst>
                <a:ext uri="{FF2B5EF4-FFF2-40B4-BE49-F238E27FC236}">
                  <a16:creationId xmlns:a16="http://schemas.microsoft.com/office/drawing/2014/main" id="{7B5581D0-C4F7-4B38-A53C-32695D50B1A9}"/>
                </a:ext>
              </a:extLst>
            </p:cNvPr>
            <p:cNvSpPr>
              <a:spLocks/>
            </p:cNvSpPr>
            <p:nvPr/>
          </p:nvSpPr>
          <p:spPr bwMode="auto">
            <a:xfrm>
              <a:off x="8231933" y="1315084"/>
              <a:ext cx="780055" cy="453922"/>
            </a:xfrm>
            <a:custGeom>
              <a:avLst/>
              <a:gdLst>
                <a:gd name="T0" fmla="*/ 121 w 140"/>
                <a:gd name="T1" fmla="*/ 29 h 74"/>
                <a:gd name="T2" fmla="*/ 91 w 140"/>
                <a:gd name="T3" fmla="*/ 0 h 74"/>
                <a:gd name="T4" fmla="*/ 64 w 140"/>
                <a:gd name="T5" fmla="*/ 15 h 74"/>
                <a:gd name="T6" fmla="*/ 52 w 140"/>
                <a:gd name="T7" fmla="*/ 12 h 74"/>
                <a:gd name="T8" fmla="*/ 31 w 140"/>
                <a:gd name="T9" fmla="*/ 25 h 74"/>
                <a:gd name="T10" fmla="*/ 30 w 140"/>
                <a:gd name="T11" fmla="*/ 25 h 74"/>
                <a:gd name="T12" fmla="*/ 18 w 140"/>
                <a:gd name="T13" fmla="*/ 37 h 74"/>
                <a:gd name="T14" fmla="*/ 18 w 140"/>
                <a:gd name="T15" fmla="*/ 37 h 74"/>
                <a:gd name="T16" fmla="*/ 0 w 140"/>
                <a:gd name="T17" fmla="*/ 55 h 74"/>
                <a:gd name="T18" fmla="*/ 18 w 140"/>
                <a:gd name="T19" fmla="*/ 74 h 74"/>
                <a:gd name="T20" fmla="*/ 120 w 140"/>
                <a:gd name="T21" fmla="*/ 74 h 74"/>
                <a:gd name="T22" fmla="*/ 120 w 140"/>
                <a:gd name="T23" fmla="*/ 74 h 74"/>
                <a:gd name="T24" fmla="*/ 140 w 140"/>
                <a:gd name="T25" fmla="*/ 51 h 74"/>
                <a:gd name="T26" fmla="*/ 121 w 140"/>
                <a:gd name="T2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74">
                  <a:moveTo>
                    <a:pt x="121" y="29"/>
                  </a:moveTo>
                  <a:cubicBezTo>
                    <a:pt x="120" y="13"/>
                    <a:pt x="107" y="0"/>
                    <a:pt x="91" y="0"/>
                  </a:cubicBezTo>
                  <a:cubicBezTo>
                    <a:pt x="80" y="0"/>
                    <a:pt x="70" y="6"/>
                    <a:pt x="64" y="15"/>
                  </a:cubicBezTo>
                  <a:cubicBezTo>
                    <a:pt x="61" y="13"/>
                    <a:pt x="57" y="12"/>
                    <a:pt x="52" y="12"/>
                  </a:cubicBezTo>
                  <a:cubicBezTo>
                    <a:pt x="43" y="12"/>
                    <a:pt x="35" y="17"/>
                    <a:pt x="31" y="25"/>
                  </a:cubicBezTo>
                  <a:cubicBezTo>
                    <a:pt x="31" y="25"/>
                    <a:pt x="30" y="25"/>
                    <a:pt x="30" y="25"/>
                  </a:cubicBezTo>
                  <a:cubicBezTo>
                    <a:pt x="24" y="25"/>
                    <a:pt x="18" y="31"/>
                    <a:pt x="18" y="37"/>
                  </a:cubicBezTo>
                  <a:cubicBezTo>
                    <a:pt x="18" y="37"/>
                    <a:pt x="18" y="37"/>
                    <a:pt x="18" y="37"/>
                  </a:cubicBezTo>
                  <a:cubicBezTo>
                    <a:pt x="8" y="37"/>
                    <a:pt x="0" y="45"/>
                    <a:pt x="0" y="55"/>
                  </a:cubicBezTo>
                  <a:cubicBezTo>
                    <a:pt x="0" y="66"/>
                    <a:pt x="8" y="74"/>
                    <a:pt x="18" y="74"/>
                  </a:cubicBezTo>
                  <a:cubicBezTo>
                    <a:pt x="120" y="74"/>
                    <a:pt x="120" y="74"/>
                    <a:pt x="120" y="74"/>
                  </a:cubicBezTo>
                  <a:cubicBezTo>
                    <a:pt x="120" y="74"/>
                    <a:pt x="120" y="74"/>
                    <a:pt x="120" y="74"/>
                  </a:cubicBezTo>
                  <a:cubicBezTo>
                    <a:pt x="132" y="72"/>
                    <a:pt x="140" y="63"/>
                    <a:pt x="140" y="51"/>
                  </a:cubicBezTo>
                  <a:cubicBezTo>
                    <a:pt x="140" y="40"/>
                    <a:pt x="132" y="30"/>
                    <a:pt x="121" y="29"/>
                  </a:cubicBezTo>
                  <a:close/>
                </a:path>
              </a:pathLst>
            </a:custGeom>
            <a:solidFill>
              <a:schemeClr val="accent1">
                <a:lumMod val="20000"/>
                <a:lumOff val="80000"/>
                <a:alpha val="50000"/>
              </a:schemeClr>
            </a:solidFill>
            <a:ln>
              <a:noFill/>
            </a:ln>
          </p:spPr>
          <p:txBody>
            <a:bodyPr vert="horz" wrap="square" lIns="60960" tIns="30480" rIns="60960" bIns="30480" numCol="1" anchor="t" anchorCtr="0" compatLnSpc="1">
              <a:prstTxWarp prst="textNoShape">
                <a:avLst/>
              </a:prstTxWarp>
            </a:bodyPr>
            <a:lstStyle/>
            <a:p>
              <a:endParaRPr lang="en-US" sz="1200"/>
            </a:p>
          </p:txBody>
        </p:sp>
      </p:grpSp>
      <p:grpSp>
        <p:nvGrpSpPr>
          <p:cNvPr id="10" name="组合 9">
            <a:extLst>
              <a:ext uri="{FF2B5EF4-FFF2-40B4-BE49-F238E27FC236}">
                <a16:creationId xmlns:a16="http://schemas.microsoft.com/office/drawing/2014/main" id="{BF36BCE5-1FFA-4E44-98F4-817D9F80D68D}"/>
              </a:ext>
            </a:extLst>
          </p:cNvPr>
          <p:cNvGrpSpPr/>
          <p:nvPr/>
        </p:nvGrpSpPr>
        <p:grpSpPr>
          <a:xfrm>
            <a:off x="6473507" y="2185811"/>
            <a:ext cx="2418973" cy="1442648"/>
            <a:chOff x="6473507" y="2185811"/>
            <a:chExt cx="2418973" cy="1442648"/>
          </a:xfrm>
        </p:grpSpPr>
        <p:sp>
          <p:nvSpPr>
            <p:cNvPr id="249" name="文本框 248">
              <a:extLst>
                <a:ext uri="{FF2B5EF4-FFF2-40B4-BE49-F238E27FC236}">
                  <a16:creationId xmlns:a16="http://schemas.microsoft.com/office/drawing/2014/main" id="{96F363FA-6AB3-44B8-B2EF-082D7C76D7F8}"/>
                </a:ext>
              </a:extLst>
            </p:cNvPr>
            <p:cNvSpPr txBox="1"/>
            <p:nvPr/>
          </p:nvSpPr>
          <p:spPr>
            <a:xfrm>
              <a:off x="6473507" y="2185811"/>
              <a:ext cx="2418973" cy="369332"/>
            </a:xfrm>
            <a:prstGeom prst="rect">
              <a:avLst/>
            </a:prstGeom>
            <a:noFill/>
          </p:spPr>
          <p:txBody>
            <a:bodyPr wrap="square">
              <a:spAutoFit/>
            </a:bodyPr>
            <a:lstStyle/>
            <a:p>
              <a:pPr marL="0" lvl="1" algn="ctr">
                <a:defRPr/>
              </a:pPr>
              <a:r>
                <a:rPr lang="en-US" altLang="zh-CN" b="1" dirty="0">
                  <a:solidFill>
                    <a:srgbClr val="002166"/>
                  </a:solidFill>
                  <a:cs typeface="+mn-ea"/>
                </a:rPr>
                <a:t>Code</a:t>
              </a:r>
            </a:p>
          </p:txBody>
        </p:sp>
        <p:sp>
          <p:nvSpPr>
            <p:cNvPr id="250" name="Rounded Rectangle 3">
              <a:extLst>
                <a:ext uri="{FF2B5EF4-FFF2-40B4-BE49-F238E27FC236}">
                  <a16:creationId xmlns:a16="http://schemas.microsoft.com/office/drawing/2014/main" id="{2D829EF9-0E9B-47BC-87C1-A4DD59612413}"/>
                </a:ext>
              </a:extLst>
            </p:cNvPr>
            <p:cNvSpPr/>
            <p:nvPr/>
          </p:nvSpPr>
          <p:spPr>
            <a:xfrm>
              <a:off x="6473507" y="2566630"/>
              <a:ext cx="2418973" cy="1061829"/>
            </a:xfrm>
            <a:prstGeom prst="roundRect">
              <a:avLst>
                <a:gd name="adj" fmla="val 0"/>
              </a:avLst>
            </a:prstGeom>
            <a:solidFill>
              <a:srgbClr val="C5E0B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public static </a:t>
              </a:r>
              <a:r>
                <a:rPr lang="en-US" altLang="zh-CN" sz="900" dirty="0">
                  <a:solidFill>
                    <a:schemeClr val="tx1"/>
                  </a:solidFill>
                  <a:latin typeface="Consolas" panose="020B0609020204030204" pitchFamily="49" charset="0"/>
                </a:rPr>
                <a:t>Map&lt;String, String&gt; </a:t>
              </a:r>
              <a:r>
                <a:rPr lang="en-US" altLang="zh-CN" sz="900" dirty="0" err="1">
                  <a:solidFill>
                    <a:schemeClr val="tx1"/>
                  </a:solidFill>
                  <a:latin typeface="Consolas" panose="020B0609020204030204" pitchFamily="49" charset="0"/>
                </a:rPr>
                <a:t>jsonToHashMap</a:t>
              </a:r>
              <a:r>
                <a:rPr lang="en-US" altLang="zh-CN" sz="900" dirty="0">
                  <a:solidFill>
                    <a:schemeClr val="tx1"/>
                  </a:solidFill>
                  <a:latin typeface="Consolas" panose="020B0609020204030204" pitchFamily="49" charset="0"/>
                </a:rPr>
                <a:t>(String </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 {</a:t>
              </a:r>
            </a:p>
            <a:p>
              <a:r>
                <a:rPr lang="en-US" altLang="zh-CN" sz="900" dirty="0">
                  <a:solidFill>
                    <a:schemeClr val="tx1"/>
                  </a:solidFill>
                  <a:latin typeface="Consolas" panose="020B0609020204030204" pitchFamily="49" charset="0"/>
                </a:rPr>
                <a:t>     </a:t>
              </a:r>
              <a:r>
                <a:rPr lang="en-US" altLang="zh-CN" sz="900" dirty="0" err="1">
                  <a:solidFill>
                    <a:schemeClr val="tx1"/>
                  </a:solidFill>
                  <a:latin typeface="Consolas" panose="020B0609020204030204" pitchFamily="49" charset="0"/>
                </a:rPr>
                <a:t>JSONObject</a:t>
              </a:r>
              <a:r>
                <a:rPr lang="en-US" altLang="zh-CN" sz="900" dirty="0">
                  <a:solidFill>
                    <a:schemeClr val="tx1"/>
                  </a:solidFill>
                  <a:latin typeface="Consolas" panose="020B0609020204030204" pitchFamily="49" charset="0"/>
                </a:rPr>
                <a:t> </a:t>
              </a:r>
              <a:r>
                <a:rPr lang="en-US" altLang="zh-CN" sz="900" dirty="0" err="1">
                  <a:solidFill>
                    <a:srgbClr val="FE9621"/>
                  </a:solidFill>
                  <a:latin typeface="Consolas" panose="020B0609020204030204" pitchFamily="49" charset="0"/>
                </a:rPr>
                <a:t>jsonObject</a:t>
              </a:r>
              <a:r>
                <a:rPr lang="en-US" altLang="zh-CN" sz="900" dirty="0">
                  <a:solidFill>
                    <a:srgbClr val="FE9621"/>
                  </a:solidFill>
                  <a:latin typeface="Consolas" panose="020B0609020204030204" pitchFamily="49" charset="0"/>
                </a:rPr>
                <a:t> </a:t>
              </a:r>
              <a:r>
                <a:rPr lang="en-US" altLang="zh-CN" sz="900" dirty="0">
                  <a:solidFill>
                    <a:schemeClr val="tx1"/>
                  </a:solidFill>
                  <a:latin typeface="Consolas" panose="020B0609020204030204" pitchFamily="49" charset="0"/>
                </a:rPr>
                <a:t>=</a:t>
              </a:r>
              <a:r>
                <a:rPr lang="en-US" altLang="zh-CN" sz="900" dirty="0" err="1">
                  <a:solidFill>
                    <a:schemeClr val="tx1"/>
                  </a:solidFill>
                  <a:latin typeface="Consolas" panose="020B0609020204030204" pitchFamily="49" charset="0"/>
                </a:rPr>
                <a:t>JSON.parseObject</a:t>
              </a:r>
              <a:r>
                <a:rPr lang="en-US" altLang="zh-CN" sz="900" dirty="0">
                  <a:solidFill>
                    <a:schemeClr val="tx1"/>
                  </a:solidFill>
                  <a:latin typeface="Consolas" panose="020B0609020204030204" pitchFamily="49" charset="0"/>
                </a:rPr>
                <a:t>(</a:t>
              </a:r>
              <a:r>
                <a:rPr lang="en-US" altLang="zh-CN" sz="900" dirty="0">
                  <a:solidFill>
                    <a:srgbClr val="FE9621"/>
                  </a:solidFill>
                  <a:latin typeface="Consolas" panose="020B0609020204030204" pitchFamily="49" charset="0"/>
                </a:rPr>
                <a:t>json</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Map&lt;String, String&gt;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 new HashMap&lt;&gt;(</a:t>
              </a:r>
              <a:r>
                <a:rPr lang="en-US" altLang="zh-CN" sz="900" dirty="0" err="1">
                  <a:solidFill>
                    <a:srgbClr val="FE9621"/>
                  </a:solidFill>
                  <a:latin typeface="Consolas" panose="020B0609020204030204" pitchFamily="49" charset="0"/>
                </a:rPr>
                <a:t>jsonObject</a:t>
              </a:r>
              <a:r>
                <a:rPr lang="en-US" altLang="zh-CN" sz="900" dirty="0">
                  <a:solidFill>
                    <a:schemeClr val="tx1"/>
                  </a:solidFill>
                  <a:latin typeface="Consolas" panose="020B0609020204030204" pitchFamily="49" charset="0"/>
                </a:rPr>
                <a:t>);</a:t>
              </a:r>
            </a:p>
            <a:p>
              <a:r>
                <a:rPr lang="en-US" altLang="zh-CN" sz="900" dirty="0">
                  <a:solidFill>
                    <a:schemeClr val="tx1"/>
                  </a:solidFill>
                  <a:latin typeface="Consolas" panose="020B0609020204030204" pitchFamily="49" charset="0"/>
                </a:rPr>
                <a:t>     </a:t>
              </a:r>
              <a:r>
                <a:rPr lang="en-US" altLang="zh-CN" sz="900" dirty="0">
                  <a:solidFill>
                    <a:srgbClr val="F92472"/>
                  </a:solidFill>
                  <a:latin typeface="Consolas" panose="020B0609020204030204" pitchFamily="49" charset="0"/>
                </a:rPr>
                <a:t>return </a:t>
              </a:r>
              <a:r>
                <a:rPr lang="en-US" altLang="zh-CN" sz="900" dirty="0" err="1">
                  <a:solidFill>
                    <a:srgbClr val="FE9621"/>
                  </a:solidFill>
                  <a:latin typeface="Consolas" panose="020B0609020204030204" pitchFamily="49" charset="0"/>
                </a:rPr>
                <a:t>hashMap</a:t>
              </a:r>
              <a:r>
                <a:rPr lang="en-US" altLang="zh-CN" sz="900" dirty="0">
                  <a:solidFill>
                    <a:schemeClr val="tx1"/>
                  </a:solidFill>
                  <a:latin typeface="Consolas" panose="020B0609020204030204" pitchFamily="49" charset="0"/>
                </a:rPr>
                <a:t>; }</a:t>
              </a:r>
              <a:endParaRPr lang="en-CN" sz="900" dirty="0">
                <a:solidFill>
                  <a:schemeClr val="tx1"/>
                </a:solidFill>
                <a:latin typeface="Consolas" panose="020B0609020204030204" pitchFamily="49" charset="0"/>
              </a:endParaRPr>
            </a:p>
          </p:txBody>
        </p:sp>
      </p:grpSp>
      <p:sp>
        <p:nvSpPr>
          <p:cNvPr id="44" name="文本框 43">
            <a:extLst>
              <a:ext uri="{FF2B5EF4-FFF2-40B4-BE49-F238E27FC236}">
                <a16:creationId xmlns:a16="http://schemas.microsoft.com/office/drawing/2014/main" id="{42EA32D2-8DDF-4733-9C65-07775BCECC7A}"/>
              </a:ext>
            </a:extLst>
          </p:cNvPr>
          <p:cNvSpPr txBox="1"/>
          <p:nvPr/>
        </p:nvSpPr>
        <p:spPr>
          <a:xfrm>
            <a:off x="3426444" y="4157901"/>
            <a:ext cx="2505631" cy="646331"/>
          </a:xfrm>
          <a:prstGeom prst="rect">
            <a:avLst/>
          </a:prstGeom>
          <a:noFill/>
        </p:spPr>
        <p:txBody>
          <a:bodyPr wrap="square">
            <a:spAutoFit/>
          </a:bodyPr>
          <a:lstStyle/>
          <a:p>
            <a:pPr marL="0" lvl="1" algn="ctr">
              <a:defRPr/>
            </a:pPr>
            <a:r>
              <a:rPr lang="en-US" altLang="zh-CN" b="1" dirty="0">
                <a:solidFill>
                  <a:srgbClr val="002166"/>
                </a:solidFill>
                <a:cs typeface="+mn-ea"/>
              </a:rPr>
              <a:t>Class Import Statements</a:t>
            </a:r>
          </a:p>
        </p:txBody>
      </p:sp>
      <p:grpSp>
        <p:nvGrpSpPr>
          <p:cNvPr id="5" name="组合 4">
            <a:extLst>
              <a:ext uri="{FF2B5EF4-FFF2-40B4-BE49-F238E27FC236}">
                <a16:creationId xmlns:a16="http://schemas.microsoft.com/office/drawing/2014/main" id="{D359508F-1480-426C-86B7-3D1A650279E7}"/>
              </a:ext>
            </a:extLst>
          </p:cNvPr>
          <p:cNvGrpSpPr/>
          <p:nvPr/>
        </p:nvGrpSpPr>
        <p:grpSpPr>
          <a:xfrm>
            <a:off x="408605" y="2001145"/>
            <a:ext cx="2451225" cy="2018512"/>
            <a:chOff x="408605" y="2001145"/>
            <a:chExt cx="2451225" cy="2018512"/>
          </a:xfrm>
        </p:grpSpPr>
        <p:grpSp>
          <p:nvGrpSpPr>
            <p:cNvPr id="4" name="组合 3">
              <a:extLst>
                <a:ext uri="{FF2B5EF4-FFF2-40B4-BE49-F238E27FC236}">
                  <a16:creationId xmlns:a16="http://schemas.microsoft.com/office/drawing/2014/main" id="{13DF5347-0FE1-4CDB-9FE4-16C25FD252E4}"/>
                </a:ext>
              </a:extLst>
            </p:cNvPr>
            <p:cNvGrpSpPr/>
            <p:nvPr/>
          </p:nvGrpSpPr>
          <p:grpSpPr>
            <a:xfrm>
              <a:off x="408605" y="2001145"/>
              <a:ext cx="2425100" cy="2018512"/>
              <a:chOff x="408605" y="2001145"/>
              <a:chExt cx="2425100" cy="2018512"/>
            </a:xfrm>
          </p:grpSpPr>
          <p:sp>
            <p:nvSpPr>
              <p:cNvPr id="242" name="文本框 241">
                <a:extLst>
                  <a:ext uri="{FF2B5EF4-FFF2-40B4-BE49-F238E27FC236}">
                    <a16:creationId xmlns:a16="http://schemas.microsoft.com/office/drawing/2014/main" id="{98CCE4BE-9EEF-4E47-9726-53159D885D12}"/>
                  </a:ext>
                </a:extLst>
              </p:cNvPr>
              <p:cNvSpPr txBox="1"/>
              <p:nvPr/>
            </p:nvSpPr>
            <p:spPr>
              <a:xfrm>
                <a:off x="580493" y="2347156"/>
                <a:ext cx="2081324" cy="646331"/>
              </a:xfrm>
              <a:prstGeom prst="rect">
                <a:avLst/>
              </a:prstGeom>
              <a:solidFill>
                <a:srgbClr val="F2F2F2"/>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dirty="0"/>
                  <a:t>Convert JSON to a HashMap </a:t>
                </a:r>
                <a:endParaRPr lang="zh-CN" altLang="en-US" dirty="0"/>
              </a:p>
            </p:txBody>
          </p:sp>
          <p:sp>
            <p:nvSpPr>
              <p:cNvPr id="248" name="文本框 247">
                <a:extLst>
                  <a:ext uri="{FF2B5EF4-FFF2-40B4-BE49-F238E27FC236}">
                    <a16:creationId xmlns:a16="http://schemas.microsoft.com/office/drawing/2014/main" id="{57FE4539-5EBE-4033-A94C-EB5DE688B8E3}"/>
                  </a:ext>
                </a:extLst>
              </p:cNvPr>
              <p:cNvSpPr txBox="1"/>
              <p:nvPr/>
            </p:nvSpPr>
            <p:spPr>
              <a:xfrm>
                <a:off x="408605" y="3650325"/>
                <a:ext cx="2425100" cy="369332"/>
              </a:xfrm>
              <a:prstGeom prst="rect">
                <a:avLst/>
              </a:prstGeom>
              <a:noFill/>
            </p:spPr>
            <p:txBody>
              <a:bodyPr wrap="square">
                <a:spAutoFit/>
              </a:bodyPr>
              <a:lstStyle/>
              <a:p>
                <a:pPr algn="ctr"/>
                <a:r>
                  <a:rPr lang="en-US" altLang="zh-CN" b="1" dirty="0">
                    <a:solidFill>
                      <a:srgbClr val="002166"/>
                    </a:solidFill>
                    <a:cs typeface="+mn-ea"/>
                  </a:rPr>
                  <a:t>Libs</a:t>
                </a:r>
                <a:endParaRPr lang="zh-CN" altLang="en-US" b="1" dirty="0">
                  <a:solidFill>
                    <a:srgbClr val="002166"/>
                  </a:solidFill>
                  <a:cs typeface="+mn-ea"/>
                </a:endParaRPr>
              </a:p>
            </p:txBody>
          </p:sp>
          <p:sp>
            <p:nvSpPr>
              <p:cNvPr id="252" name="文本框 251">
                <a:extLst>
                  <a:ext uri="{FF2B5EF4-FFF2-40B4-BE49-F238E27FC236}">
                    <a16:creationId xmlns:a16="http://schemas.microsoft.com/office/drawing/2014/main" id="{FBE51984-4652-46C2-AB95-7913A7AFD7DE}"/>
                  </a:ext>
                </a:extLst>
              </p:cNvPr>
              <p:cNvSpPr txBox="1"/>
              <p:nvPr/>
            </p:nvSpPr>
            <p:spPr>
              <a:xfrm>
                <a:off x="489727" y="2001145"/>
                <a:ext cx="2156101" cy="369332"/>
              </a:xfrm>
              <a:prstGeom prst="rect">
                <a:avLst/>
              </a:prstGeom>
              <a:noFill/>
            </p:spPr>
            <p:txBody>
              <a:bodyPr wrap="square">
                <a:spAutoFit/>
              </a:bodyPr>
              <a:lstStyle/>
              <a:p>
                <a:pPr algn="ctr"/>
                <a:r>
                  <a:rPr lang="en-US" altLang="zh-CN" b="1" dirty="0">
                    <a:solidFill>
                      <a:srgbClr val="002166"/>
                    </a:solidFill>
                    <a:cs typeface="+mn-ea"/>
                  </a:rPr>
                  <a:t>NL</a:t>
                </a:r>
                <a:endParaRPr lang="zh-CN" altLang="en-US" b="1" dirty="0">
                  <a:solidFill>
                    <a:srgbClr val="002166"/>
                  </a:solidFill>
                  <a:cs typeface="+mn-ea"/>
                </a:endParaRPr>
              </a:p>
            </p:txBody>
          </p:sp>
        </p:grpSp>
        <p:sp>
          <p:nvSpPr>
            <p:cNvPr id="47" name="文本框 46">
              <a:extLst>
                <a:ext uri="{FF2B5EF4-FFF2-40B4-BE49-F238E27FC236}">
                  <a16:creationId xmlns:a16="http://schemas.microsoft.com/office/drawing/2014/main" id="{454012E1-A747-45B7-BD0D-71039F1A92E7}"/>
                </a:ext>
              </a:extLst>
            </p:cNvPr>
            <p:cNvSpPr txBox="1"/>
            <p:nvPr/>
          </p:nvSpPr>
          <p:spPr>
            <a:xfrm>
              <a:off x="497589" y="3168149"/>
              <a:ext cx="2362241" cy="338554"/>
            </a:xfrm>
            <a:prstGeom prst="rect">
              <a:avLst/>
            </a:prstGeom>
            <a:solidFill>
              <a:srgbClr val="CCCCFF"/>
            </a:solidFill>
            <a:ln w="9525">
              <a:solidFill>
                <a:schemeClr val="tx1"/>
              </a:solidFill>
            </a:ln>
          </p:spPr>
          <p:txBody>
            <a:bodyPr wrap="square">
              <a:spAutoFit/>
            </a:bodyPr>
            <a:lstStyle>
              <a:defPPr>
                <a:defRPr lang="zh-CN"/>
              </a:defPPr>
              <a:lvl1pPr algn="ctr">
                <a:defRPr b="1">
                  <a:solidFill>
                    <a:srgbClr val="002166"/>
                  </a:solidFill>
                  <a:cs typeface="+mn-ea"/>
                </a:defRPr>
              </a:lvl1pPr>
            </a:lstStyle>
            <a:p>
              <a:r>
                <a:rPr lang="en-US" altLang="zh-CN" sz="1600" dirty="0" err="1"/>
                <a:t>com.alibaba.fastjson</a:t>
              </a:r>
              <a:endParaRPr lang="zh-CN" altLang="en-US" sz="1600" dirty="0"/>
            </a:p>
          </p:txBody>
        </p:sp>
      </p:grpSp>
      <p:sp>
        <p:nvSpPr>
          <p:cNvPr id="70" name="文本框 69">
            <a:extLst>
              <a:ext uri="{FF2B5EF4-FFF2-40B4-BE49-F238E27FC236}">
                <a16:creationId xmlns:a16="http://schemas.microsoft.com/office/drawing/2014/main" id="{0CBD7316-8AB5-406D-93FC-CBBB2D876A4F}"/>
              </a:ext>
            </a:extLst>
          </p:cNvPr>
          <p:cNvSpPr txBox="1"/>
          <p:nvPr/>
        </p:nvSpPr>
        <p:spPr>
          <a:xfrm>
            <a:off x="132013" y="699542"/>
            <a:ext cx="8879976" cy="1200329"/>
          </a:xfrm>
          <a:prstGeom prst="rect">
            <a:avLst/>
          </a:prstGeom>
          <a:solidFill>
            <a:srgbClr val="E6F0F9"/>
          </a:solidFill>
          <a:ln w="9525">
            <a:solidFill>
              <a:schemeClr val="tx1"/>
            </a:solidFill>
          </a:ln>
        </p:spPr>
        <p:txBody>
          <a:bodyPr wrap="square">
            <a:spAutoFit/>
          </a:bodyPr>
          <a:lstStyle/>
          <a:p>
            <a:pPr marL="0" lvl="1" algn="ctr">
              <a:defRPr/>
            </a:pPr>
            <a:r>
              <a:rPr lang="en-US" altLang="zh-CN" dirty="0">
                <a:solidFill>
                  <a:srgbClr val="002166"/>
                </a:solidFill>
                <a:cs typeface="+mn-ea"/>
              </a:rPr>
              <a:t>When faced with a task that requires a specific third-party library, developers typically begin by identifying the necessary APIs and then proceed to write code based on them. Import statements can bridge the gap because they are related to both </a:t>
            </a:r>
            <a:r>
              <a:rPr lang="en-US" altLang="zh-CN" b="1" dirty="0">
                <a:solidFill>
                  <a:srgbClr val="FF0000"/>
                </a:solidFill>
                <a:cs typeface="+mn-ea"/>
              </a:rPr>
              <a:t>Libs</a:t>
            </a:r>
            <a:r>
              <a:rPr lang="en-US" altLang="zh-CN" dirty="0">
                <a:solidFill>
                  <a:srgbClr val="002166"/>
                </a:solidFill>
                <a:cs typeface="+mn-ea"/>
              </a:rPr>
              <a:t> and </a:t>
            </a:r>
            <a:r>
              <a:rPr lang="en-US" altLang="zh-CN" b="1" dirty="0">
                <a:solidFill>
                  <a:srgbClr val="FF0000"/>
                </a:solidFill>
                <a:cs typeface="+mn-ea"/>
              </a:rPr>
              <a:t>the classes used in the code</a:t>
            </a:r>
            <a:r>
              <a:rPr lang="en-US" altLang="zh-CN" dirty="0">
                <a:solidFill>
                  <a:srgbClr val="002166"/>
                </a:solidFill>
                <a:cs typeface="+mn-ea"/>
              </a:rPr>
              <a:t>.</a:t>
            </a:r>
            <a:endParaRPr lang="zh-CN" altLang="en-US" dirty="0">
              <a:solidFill>
                <a:srgbClr val="002166"/>
              </a:solidFill>
              <a:cs typeface="+mn-ea"/>
            </a:endParaRPr>
          </a:p>
        </p:txBody>
      </p:sp>
      <p:sp>
        <p:nvSpPr>
          <p:cNvPr id="73" name="上箭头 32">
            <a:extLst>
              <a:ext uri="{FF2B5EF4-FFF2-40B4-BE49-F238E27FC236}">
                <a16:creationId xmlns:a16="http://schemas.microsoft.com/office/drawing/2014/main" id="{37414EFB-CE93-45FF-A44F-6641BE524E46}"/>
              </a:ext>
            </a:extLst>
          </p:cNvPr>
          <p:cNvSpPr/>
          <p:nvPr/>
        </p:nvSpPr>
        <p:spPr>
          <a:xfrm rot="6750222">
            <a:off x="2569236" y="3428830"/>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74" name="上箭头 32">
            <a:extLst>
              <a:ext uri="{FF2B5EF4-FFF2-40B4-BE49-F238E27FC236}">
                <a16:creationId xmlns:a16="http://schemas.microsoft.com/office/drawing/2014/main" id="{948F98A6-FA61-4565-80A3-86B1023075D8}"/>
              </a:ext>
            </a:extLst>
          </p:cNvPr>
          <p:cNvSpPr/>
          <p:nvPr/>
        </p:nvSpPr>
        <p:spPr>
          <a:xfrm rot="4174090">
            <a:off x="6246890" y="3522511"/>
            <a:ext cx="315320" cy="72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grpSp>
        <p:nvGrpSpPr>
          <p:cNvPr id="75" name="Group 30">
            <a:extLst>
              <a:ext uri="{FF2B5EF4-FFF2-40B4-BE49-F238E27FC236}">
                <a16:creationId xmlns:a16="http://schemas.microsoft.com/office/drawing/2014/main" id="{04A9052F-C0E8-4EEC-8750-1696CD25CCBF}"/>
              </a:ext>
            </a:extLst>
          </p:cNvPr>
          <p:cNvGrpSpPr/>
          <p:nvPr/>
        </p:nvGrpSpPr>
        <p:grpSpPr>
          <a:xfrm>
            <a:off x="3825472" y="2633012"/>
            <a:ext cx="1303764" cy="1353062"/>
            <a:chOff x="4521915" y="2173054"/>
            <a:chExt cx="2915473" cy="3073558"/>
          </a:xfrm>
          <a:effectLst>
            <a:outerShdw blurRad="609600" dist="749300" dir="8100000" algn="tr" rotWithShape="0">
              <a:prstClr val="black">
                <a:alpha val="8000"/>
              </a:prstClr>
            </a:outerShdw>
          </a:effectLst>
        </p:grpSpPr>
        <p:grpSp>
          <p:nvGrpSpPr>
            <p:cNvPr id="76" name="Group 31">
              <a:extLst>
                <a:ext uri="{FF2B5EF4-FFF2-40B4-BE49-F238E27FC236}">
                  <a16:creationId xmlns:a16="http://schemas.microsoft.com/office/drawing/2014/main" id="{2985D886-C5CB-4D1C-9CFC-50A4F74DC69D}"/>
                </a:ext>
              </a:extLst>
            </p:cNvPr>
            <p:cNvGrpSpPr/>
            <p:nvPr/>
          </p:nvGrpSpPr>
          <p:grpSpPr>
            <a:xfrm>
              <a:off x="4521915" y="2173054"/>
              <a:ext cx="2915473" cy="2451958"/>
              <a:chOff x="4963869" y="1554810"/>
              <a:chExt cx="2015114" cy="1694742"/>
            </a:xfrm>
          </p:grpSpPr>
          <p:sp>
            <p:nvSpPr>
              <p:cNvPr id="78" name="Freeform 5">
                <a:extLst>
                  <a:ext uri="{FF2B5EF4-FFF2-40B4-BE49-F238E27FC236}">
                    <a16:creationId xmlns:a16="http://schemas.microsoft.com/office/drawing/2014/main" id="{5FDA9F04-3D22-4472-B0D3-7CA7400DC15A}"/>
                  </a:ext>
                </a:extLst>
              </p:cNvPr>
              <p:cNvSpPr>
                <a:spLocks noEditPoints="1"/>
              </p:cNvSpPr>
              <p:nvPr/>
            </p:nvSpPr>
            <p:spPr bwMode="auto">
              <a:xfrm>
                <a:off x="4963869" y="2527928"/>
                <a:ext cx="496670" cy="593981"/>
              </a:xfrm>
              <a:custGeom>
                <a:avLst/>
                <a:gdLst>
                  <a:gd name="T0" fmla="*/ 688 w 786"/>
                  <a:gd name="T1" fmla="*/ 534 h 940"/>
                  <a:gd name="T2" fmla="*/ 786 w 786"/>
                  <a:gd name="T3" fmla="*/ 507 h 940"/>
                  <a:gd name="T4" fmla="*/ 693 w 786"/>
                  <a:gd name="T5" fmla="*/ 232 h 940"/>
                  <a:gd name="T6" fmla="*/ 610 w 786"/>
                  <a:gd name="T7" fmla="*/ 268 h 940"/>
                  <a:gd name="T8" fmla="*/ 533 w 786"/>
                  <a:gd name="T9" fmla="*/ 0 h 940"/>
                  <a:gd name="T10" fmla="*/ 0 w 786"/>
                  <a:gd name="T11" fmla="*/ 168 h 940"/>
                  <a:gd name="T12" fmla="*/ 224 w 786"/>
                  <a:gd name="T13" fmla="*/ 940 h 940"/>
                  <a:gd name="T14" fmla="*/ 768 w 786"/>
                  <a:gd name="T15" fmla="*/ 809 h 940"/>
                  <a:gd name="T16" fmla="*/ 688 w 786"/>
                  <a:gd name="T17" fmla="*/ 534 h 940"/>
                  <a:gd name="T18" fmla="*/ 669 w 786"/>
                  <a:gd name="T19" fmla="*/ 292 h 940"/>
                  <a:gd name="T20" fmla="*/ 726 w 786"/>
                  <a:gd name="T21" fmla="*/ 485 h 940"/>
                  <a:gd name="T22" fmla="*/ 677 w 786"/>
                  <a:gd name="T23" fmla="*/ 498 h 940"/>
                  <a:gd name="T24" fmla="*/ 621 w 786"/>
                  <a:gd name="T25" fmla="*/ 304 h 940"/>
                  <a:gd name="T26" fmla="*/ 669 w 786"/>
                  <a:gd name="T27" fmla="*/ 292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6" h="940">
                    <a:moveTo>
                      <a:pt x="688" y="534"/>
                    </a:moveTo>
                    <a:lnTo>
                      <a:pt x="786" y="507"/>
                    </a:lnTo>
                    <a:lnTo>
                      <a:pt x="693" y="232"/>
                    </a:lnTo>
                    <a:lnTo>
                      <a:pt x="610" y="268"/>
                    </a:lnTo>
                    <a:lnTo>
                      <a:pt x="533" y="0"/>
                    </a:lnTo>
                    <a:lnTo>
                      <a:pt x="0" y="168"/>
                    </a:lnTo>
                    <a:lnTo>
                      <a:pt x="224" y="940"/>
                    </a:lnTo>
                    <a:lnTo>
                      <a:pt x="768" y="809"/>
                    </a:lnTo>
                    <a:lnTo>
                      <a:pt x="688" y="534"/>
                    </a:lnTo>
                    <a:close/>
                    <a:moveTo>
                      <a:pt x="669" y="292"/>
                    </a:moveTo>
                    <a:lnTo>
                      <a:pt x="726" y="485"/>
                    </a:lnTo>
                    <a:lnTo>
                      <a:pt x="677" y="498"/>
                    </a:lnTo>
                    <a:lnTo>
                      <a:pt x="621" y="304"/>
                    </a:lnTo>
                    <a:lnTo>
                      <a:pt x="669" y="292"/>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
                <a:extLst>
                  <a:ext uri="{FF2B5EF4-FFF2-40B4-BE49-F238E27FC236}">
                    <a16:creationId xmlns:a16="http://schemas.microsoft.com/office/drawing/2014/main" id="{B8CFA35F-3CDB-432B-B590-B563C03E6952}"/>
                  </a:ext>
                </a:extLst>
              </p:cNvPr>
              <p:cNvSpPr>
                <a:spLocks/>
              </p:cNvSpPr>
              <p:nvPr/>
            </p:nvSpPr>
            <p:spPr bwMode="auto">
              <a:xfrm>
                <a:off x="5382184" y="2588590"/>
                <a:ext cx="531424" cy="226218"/>
              </a:xfrm>
              <a:custGeom>
                <a:avLst/>
                <a:gdLst>
                  <a:gd name="T0" fmla="*/ 2 w 515"/>
                  <a:gd name="T1" fmla="*/ 147 h 219"/>
                  <a:gd name="T2" fmla="*/ 17 w 515"/>
                  <a:gd name="T3" fmla="*/ 153 h 219"/>
                  <a:gd name="T4" fmla="*/ 4 w 515"/>
                  <a:gd name="T5" fmla="*/ 166 h 219"/>
                  <a:gd name="T6" fmla="*/ 24 w 515"/>
                  <a:gd name="T7" fmla="*/ 176 h 219"/>
                  <a:gd name="T8" fmla="*/ 24 w 515"/>
                  <a:gd name="T9" fmla="*/ 176 h 219"/>
                  <a:gd name="T10" fmla="*/ 10 w 515"/>
                  <a:gd name="T11" fmla="*/ 189 h 219"/>
                  <a:gd name="T12" fmla="*/ 29 w 515"/>
                  <a:gd name="T13" fmla="*/ 195 h 219"/>
                  <a:gd name="T14" fmla="*/ 13 w 515"/>
                  <a:gd name="T15" fmla="*/ 211 h 219"/>
                  <a:gd name="T16" fmla="*/ 32 w 515"/>
                  <a:gd name="T17" fmla="*/ 213 h 219"/>
                  <a:gd name="T18" fmla="*/ 515 w 515"/>
                  <a:gd name="T19" fmla="*/ 74 h 219"/>
                  <a:gd name="T20" fmla="*/ 483 w 515"/>
                  <a:gd name="T21" fmla="*/ 0 h 219"/>
                  <a:gd name="T22" fmla="*/ 17 w 515"/>
                  <a:gd name="T23" fmla="*/ 135 h 219"/>
                  <a:gd name="T24" fmla="*/ 2 w 515"/>
                  <a:gd name="T25" fmla="*/ 14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5" h="219">
                    <a:moveTo>
                      <a:pt x="2" y="147"/>
                    </a:moveTo>
                    <a:cubicBezTo>
                      <a:pt x="3" y="154"/>
                      <a:pt x="12" y="155"/>
                      <a:pt x="17" y="153"/>
                    </a:cubicBezTo>
                    <a:cubicBezTo>
                      <a:pt x="12" y="154"/>
                      <a:pt x="3" y="157"/>
                      <a:pt x="4" y="166"/>
                    </a:cubicBezTo>
                    <a:cubicBezTo>
                      <a:pt x="6" y="176"/>
                      <a:pt x="20" y="176"/>
                      <a:pt x="24" y="176"/>
                    </a:cubicBezTo>
                    <a:cubicBezTo>
                      <a:pt x="24" y="176"/>
                      <a:pt x="24" y="176"/>
                      <a:pt x="24" y="176"/>
                    </a:cubicBezTo>
                    <a:cubicBezTo>
                      <a:pt x="20" y="177"/>
                      <a:pt x="9" y="180"/>
                      <a:pt x="10" y="189"/>
                    </a:cubicBezTo>
                    <a:cubicBezTo>
                      <a:pt x="12" y="197"/>
                      <a:pt x="24" y="196"/>
                      <a:pt x="29" y="195"/>
                    </a:cubicBezTo>
                    <a:cubicBezTo>
                      <a:pt x="24" y="196"/>
                      <a:pt x="11" y="200"/>
                      <a:pt x="13" y="211"/>
                    </a:cubicBezTo>
                    <a:cubicBezTo>
                      <a:pt x="15" y="219"/>
                      <a:pt x="32" y="213"/>
                      <a:pt x="32" y="213"/>
                    </a:cubicBezTo>
                    <a:cubicBezTo>
                      <a:pt x="350" y="91"/>
                      <a:pt x="515" y="74"/>
                      <a:pt x="515" y="74"/>
                    </a:cubicBezTo>
                    <a:cubicBezTo>
                      <a:pt x="483" y="0"/>
                      <a:pt x="483" y="0"/>
                      <a:pt x="483" y="0"/>
                    </a:cubicBezTo>
                    <a:cubicBezTo>
                      <a:pt x="145" y="77"/>
                      <a:pt x="49" y="126"/>
                      <a:pt x="17" y="135"/>
                    </a:cubicBezTo>
                    <a:cubicBezTo>
                      <a:pt x="17" y="135"/>
                      <a:pt x="0" y="140"/>
                      <a:pt x="2" y="147"/>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
                <a:extLst>
                  <a:ext uri="{FF2B5EF4-FFF2-40B4-BE49-F238E27FC236}">
                    <a16:creationId xmlns:a16="http://schemas.microsoft.com/office/drawing/2014/main" id="{06C62A16-EFAA-44DC-B539-4512FE42D3DF}"/>
                  </a:ext>
                </a:extLst>
              </p:cNvPr>
              <p:cNvSpPr>
                <a:spLocks/>
              </p:cNvSpPr>
              <p:nvPr/>
            </p:nvSpPr>
            <p:spPr bwMode="auto">
              <a:xfrm>
                <a:off x="6604269" y="2090657"/>
                <a:ext cx="374714" cy="384192"/>
              </a:xfrm>
              <a:custGeom>
                <a:avLst/>
                <a:gdLst>
                  <a:gd name="T0" fmla="*/ 151 w 363"/>
                  <a:gd name="T1" fmla="*/ 4 h 372"/>
                  <a:gd name="T2" fmla="*/ 147 w 363"/>
                  <a:gd name="T3" fmla="*/ 20 h 372"/>
                  <a:gd name="T4" fmla="*/ 133 w 363"/>
                  <a:gd name="T5" fmla="*/ 9 h 372"/>
                  <a:gd name="T6" fmla="*/ 126 w 363"/>
                  <a:gd name="T7" fmla="*/ 30 h 372"/>
                  <a:gd name="T8" fmla="*/ 126 w 363"/>
                  <a:gd name="T9" fmla="*/ 30 h 372"/>
                  <a:gd name="T10" fmla="*/ 111 w 363"/>
                  <a:gd name="T11" fmla="*/ 18 h 372"/>
                  <a:gd name="T12" fmla="*/ 107 w 363"/>
                  <a:gd name="T13" fmla="*/ 37 h 372"/>
                  <a:gd name="T14" fmla="*/ 89 w 363"/>
                  <a:gd name="T15" fmla="*/ 24 h 372"/>
                  <a:gd name="T16" fmla="*/ 90 w 363"/>
                  <a:gd name="T17" fmla="*/ 43 h 372"/>
                  <a:gd name="T18" fmla="*/ 0 w 363"/>
                  <a:gd name="T19" fmla="*/ 293 h 372"/>
                  <a:gd name="T20" fmla="*/ 16 w 363"/>
                  <a:gd name="T21" fmla="*/ 372 h 372"/>
                  <a:gd name="T22" fmla="*/ 165 w 363"/>
                  <a:gd name="T23" fmla="*/ 17 h 372"/>
                  <a:gd name="T24" fmla="*/ 151 w 363"/>
                  <a:gd name="T25" fmla="*/ 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72">
                    <a:moveTo>
                      <a:pt x="151" y="4"/>
                    </a:moveTo>
                    <a:cubicBezTo>
                      <a:pt x="144" y="7"/>
                      <a:pt x="146" y="14"/>
                      <a:pt x="147" y="20"/>
                    </a:cubicBezTo>
                    <a:cubicBezTo>
                      <a:pt x="145" y="14"/>
                      <a:pt x="141" y="6"/>
                      <a:pt x="133" y="9"/>
                    </a:cubicBezTo>
                    <a:cubicBezTo>
                      <a:pt x="123" y="12"/>
                      <a:pt x="125" y="25"/>
                      <a:pt x="126" y="30"/>
                    </a:cubicBezTo>
                    <a:cubicBezTo>
                      <a:pt x="126" y="30"/>
                      <a:pt x="126" y="30"/>
                      <a:pt x="126" y="30"/>
                    </a:cubicBezTo>
                    <a:cubicBezTo>
                      <a:pt x="124" y="26"/>
                      <a:pt x="119" y="15"/>
                      <a:pt x="111" y="18"/>
                    </a:cubicBezTo>
                    <a:cubicBezTo>
                      <a:pt x="103" y="20"/>
                      <a:pt x="106" y="32"/>
                      <a:pt x="107" y="37"/>
                    </a:cubicBezTo>
                    <a:cubicBezTo>
                      <a:pt x="105" y="32"/>
                      <a:pt x="99" y="19"/>
                      <a:pt x="89" y="24"/>
                    </a:cubicBezTo>
                    <a:cubicBezTo>
                      <a:pt x="82" y="27"/>
                      <a:pt x="90" y="43"/>
                      <a:pt x="90" y="43"/>
                    </a:cubicBezTo>
                    <a:cubicBezTo>
                      <a:pt x="257" y="339"/>
                      <a:pt x="0" y="293"/>
                      <a:pt x="0" y="293"/>
                    </a:cubicBezTo>
                    <a:cubicBezTo>
                      <a:pt x="16" y="372"/>
                      <a:pt x="16" y="372"/>
                      <a:pt x="16" y="372"/>
                    </a:cubicBezTo>
                    <a:cubicBezTo>
                      <a:pt x="363" y="364"/>
                      <a:pt x="178" y="47"/>
                      <a:pt x="165" y="17"/>
                    </a:cubicBezTo>
                    <a:cubicBezTo>
                      <a:pt x="165" y="17"/>
                      <a:pt x="158" y="0"/>
                      <a:pt x="151" y="4"/>
                    </a:cubicBezTo>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05094897-B90E-4DB8-B0D1-48908FA94F61}"/>
                  </a:ext>
                </a:extLst>
              </p:cNvPr>
              <p:cNvSpPr>
                <a:spLocks/>
              </p:cNvSpPr>
              <p:nvPr/>
            </p:nvSpPr>
            <p:spPr bwMode="auto">
              <a:xfrm>
                <a:off x="6604269" y="2393335"/>
                <a:ext cx="58134" cy="81514"/>
              </a:xfrm>
              <a:custGeom>
                <a:avLst/>
                <a:gdLst>
                  <a:gd name="T0" fmla="*/ 0 w 56"/>
                  <a:gd name="T1" fmla="*/ 0 h 79"/>
                  <a:gd name="T2" fmla="*/ 16 w 56"/>
                  <a:gd name="T3" fmla="*/ 79 h 79"/>
                  <a:gd name="T4" fmla="*/ 56 w 56"/>
                  <a:gd name="T5" fmla="*/ 76 h 79"/>
                  <a:gd name="T6" fmla="*/ 48 w 56"/>
                  <a:gd name="T7" fmla="*/ 2 h 79"/>
                  <a:gd name="T8" fmla="*/ 0 w 56"/>
                  <a:gd name="T9" fmla="*/ 0 h 79"/>
                </a:gdLst>
                <a:ahLst/>
                <a:cxnLst>
                  <a:cxn ang="0">
                    <a:pos x="T0" y="T1"/>
                  </a:cxn>
                  <a:cxn ang="0">
                    <a:pos x="T2" y="T3"/>
                  </a:cxn>
                  <a:cxn ang="0">
                    <a:pos x="T4" y="T5"/>
                  </a:cxn>
                  <a:cxn ang="0">
                    <a:pos x="T6" y="T7"/>
                  </a:cxn>
                  <a:cxn ang="0">
                    <a:pos x="T8" y="T9"/>
                  </a:cxn>
                </a:cxnLst>
                <a:rect l="0" t="0" r="r" b="b"/>
                <a:pathLst>
                  <a:path w="56" h="79">
                    <a:moveTo>
                      <a:pt x="0" y="0"/>
                    </a:moveTo>
                    <a:cubicBezTo>
                      <a:pt x="16" y="79"/>
                      <a:pt x="16" y="79"/>
                      <a:pt x="16" y="79"/>
                    </a:cubicBezTo>
                    <a:cubicBezTo>
                      <a:pt x="30" y="78"/>
                      <a:pt x="44" y="77"/>
                      <a:pt x="56" y="76"/>
                    </a:cubicBezTo>
                    <a:cubicBezTo>
                      <a:pt x="48" y="2"/>
                      <a:pt x="48" y="2"/>
                      <a:pt x="48" y="2"/>
                    </a:cubicBezTo>
                    <a:cubicBezTo>
                      <a:pt x="21" y="4"/>
                      <a:pt x="0" y="0"/>
                      <a:pt x="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
                <a:extLst>
                  <a:ext uri="{FF2B5EF4-FFF2-40B4-BE49-F238E27FC236}">
                    <a16:creationId xmlns:a16="http://schemas.microsoft.com/office/drawing/2014/main" id="{49320BEE-997B-4525-89E9-463AA8AD7A7A}"/>
                  </a:ext>
                </a:extLst>
              </p:cNvPr>
              <p:cNvSpPr>
                <a:spLocks/>
              </p:cNvSpPr>
              <p:nvPr/>
            </p:nvSpPr>
            <p:spPr bwMode="auto">
              <a:xfrm>
                <a:off x="5967319" y="2770576"/>
                <a:ext cx="980701" cy="478976"/>
              </a:xfrm>
              <a:custGeom>
                <a:avLst/>
                <a:gdLst>
                  <a:gd name="T0" fmla="*/ 924 w 950"/>
                  <a:gd name="T1" fmla="*/ 108 h 464"/>
                  <a:gd name="T2" fmla="*/ 829 w 950"/>
                  <a:gd name="T3" fmla="*/ 158 h 464"/>
                  <a:gd name="T4" fmla="*/ 817 w 950"/>
                  <a:gd name="T5" fmla="*/ 29 h 464"/>
                  <a:gd name="T6" fmla="*/ 720 w 950"/>
                  <a:gd name="T7" fmla="*/ 58 h 464"/>
                  <a:gd name="T8" fmla="*/ 89 w 950"/>
                  <a:gd name="T9" fmla="*/ 242 h 464"/>
                  <a:gd name="T10" fmla="*/ 121 w 950"/>
                  <a:gd name="T11" fmla="*/ 343 h 464"/>
                  <a:gd name="T12" fmla="*/ 47 w 950"/>
                  <a:gd name="T13" fmla="*/ 340 h 464"/>
                  <a:gd name="T14" fmla="*/ 58 w 950"/>
                  <a:gd name="T15" fmla="*/ 461 h 464"/>
                  <a:gd name="T16" fmla="*/ 72 w 950"/>
                  <a:gd name="T17" fmla="*/ 383 h 464"/>
                  <a:gd name="T18" fmla="*/ 167 w 950"/>
                  <a:gd name="T19" fmla="*/ 395 h 464"/>
                  <a:gd name="T20" fmla="*/ 161 w 950"/>
                  <a:gd name="T21" fmla="*/ 270 h 464"/>
                  <a:gd name="T22" fmla="*/ 774 w 950"/>
                  <a:gd name="T23" fmla="*/ 84 h 464"/>
                  <a:gd name="T24" fmla="*/ 806 w 950"/>
                  <a:gd name="T25" fmla="*/ 237 h 464"/>
                  <a:gd name="T26" fmla="*/ 924 w 950"/>
                  <a:gd name="T27" fmla="*/ 10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 h="464">
                    <a:moveTo>
                      <a:pt x="924" y="108"/>
                    </a:moveTo>
                    <a:cubicBezTo>
                      <a:pt x="897" y="38"/>
                      <a:pt x="829" y="158"/>
                      <a:pt x="829" y="158"/>
                    </a:cubicBezTo>
                    <a:cubicBezTo>
                      <a:pt x="829" y="158"/>
                      <a:pt x="844" y="60"/>
                      <a:pt x="817" y="29"/>
                    </a:cubicBezTo>
                    <a:cubicBezTo>
                      <a:pt x="791" y="0"/>
                      <a:pt x="735" y="46"/>
                      <a:pt x="720" y="58"/>
                    </a:cubicBezTo>
                    <a:cubicBezTo>
                      <a:pt x="89" y="242"/>
                      <a:pt x="89" y="242"/>
                      <a:pt x="89" y="242"/>
                    </a:cubicBezTo>
                    <a:cubicBezTo>
                      <a:pt x="121" y="343"/>
                      <a:pt x="121" y="343"/>
                      <a:pt x="121" y="343"/>
                    </a:cubicBezTo>
                    <a:cubicBezTo>
                      <a:pt x="47" y="340"/>
                      <a:pt x="47" y="340"/>
                      <a:pt x="47" y="340"/>
                    </a:cubicBezTo>
                    <a:cubicBezTo>
                      <a:pt x="47" y="340"/>
                      <a:pt x="0" y="457"/>
                      <a:pt x="58" y="461"/>
                    </a:cubicBezTo>
                    <a:cubicBezTo>
                      <a:pt x="116" y="464"/>
                      <a:pt x="72" y="383"/>
                      <a:pt x="72" y="383"/>
                    </a:cubicBezTo>
                    <a:cubicBezTo>
                      <a:pt x="72" y="383"/>
                      <a:pt x="129" y="410"/>
                      <a:pt x="167" y="395"/>
                    </a:cubicBezTo>
                    <a:cubicBezTo>
                      <a:pt x="197" y="384"/>
                      <a:pt x="167" y="297"/>
                      <a:pt x="161" y="270"/>
                    </a:cubicBezTo>
                    <a:cubicBezTo>
                      <a:pt x="580" y="216"/>
                      <a:pt x="768" y="88"/>
                      <a:pt x="774" y="84"/>
                    </a:cubicBezTo>
                    <a:cubicBezTo>
                      <a:pt x="774" y="84"/>
                      <a:pt x="792" y="186"/>
                      <a:pt x="806" y="237"/>
                    </a:cubicBezTo>
                    <a:cubicBezTo>
                      <a:pt x="806" y="237"/>
                      <a:pt x="950" y="178"/>
                      <a:pt x="924" y="108"/>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0">
                <a:extLst>
                  <a:ext uri="{FF2B5EF4-FFF2-40B4-BE49-F238E27FC236}">
                    <a16:creationId xmlns:a16="http://schemas.microsoft.com/office/drawing/2014/main" id="{F3018D40-C7AC-4506-A282-90AF052CA12C}"/>
                  </a:ext>
                </a:extLst>
              </p:cNvPr>
              <p:cNvSpPr>
                <a:spLocks/>
              </p:cNvSpPr>
              <p:nvPr/>
            </p:nvSpPr>
            <p:spPr bwMode="auto">
              <a:xfrm>
                <a:off x="6605533" y="2393335"/>
                <a:ext cx="1264"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0" y="0"/>
                      <a:pt x="0" y="0"/>
                      <a:pt x="0" y="0"/>
                    </a:cubicBezTo>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BA390195-51A1-43D9-B5D5-7CE4BCB90DBE}"/>
                  </a:ext>
                </a:extLst>
              </p:cNvPr>
              <p:cNvSpPr>
                <a:spLocks/>
              </p:cNvSpPr>
              <p:nvPr/>
            </p:nvSpPr>
            <p:spPr bwMode="auto">
              <a:xfrm>
                <a:off x="5784069" y="1592092"/>
                <a:ext cx="819568" cy="996499"/>
              </a:xfrm>
              <a:custGeom>
                <a:avLst/>
                <a:gdLst>
                  <a:gd name="T0" fmla="*/ 794 w 794"/>
                  <a:gd name="T1" fmla="*/ 771 h 965"/>
                  <a:gd name="T2" fmla="*/ 152 w 794"/>
                  <a:gd name="T3" fmla="*/ 398 h 965"/>
                  <a:gd name="T4" fmla="*/ 94 w 794"/>
                  <a:gd name="T5" fmla="*/ 965 h 965"/>
                  <a:gd name="T6" fmla="*/ 794 w 794"/>
                  <a:gd name="T7" fmla="*/ 771 h 965"/>
                </a:gdLst>
                <a:ahLst/>
                <a:cxnLst>
                  <a:cxn ang="0">
                    <a:pos x="T0" y="T1"/>
                  </a:cxn>
                  <a:cxn ang="0">
                    <a:pos x="T2" y="T3"/>
                  </a:cxn>
                  <a:cxn ang="0">
                    <a:pos x="T4" y="T5"/>
                  </a:cxn>
                  <a:cxn ang="0">
                    <a:pos x="T6" y="T7"/>
                  </a:cxn>
                </a:cxnLst>
                <a:rect l="0" t="0" r="r" b="b"/>
                <a:pathLst>
                  <a:path w="794" h="965">
                    <a:moveTo>
                      <a:pt x="794" y="771"/>
                    </a:moveTo>
                    <a:cubicBezTo>
                      <a:pt x="794" y="771"/>
                      <a:pt x="679" y="0"/>
                      <a:pt x="152" y="398"/>
                    </a:cubicBezTo>
                    <a:cubicBezTo>
                      <a:pt x="152" y="398"/>
                      <a:pt x="0" y="581"/>
                      <a:pt x="94" y="965"/>
                    </a:cubicBezTo>
                    <a:cubicBezTo>
                      <a:pt x="698" y="934"/>
                      <a:pt x="794" y="771"/>
                      <a:pt x="794" y="77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E6C5375D-C985-4BA9-8ED1-195CDCBDEBBC}"/>
                  </a:ext>
                </a:extLst>
              </p:cNvPr>
              <p:cNvSpPr>
                <a:spLocks/>
              </p:cNvSpPr>
              <p:nvPr/>
            </p:nvSpPr>
            <p:spPr bwMode="auto">
              <a:xfrm>
                <a:off x="5473809" y="1554810"/>
                <a:ext cx="1217662" cy="1033780"/>
              </a:xfrm>
              <a:custGeom>
                <a:avLst/>
                <a:gdLst>
                  <a:gd name="T0" fmla="*/ 951 w 1179"/>
                  <a:gd name="T1" fmla="*/ 33 h 1001"/>
                  <a:gd name="T2" fmla="*/ 504 w 1179"/>
                  <a:gd name="T3" fmla="*/ 500 h 1001"/>
                  <a:gd name="T4" fmla="*/ 502 w 1179"/>
                  <a:gd name="T5" fmla="*/ 685 h 1001"/>
                  <a:gd name="T6" fmla="*/ 421 w 1179"/>
                  <a:gd name="T7" fmla="*/ 710 h 1001"/>
                  <a:gd name="T8" fmla="*/ 498 w 1179"/>
                  <a:gd name="T9" fmla="*/ 738 h 1001"/>
                  <a:gd name="T10" fmla="*/ 394 w 1179"/>
                  <a:gd name="T11" fmla="*/ 1001 h 1001"/>
                  <a:gd name="T12" fmla="*/ 340 w 1179"/>
                  <a:gd name="T13" fmla="*/ 331 h 1001"/>
                  <a:gd name="T14" fmla="*/ 479 w 1179"/>
                  <a:gd name="T15" fmla="*/ 115 h 1001"/>
                  <a:gd name="T16" fmla="*/ 951 w 1179"/>
                  <a:gd name="T17" fmla="*/ 3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9" h="1001">
                    <a:moveTo>
                      <a:pt x="951" y="33"/>
                    </a:moveTo>
                    <a:cubicBezTo>
                      <a:pt x="951" y="33"/>
                      <a:pt x="1179" y="438"/>
                      <a:pt x="504" y="500"/>
                    </a:cubicBezTo>
                    <a:cubicBezTo>
                      <a:pt x="502" y="685"/>
                      <a:pt x="502" y="685"/>
                      <a:pt x="502" y="685"/>
                    </a:cubicBezTo>
                    <a:cubicBezTo>
                      <a:pt x="502" y="685"/>
                      <a:pt x="423" y="637"/>
                      <a:pt x="421" y="710"/>
                    </a:cubicBezTo>
                    <a:cubicBezTo>
                      <a:pt x="419" y="783"/>
                      <a:pt x="498" y="738"/>
                      <a:pt x="498" y="738"/>
                    </a:cubicBezTo>
                    <a:cubicBezTo>
                      <a:pt x="498" y="738"/>
                      <a:pt x="468" y="934"/>
                      <a:pt x="394" y="1001"/>
                    </a:cubicBezTo>
                    <a:cubicBezTo>
                      <a:pt x="394" y="1001"/>
                      <a:pt x="0" y="320"/>
                      <a:pt x="340" y="331"/>
                    </a:cubicBezTo>
                    <a:cubicBezTo>
                      <a:pt x="340" y="331"/>
                      <a:pt x="303" y="208"/>
                      <a:pt x="479" y="115"/>
                    </a:cubicBezTo>
                    <a:cubicBezTo>
                      <a:pt x="697" y="0"/>
                      <a:pt x="908" y="240"/>
                      <a:pt x="951" y="33"/>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91B07317-8FAD-46BD-AA4C-B55A50994CFE}"/>
                  </a:ext>
                </a:extLst>
              </p:cNvPr>
              <p:cNvSpPr>
                <a:spLocks/>
              </p:cNvSpPr>
              <p:nvPr/>
            </p:nvSpPr>
            <p:spPr bwMode="auto">
              <a:xfrm>
                <a:off x="5880749" y="2388280"/>
                <a:ext cx="830310" cy="631895"/>
              </a:xfrm>
              <a:custGeom>
                <a:avLst/>
                <a:gdLst>
                  <a:gd name="T0" fmla="*/ 700 w 804"/>
                  <a:gd name="T1" fmla="*/ 0 h 612"/>
                  <a:gd name="T2" fmla="*/ 804 w 804"/>
                  <a:gd name="T3" fmla="*/ 428 h 612"/>
                  <a:gd name="T4" fmla="*/ 173 w 804"/>
                  <a:gd name="T5" fmla="*/ 612 h 612"/>
                  <a:gd name="T6" fmla="*/ 0 w 804"/>
                  <a:gd name="T7" fmla="*/ 194 h 612"/>
                  <a:gd name="T8" fmla="*/ 700 w 804"/>
                  <a:gd name="T9" fmla="*/ 0 h 612"/>
                </a:gdLst>
                <a:ahLst/>
                <a:cxnLst>
                  <a:cxn ang="0">
                    <a:pos x="T0" y="T1"/>
                  </a:cxn>
                  <a:cxn ang="0">
                    <a:pos x="T2" y="T3"/>
                  </a:cxn>
                  <a:cxn ang="0">
                    <a:pos x="T4" y="T5"/>
                  </a:cxn>
                  <a:cxn ang="0">
                    <a:pos x="T6" y="T7"/>
                  </a:cxn>
                  <a:cxn ang="0">
                    <a:pos x="T8" y="T9"/>
                  </a:cxn>
                </a:cxnLst>
                <a:rect l="0" t="0" r="r" b="b"/>
                <a:pathLst>
                  <a:path w="804" h="612">
                    <a:moveTo>
                      <a:pt x="700" y="0"/>
                    </a:moveTo>
                    <a:cubicBezTo>
                      <a:pt x="804" y="428"/>
                      <a:pt x="804" y="428"/>
                      <a:pt x="804" y="428"/>
                    </a:cubicBezTo>
                    <a:cubicBezTo>
                      <a:pt x="804" y="428"/>
                      <a:pt x="555" y="554"/>
                      <a:pt x="173" y="612"/>
                    </a:cubicBezTo>
                    <a:cubicBezTo>
                      <a:pt x="0" y="194"/>
                      <a:pt x="0" y="194"/>
                      <a:pt x="0" y="194"/>
                    </a:cubicBezTo>
                    <a:cubicBezTo>
                      <a:pt x="0" y="194"/>
                      <a:pt x="485" y="140"/>
                      <a:pt x="700"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7AE44FF9-038E-42C4-9C50-356D930206F0}"/>
                  </a:ext>
                </a:extLst>
              </p:cNvPr>
              <p:cNvSpPr>
                <a:spLocks/>
              </p:cNvSpPr>
              <p:nvPr/>
            </p:nvSpPr>
            <p:spPr bwMode="auto">
              <a:xfrm>
                <a:off x="6152464" y="2488751"/>
                <a:ext cx="341855" cy="321003"/>
              </a:xfrm>
              <a:custGeom>
                <a:avLst/>
                <a:gdLst>
                  <a:gd name="T0" fmla="*/ 300 w 331"/>
                  <a:gd name="T1" fmla="*/ 0 h 311"/>
                  <a:gd name="T2" fmla="*/ 322 w 331"/>
                  <a:gd name="T3" fmla="*/ 24 h 311"/>
                  <a:gd name="T4" fmla="*/ 310 w 331"/>
                  <a:gd name="T5" fmla="*/ 61 h 311"/>
                  <a:gd name="T6" fmla="*/ 76 w 331"/>
                  <a:gd name="T7" fmla="*/ 311 h 311"/>
                  <a:gd name="T8" fmla="*/ 0 w 331"/>
                  <a:gd name="T9" fmla="*/ 253 h 311"/>
                  <a:gd name="T10" fmla="*/ 60 w 331"/>
                  <a:gd name="T11" fmla="*/ 186 h 311"/>
                  <a:gd name="T12" fmla="*/ 270 w 331"/>
                  <a:gd name="T13" fmla="*/ 75 h 311"/>
                  <a:gd name="T14" fmla="*/ 237 w 331"/>
                  <a:gd name="T15" fmla="*/ 48 h 311"/>
                  <a:gd name="T16" fmla="*/ 244 w 331"/>
                  <a:gd name="T17" fmla="*/ 22 h 311"/>
                  <a:gd name="T18" fmla="*/ 300 w 331"/>
                  <a:gd name="T1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 h="311">
                    <a:moveTo>
                      <a:pt x="300" y="0"/>
                    </a:moveTo>
                    <a:cubicBezTo>
                      <a:pt x="322" y="24"/>
                      <a:pt x="322" y="24"/>
                      <a:pt x="322" y="24"/>
                    </a:cubicBezTo>
                    <a:cubicBezTo>
                      <a:pt x="310" y="61"/>
                      <a:pt x="310" y="61"/>
                      <a:pt x="310" y="61"/>
                    </a:cubicBezTo>
                    <a:cubicBezTo>
                      <a:pt x="310" y="61"/>
                      <a:pt x="331" y="257"/>
                      <a:pt x="76" y="311"/>
                    </a:cubicBezTo>
                    <a:cubicBezTo>
                      <a:pt x="0" y="253"/>
                      <a:pt x="0" y="253"/>
                      <a:pt x="0" y="253"/>
                    </a:cubicBezTo>
                    <a:cubicBezTo>
                      <a:pt x="60" y="186"/>
                      <a:pt x="60" y="186"/>
                      <a:pt x="60" y="186"/>
                    </a:cubicBezTo>
                    <a:cubicBezTo>
                      <a:pt x="275" y="190"/>
                      <a:pt x="270" y="75"/>
                      <a:pt x="270" y="75"/>
                    </a:cubicBezTo>
                    <a:cubicBezTo>
                      <a:pt x="237" y="48"/>
                      <a:pt x="237" y="48"/>
                      <a:pt x="237" y="48"/>
                    </a:cubicBezTo>
                    <a:cubicBezTo>
                      <a:pt x="244" y="22"/>
                      <a:pt x="244" y="22"/>
                      <a:pt x="244" y="22"/>
                    </a:cubicBezTo>
                    <a:lnTo>
                      <a:pt x="300" y="0"/>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33B4CAC7-B363-40C2-B0FD-87E8D5611F9B}"/>
                  </a:ext>
                </a:extLst>
              </p:cNvPr>
              <p:cNvSpPr>
                <a:spLocks/>
              </p:cNvSpPr>
              <p:nvPr/>
            </p:nvSpPr>
            <p:spPr bwMode="auto">
              <a:xfrm>
                <a:off x="5397349" y="2746564"/>
                <a:ext cx="2528" cy="1264"/>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1"/>
                      <a:pt x="2" y="0"/>
                    </a:cubicBezTo>
                    <a:cubicBezTo>
                      <a:pt x="2" y="0"/>
                      <a:pt x="1" y="1"/>
                      <a:pt x="0" y="1"/>
                    </a:cubicBezTo>
                    <a:close/>
                  </a:path>
                </a:pathLst>
              </a:custGeom>
              <a:solidFill>
                <a:srgbClr val="FDD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1BB36B84-4DB5-4CF8-A62C-36AAE26DB9C5}"/>
                  </a:ext>
                </a:extLst>
              </p:cNvPr>
              <p:cNvSpPr>
                <a:spLocks/>
              </p:cNvSpPr>
              <p:nvPr/>
            </p:nvSpPr>
            <p:spPr bwMode="auto">
              <a:xfrm>
                <a:off x="5828302" y="2588590"/>
                <a:ext cx="85306" cy="87202"/>
              </a:xfrm>
              <a:custGeom>
                <a:avLst/>
                <a:gdLst>
                  <a:gd name="T0" fmla="*/ 51 w 83"/>
                  <a:gd name="T1" fmla="*/ 0 h 84"/>
                  <a:gd name="T2" fmla="*/ 0 w 83"/>
                  <a:gd name="T3" fmla="*/ 12 h 84"/>
                  <a:gd name="T4" fmla="*/ 25 w 83"/>
                  <a:gd name="T5" fmla="*/ 84 h 84"/>
                  <a:gd name="T6" fmla="*/ 83 w 83"/>
                  <a:gd name="T7" fmla="*/ 74 h 84"/>
                  <a:gd name="T8" fmla="*/ 51 w 83"/>
                  <a:gd name="T9" fmla="*/ 0 h 84"/>
                </a:gdLst>
                <a:ahLst/>
                <a:cxnLst>
                  <a:cxn ang="0">
                    <a:pos x="T0" y="T1"/>
                  </a:cxn>
                  <a:cxn ang="0">
                    <a:pos x="T2" y="T3"/>
                  </a:cxn>
                  <a:cxn ang="0">
                    <a:pos x="T4" y="T5"/>
                  </a:cxn>
                  <a:cxn ang="0">
                    <a:pos x="T6" y="T7"/>
                  </a:cxn>
                  <a:cxn ang="0">
                    <a:pos x="T8" y="T9"/>
                  </a:cxn>
                </a:cxnLst>
                <a:rect l="0" t="0" r="r" b="b"/>
                <a:pathLst>
                  <a:path w="83" h="84">
                    <a:moveTo>
                      <a:pt x="51" y="0"/>
                    </a:moveTo>
                    <a:cubicBezTo>
                      <a:pt x="34" y="4"/>
                      <a:pt x="17" y="8"/>
                      <a:pt x="0" y="12"/>
                    </a:cubicBezTo>
                    <a:cubicBezTo>
                      <a:pt x="25" y="84"/>
                      <a:pt x="25" y="84"/>
                      <a:pt x="25" y="84"/>
                    </a:cubicBezTo>
                    <a:cubicBezTo>
                      <a:pt x="64" y="76"/>
                      <a:pt x="83" y="74"/>
                      <a:pt x="83" y="74"/>
                    </a:cubicBezTo>
                    <a:lnTo>
                      <a:pt x="5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3AB6AA06-D4DF-47CE-BFDE-DAD48AA03268}"/>
                  </a:ext>
                </a:extLst>
              </p:cNvPr>
              <p:cNvSpPr>
                <a:spLocks/>
              </p:cNvSpPr>
              <p:nvPr/>
            </p:nvSpPr>
            <p:spPr bwMode="auto">
              <a:xfrm>
                <a:off x="6247248" y="2266324"/>
                <a:ext cx="245807" cy="157974"/>
              </a:xfrm>
              <a:custGeom>
                <a:avLst/>
                <a:gdLst>
                  <a:gd name="T0" fmla="*/ 0 w 238"/>
                  <a:gd name="T1" fmla="*/ 65 h 153"/>
                  <a:gd name="T2" fmla="*/ 137 w 238"/>
                  <a:gd name="T3" fmla="*/ 125 h 153"/>
                  <a:gd name="T4" fmla="*/ 199 w 238"/>
                  <a:gd name="T5" fmla="*/ 0 h 153"/>
                  <a:gd name="T6" fmla="*/ 0 w 238"/>
                  <a:gd name="T7" fmla="*/ 65 h 153"/>
                </a:gdLst>
                <a:ahLst/>
                <a:cxnLst>
                  <a:cxn ang="0">
                    <a:pos x="T0" y="T1"/>
                  </a:cxn>
                  <a:cxn ang="0">
                    <a:pos x="T2" y="T3"/>
                  </a:cxn>
                  <a:cxn ang="0">
                    <a:pos x="T4" y="T5"/>
                  </a:cxn>
                  <a:cxn ang="0">
                    <a:pos x="T6" y="T7"/>
                  </a:cxn>
                </a:cxnLst>
                <a:rect l="0" t="0" r="r" b="b"/>
                <a:pathLst>
                  <a:path w="238" h="153">
                    <a:moveTo>
                      <a:pt x="0" y="65"/>
                    </a:moveTo>
                    <a:cubicBezTo>
                      <a:pt x="12" y="99"/>
                      <a:pt x="39" y="153"/>
                      <a:pt x="137" y="125"/>
                    </a:cubicBezTo>
                    <a:cubicBezTo>
                      <a:pt x="238" y="96"/>
                      <a:pt x="199" y="0"/>
                      <a:pt x="199" y="0"/>
                    </a:cubicBezTo>
                    <a:cubicBezTo>
                      <a:pt x="199" y="0"/>
                      <a:pt x="85" y="3"/>
                      <a:pt x="0" y="65"/>
                    </a:cubicBezTo>
                    <a:close/>
                  </a:path>
                </a:pathLst>
              </a:custGeom>
              <a:solidFill>
                <a:srgbClr val="EB7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3D96E98B-2C75-4027-98CB-0B56679DED8E}"/>
                  </a:ext>
                </a:extLst>
              </p:cNvPr>
              <p:cNvSpPr>
                <a:spLocks/>
              </p:cNvSpPr>
              <p:nvPr/>
            </p:nvSpPr>
            <p:spPr bwMode="auto">
              <a:xfrm>
                <a:off x="6137930" y="2189233"/>
                <a:ext cx="54343" cy="94784"/>
              </a:xfrm>
              <a:custGeom>
                <a:avLst/>
                <a:gdLst>
                  <a:gd name="T0" fmla="*/ 46 w 53"/>
                  <a:gd name="T1" fmla="*/ 40 h 92"/>
                  <a:gd name="T2" fmla="*/ 40 w 53"/>
                  <a:gd name="T3" fmla="*/ 89 h 92"/>
                  <a:gd name="T4" fmla="*/ 8 w 53"/>
                  <a:gd name="T5" fmla="*/ 52 h 92"/>
                  <a:gd name="T6" fmla="*/ 13 w 53"/>
                  <a:gd name="T7" fmla="*/ 3 h 92"/>
                  <a:gd name="T8" fmla="*/ 46 w 53"/>
                  <a:gd name="T9" fmla="*/ 40 h 92"/>
                </a:gdLst>
                <a:ahLst/>
                <a:cxnLst>
                  <a:cxn ang="0">
                    <a:pos x="T0" y="T1"/>
                  </a:cxn>
                  <a:cxn ang="0">
                    <a:pos x="T2" y="T3"/>
                  </a:cxn>
                  <a:cxn ang="0">
                    <a:pos x="T4" y="T5"/>
                  </a:cxn>
                  <a:cxn ang="0">
                    <a:pos x="T6" y="T7"/>
                  </a:cxn>
                  <a:cxn ang="0">
                    <a:pos x="T8" y="T9"/>
                  </a:cxn>
                </a:cxnLst>
                <a:rect l="0" t="0" r="r" b="b"/>
                <a:pathLst>
                  <a:path w="53" h="92">
                    <a:moveTo>
                      <a:pt x="46" y="40"/>
                    </a:moveTo>
                    <a:cubicBezTo>
                      <a:pt x="53" y="64"/>
                      <a:pt x="50" y="86"/>
                      <a:pt x="40" y="89"/>
                    </a:cubicBezTo>
                    <a:cubicBezTo>
                      <a:pt x="30" y="92"/>
                      <a:pt x="15" y="76"/>
                      <a:pt x="8" y="52"/>
                    </a:cubicBezTo>
                    <a:cubicBezTo>
                      <a:pt x="0" y="28"/>
                      <a:pt x="3" y="6"/>
                      <a:pt x="13" y="3"/>
                    </a:cubicBezTo>
                    <a:cubicBezTo>
                      <a:pt x="24" y="0"/>
                      <a:pt x="38" y="16"/>
                      <a:pt x="46" y="40"/>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AB2B4FD9-FC99-4D1F-B384-1874E83ACB6C}"/>
                  </a:ext>
                </a:extLst>
              </p:cNvPr>
              <p:cNvSpPr>
                <a:spLocks/>
              </p:cNvSpPr>
              <p:nvPr/>
            </p:nvSpPr>
            <p:spPr bwMode="auto">
              <a:xfrm>
                <a:off x="6427970" y="2098240"/>
                <a:ext cx="54975" cy="96048"/>
              </a:xfrm>
              <a:custGeom>
                <a:avLst/>
                <a:gdLst>
                  <a:gd name="T0" fmla="*/ 45 w 53"/>
                  <a:gd name="T1" fmla="*/ 41 h 93"/>
                  <a:gd name="T2" fmla="*/ 40 w 53"/>
                  <a:gd name="T3" fmla="*/ 90 h 93"/>
                  <a:gd name="T4" fmla="*/ 8 w 53"/>
                  <a:gd name="T5" fmla="*/ 53 h 93"/>
                  <a:gd name="T6" fmla="*/ 13 w 53"/>
                  <a:gd name="T7" fmla="*/ 4 h 93"/>
                  <a:gd name="T8" fmla="*/ 45 w 53"/>
                  <a:gd name="T9" fmla="*/ 41 h 93"/>
                </a:gdLst>
                <a:ahLst/>
                <a:cxnLst>
                  <a:cxn ang="0">
                    <a:pos x="T0" y="T1"/>
                  </a:cxn>
                  <a:cxn ang="0">
                    <a:pos x="T2" y="T3"/>
                  </a:cxn>
                  <a:cxn ang="0">
                    <a:pos x="T4" y="T5"/>
                  </a:cxn>
                  <a:cxn ang="0">
                    <a:pos x="T6" y="T7"/>
                  </a:cxn>
                  <a:cxn ang="0">
                    <a:pos x="T8" y="T9"/>
                  </a:cxn>
                </a:cxnLst>
                <a:rect l="0" t="0" r="r" b="b"/>
                <a:pathLst>
                  <a:path w="53" h="93">
                    <a:moveTo>
                      <a:pt x="45" y="41"/>
                    </a:moveTo>
                    <a:cubicBezTo>
                      <a:pt x="53" y="65"/>
                      <a:pt x="50" y="87"/>
                      <a:pt x="40" y="90"/>
                    </a:cubicBezTo>
                    <a:cubicBezTo>
                      <a:pt x="29" y="93"/>
                      <a:pt x="15" y="76"/>
                      <a:pt x="8" y="53"/>
                    </a:cubicBezTo>
                    <a:cubicBezTo>
                      <a:pt x="0" y="29"/>
                      <a:pt x="3" y="7"/>
                      <a:pt x="13" y="4"/>
                    </a:cubicBezTo>
                    <a:cubicBezTo>
                      <a:pt x="24" y="0"/>
                      <a:pt x="38" y="17"/>
                      <a:pt x="45" y="4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7" name="Oval 32">
              <a:extLst>
                <a:ext uri="{FF2B5EF4-FFF2-40B4-BE49-F238E27FC236}">
                  <a16:creationId xmlns:a16="http://schemas.microsoft.com/office/drawing/2014/main" id="{EEB8EF6C-8DE6-4176-BF76-6C7BA245F1DE}"/>
                </a:ext>
              </a:extLst>
            </p:cNvPr>
            <p:cNvSpPr/>
            <p:nvPr/>
          </p:nvSpPr>
          <p:spPr>
            <a:xfrm rot="21325027">
              <a:off x="5648924" y="5160447"/>
              <a:ext cx="661456" cy="86165"/>
            </a:xfrm>
            <a:prstGeom prst="ellipse">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组合 93">
            <a:extLst>
              <a:ext uri="{FF2B5EF4-FFF2-40B4-BE49-F238E27FC236}">
                <a16:creationId xmlns:a16="http://schemas.microsoft.com/office/drawing/2014/main" id="{4AB29D7D-E3F0-477F-BC1C-CB027CA5181B}"/>
              </a:ext>
            </a:extLst>
          </p:cNvPr>
          <p:cNvGrpSpPr/>
          <p:nvPr/>
        </p:nvGrpSpPr>
        <p:grpSpPr>
          <a:xfrm>
            <a:off x="3553988" y="2599760"/>
            <a:ext cx="2418973" cy="1080000"/>
            <a:chOff x="3553988" y="2599760"/>
            <a:chExt cx="2418973" cy="1080000"/>
          </a:xfrm>
        </p:grpSpPr>
        <p:sp>
          <p:nvSpPr>
            <p:cNvPr id="95" name="上箭头 32">
              <a:extLst>
                <a:ext uri="{FF2B5EF4-FFF2-40B4-BE49-F238E27FC236}">
                  <a16:creationId xmlns:a16="http://schemas.microsoft.com/office/drawing/2014/main" id="{B694B057-3B8B-474F-B90E-2C22C1855AA8}"/>
                </a:ext>
              </a:extLst>
            </p:cNvPr>
            <p:cNvSpPr/>
            <p:nvPr/>
          </p:nvSpPr>
          <p:spPr>
            <a:xfrm rot="10800000">
              <a:off x="4489278" y="2599760"/>
              <a:ext cx="484632" cy="1080000"/>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96" name="文本框 95">
              <a:extLst>
                <a:ext uri="{FF2B5EF4-FFF2-40B4-BE49-F238E27FC236}">
                  <a16:creationId xmlns:a16="http://schemas.microsoft.com/office/drawing/2014/main" id="{294A58E7-1E1B-4651-BBF7-F764AFE353E5}"/>
                </a:ext>
              </a:extLst>
            </p:cNvPr>
            <p:cNvSpPr txBox="1"/>
            <p:nvPr/>
          </p:nvSpPr>
          <p:spPr>
            <a:xfrm>
              <a:off x="3553988" y="2795931"/>
              <a:ext cx="2418973" cy="461665"/>
            </a:xfrm>
            <a:prstGeom prst="rect">
              <a:avLst/>
            </a:prstGeom>
            <a:noFill/>
          </p:spPr>
          <p:txBody>
            <a:bodyPr wrap="square">
              <a:spAutoFit/>
            </a:bodyPr>
            <a:lstStyle/>
            <a:p>
              <a:pPr marL="0" lvl="1" algn="ctr">
                <a:defRPr/>
              </a:pPr>
              <a:r>
                <a:rPr lang="en-US" altLang="zh-CN" sz="2400" b="1" dirty="0">
                  <a:solidFill>
                    <a:srgbClr val="FF0000"/>
                  </a:solidFill>
                  <a:cs typeface="+mn-ea"/>
                </a:rPr>
                <a:t>Gap</a:t>
              </a:r>
            </a:p>
          </p:txBody>
        </p:sp>
      </p:grpSp>
      <p:sp>
        <p:nvSpPr>
          <p:cNvPr id="45" name="Rounded Rectangle 3">
            <a:extLst>
              <a:ext uri="{FF2B5EF4-FFF2-40B4-BE49-F238E27FC236}">
                <a16:creationId xmlns:a16="http://schemas.microsoft.com/office/drawing/2014/main" id="{F426C85D-D620-428F-BDA6-2E46A08719E4}"/>
              </a:ext>
            </a:extLst>
          </p:cNvPr>
          <p:cNvSpPr/>
          <p:nvPr/>
        </p:nvSpPr>
        <p:spPr>
          <a:xfrm>
            <a:off x="3156764" y="3731194"/>
            <a:ext cx="2756687" cy="369332"/>
          </a:xfrm>
          <a:prstGeom prst="roundRect">
            <a:avLst>
              <a:gd name="adj" fmla="val 0"/>
            </a:avLst>
          </a:prstGeom>
          <a:solidFill>
            <a:srgbClr val="FFF2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com.alibaba.fastjson.JSON</a:t>
            </a:r>
            <a:r>
              <a:rPr lang="en-US" altLang="zh-CN" sz="900" dirty="0">
                <a:solidFill>
                  <a:srgbClr val="F92472"/>
                </a:solidFill>
                <a:latin typeface="Consolas" panose="020B0609020204030204" pitchFamily="49" charset="0"/>
              </a:rPr>
              <a:t>;</a:t>
            </a:r>
          </a:p>
          <a:p>
            <a:r>
              <a:rPr lang="en-US" altLang="zh-CN" sz="900" dirty="0">
                <a:solidFill>
                  <a:srgbClr val="F92472"/>
                </a:solidFill>
                <a:latin typeface="Consolas" panose="020B0609020204030204" pitchFamily="49" charset="0"/>
              </a:rPr>
              <a:t>import </a:t>
            </a:r>
            <a:r>
              <a:rPr lang="en-US" altLang="zh-CN" sz="900" dirty="0" err="1">
                <a:solidFill>
                  <a:srgbClr val="F92472"/>
                </a:solidFill>
                <a:latin typeface="Consolas" panose="020B0609020204030204" pitchFamily="49" charset="0"/>
              </a:rPr>
              <a:t>com.alibaba.fastjson.JSONObject</a:t>
            </a:r>
            <a:r>
              <a:rPr lang="en-US" altLang="zh-CN" sz="900" dirty="0">
                <a:solidFill>
                  <a:srgbClr val="F92472"/>
                </a:solidFill>
                <a:latin typeface="Consolas" panose="020B0609020204030204" pitchFamily="49" charset="0"/>
              </a:rPr>
              <a:t>;</a:t>
            </a:r>
          </a:p>
        </p:txBody>
      </p:sp>
    </p:spTree>
    <p:extLst>
      <p:ext uri="{BB962C8B-B14F-4D97-AF65-F5344CB8AC3E}">
        <p14:creationId xmlns:p14="http://schemas.microsoft.com/office/powerpoint/2010/main" val="2408049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4"/>
                                        </p:tgtEl>
                                      </p:cBhvr>
                                    </p:animEffect>
                                    <p:set>
                                      <p:cBhvr>
                                        <p:cTn id="26" dur="1" fill="hold">
                                          <p:stCondLst>
                                            <p:cond delay="499"/>
                                          </p:stCondLst>
                                        </p:cTn>
                                        <p:tgtEl>
                                          <p:spTgt spid="9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500"/>
                                        <p:tgtEl>
                                          <p:spTgt spid="73"/>
                                        </p:tgtEl>
                                      </p:cBhvr>
                                    </p:animEffect>
                                  </p:childTnLst>
                                </p:cTn>
                              </p:par>
                            </p:childTnLst>
                          </p:cTn>
                        </p:par>
                        <p:par>
                          <p:cTn id="32" fill="hold">
                            <p:stCondLst>
                              <p:cond delay="500"/>
                            </p:stCondLst>
                            <p:childTnLst>
                              <p:par>
                                <p:cTn id="33" presetID="10" presetClass="entr" presetSubtype="0" fill="hold" grpId="0" nodeType="afterEffect">
                                  <p:stCondLst>
                                    <p:cond delay="40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14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1900"/>
                            </p:stCondLst>
                            <p:childTnLst>
                              <p:par>
                                <p:cTn id="41" presetID="10" presetClass="entr" presetSubtype="0" fill="hold" grpId="0" nodeType="afterEffect">
                                  <p:stCondLst>
                                    <p:cond delay="50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childTnLst>
                                </p:cTn>
                              </p:par>
                            </p:childTnLst>
                          </p:cTn>
                        </p:par>
                        <p:par>
                          <p:cTn id="44" fill="hold">
                            <p:stCondLst>
                              <p:cond delay="2900"/>
                            </p:stCondLst>
                            <p:childTnLst>
                              <p:par>
                                <p:cTn id="45" presetID="10" presetClass="entr" presetSubtype="0" fill="hold" grpId="0" nodeType="afterEffect">
                                  <p:stCondLst>
                                    <p:cond delay="80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childTnLst>
                          </p:cTn>
                        </p:par>
                        <p:par>
                          <p:cTn id="48" fill="hold">
                            <p:stCondLst>
                              <p:cond delay="4200"/>
                            </p:stCondLst>
                            <p:childTnLst>
                              <p:par>
                                <p:cTn id="49" presetID="10" presetClass="entr" presetSubtype="0" fill="hold" nodeType="afterEffect">
                                  <p:stCondLst>
                                    <p:cond delay="60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0" grpId="0" animBg="1"/>
      <p:bldP spid="73" grpId="0" animBg="1"/>
      <p:bldP spid="74"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65062" y="3287083"/>
            <a:ext cx="2411202" cy="335900"/>
            <a:chOff x="4407906" y="1742527"/>
            <a:chExt cx="4612496" cy="658928"/>
          </a:xfrm>
          <a:solidFill>
            <a:srgbClr val="033E78"/>
          </a:solidFill>
        </p:grpSpPr>
        <p:sp>
          <p:nvSpPr>
            <p:cNvPr id="4" name="菱形 3"/>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5" name="菱形 4"/>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6" name="菱形 5"/>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7" name="菱形 6"/>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8" name="菱形 7"/>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9" name="菱形 8"/>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10" name="菱形 9"/>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grpSp>
      <p:sp>
        <p:nvSpPr>
          <p:cNvPr id="11" name="文本框 10"/>
          <p:cNvSpPr txBox="1"/>
          <p:nvPr/>
        </p:nvSpPr>
        <p:spPr>
          <a:xfrm>
            <a:off x="1138115" y="1546250"/>
            <a:ext cx="2460648" cy="298160"/>
          </a:xfrm>
          <a:prstGeom prst="rect">
            <a:avLst/>
          </a:prstGeom>
          <a:noFill/>
          <a:effectLst/>
        </p:spPr>
        <p:txBody>
          <a:bodyPr wrap="square" lIns="51436" tIns="25718" rIns="51436" bIns="25718" rtlCol="0">
            <a:spAutoFit/>
          </a:bodyPr>
          <a:lstStyle>
            <a:defPPr>
              <a:defRPr lang="zh-CN"/>
            </a:defPPr>
            <a:lvl1pPr>
              <a:defRPr>
                <a:solidFill>
                  <a:srgbClr val="A3AEBD"/>
                </a:solidFill>
                <a:latin typeface="微软雅黑" panose="020B0503020204020204" pitchFamily="34" charset="-122"/>
                <a:ea typeface="微软雅黑" panose="020B0503020204020204" pitchFamily="34" charset="-122"/>
                <a:cs typeface="+mn-ea"/>
              </a:defRPr>
            </a:lvl1pPr>
          </a:lstStyle>
          <a:p>
            <a:pPr algn="ctr"/>
            <a:r>
              <a:rPr lang="en-US" altLang="zh-CN" sz="1600" b="1" dirty="0">
                <a:solidFill>
                  <a:srgbClr val="033E78"/>
                </a:solidFill>
                <a:latin typeface="+mn-lt"/>
                <a:ea typeface="+mn-ea"/>
                <a:sym typeface="+mn-lt"/>
              </a:rPr>
              <a:t>Imports Generation</a:t>
            </a:r>
            <a:endParaRPr lang="zh-CN" altLang="en-US" sz="1600" b="1" dirty="0">
              <a:solidFill>
                <a:srgbClr val="033E78"/>
              </a:solidFill>
              <a:latin typeface="+mn-lt"/>
              <a:ea typeface="+mn-ea"/>
              <a:sym typeface="+mn-lt"/>
            </a:endParaRPr>
          </a:p>
        </p:txBody>
      </p:sp>
      <p:sp>
        <p:nvSpPr>
          <p:cNvPr id="12" name="2"/>
          <p:cNvSpPr/>
          <p:nvPr/>
        </p:nvSpPr>
        <p:spPr>
          <a:xfrm>
            <a:off x="426446" y="2002520"/>
            <a:ext cx="3888432" cy="968342"/>
          </a:xfrm>
          <a:prstGeom prst="rect">
            <a:avLst/>
          </a:prstGeom>
          <a:ln w="12700">
            <a:round/>
          </a:ln>
        </p:spPr>
        <p:txBody>
          <a:bodyPr wrap="square" lIns="28575" tIns="28575" rIns="28575" bIns="28575">
            <a:spAutoFit/>
          </a:bodyPr>
          <a:lstStyle>
            <a:lvl1pPr>
              <a:buClr>
                <a:srgbClr val="B5B5B5"/>
              </a:buClr>
              <a:defRPr sz="1100">
                <a:solidFill>
                  <a:srgbClr val="B5B5B5"/>
                </a:solidFill>
                <a:uFill>
                  <a:solidFill>
                    <a:srgbClr val="B5B5B5"/>
                  </a:solidFill>
                </a:uFill>
              </a:defRPr>
            </a:lvl1pPr>
          </a:lstStyle>
          <a:p>
            <a:pPr marL="0" lvl="1" algn="ctr">
              <a:lnSpc>
                <a:spcPct val="120000"/>
              </a:lnSpc>
              <a:spcBef>
                <a:spcPct val="20000"/>
              </a:spcBef>
              <a:defRPr/>
            </a:pPr>
            <a:r>
              <a:rPr lang="en-US" altLang="zh-CN" sz="1600" b="1" i="1" dirty="0" err="1">
                <a:solidFill>
                  <a:srgbClr val="002166"/>
                </a:solidFill>
                <a:cs typeface="+mn-ea"/>
                <a:sym typeface="+mn-lt"/>
              </a:rPr>
              <a:t>NL+Libs</a:t>
            </a:r>
            <a:r>
              <a:rPr lang="en-US" altLang="zh-CN" sz="1600" b="1" i="1" dirty="0">
                <a:solidFill>
                  <a:srgbClr val="002166"/>
                </a:solidFill>
                <a:cs typeface="+mn-ea"/>
                <a:sym typeface="+mn-lt"/>
              </a:rPr>
              <a:t>-&gt;Imports</a:t>
            </a:r>
          </a:p>
          <a:p>
            <a:pPr marL="0" lvl="1" algn="ctr">
              <a:lnSpc>
                <a:spcPct val="120000"/>
              </a:lnSpc>
              <a:spcBef>
                <a:spcPct val="20000"/>
              </a:spcBef>
              <a:defRPr/>
            </a:pPr>
            <a:r>
              <a:rPr lang="en-US" altLang="zh-CN" sz="1600" dirty="0">
                <a:solidFill>
                  <a:srgbClr val="002166"/>
                </a:solidFill>
                <a:cs typeface="+mn-ea"/>
                <a:sym typeface="+mn-lt"/>
              </a:rPr>
              <a:t>Generates API class-level import statements (Imports) from NL and Libs</a:t>
            </a:r>
          </a:p>
        </p:txBody>
      </p:sp>
      <p:grpSp>
        <p:nvGrpSpPr>
          <p:cNvPr id="13" name="组合 12"/>
          <p:cNvGrpSpPr/>
          <p:nvPr/>
        </p:nvGrpSpPr>
        <p:grpSpPr>
          <a:xfrm>
            <a:off x="5672985" y="1275606"/>
            <a:ext cx="2411202" cy="335900"/>
            <a:chOff x="4407906" y="1742527"/>
            <a:chExt cx="4612496" cy="658928"/>
          </a:xfrm>
          <a:solidFill>
            <a:srgbClr val="1A6E9D"/>
          </a:solidFill>
        </p:grpSpPr>
        <p:sp>
          <p:nvSpPr>
            <p:cNvPr id="14" name="菱形 13"/>
            <p:cNvSpPr/>
            <p:nvPr/>
          </p:nvSpPr>
          <p:spPr>
            <a:xfrm>
              <a:off x="440790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15" name="菱形 14"/>
            <p:cNvSpPr/>
            <p:nvPr/>
          </p:nvSpPr>
          <p:spPr>
            <a:xfrm>
              <a:off x="5066834"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17" name="菱形 16"/>
            <p:cNvSpPr/>
            <p:nvPr/>
          </p:nvSpPr>
          <p:spPr>
            <a:xfrm>
              <a:off x="5725762"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18" name="菱形 17"/>
            <p:cNvSpPr/>
            <p:nvPr/>
          </p:nvSpPr>
          <p:spPr>
            <a:xfrm>
              <a:off x="6384690"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19" name="菱形 18"/>
            <p:cNvSpPr/>
            <p:nvPr/>
          </p:nvSpPr>
          <p:spPr>
            <a:xfrm>
              <a:off x="7043618"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20" name="菱形 19"/>
            <p:cNvSpPr/>
            <p:nvPr/>
          </p:nvSpPr>
          <p:spPr>
            <a:xfrm>
              <a:off x="7702546" y="1742527"/>
              <a:ext cx="658928"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sp>
          <p:nvSpPr>
            <p:cNvPr id="21" name="菱形 20"/>
            <p:cNvSpPr/>
            <p:nvPr/>
          </p:nvSpPr>
          <p:spPr>
            <a:xfrm>
              <a:off x="8361473" y="1742527"/>
              <a:ext cx="658929" cy="658928"/>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cs typeface="+mn-ea"/>
                <a:sym typeface="+mn-lt"/>
              </a:endParaRPr>
            </a:p>
          </p:txBody>
        </p:sp>
      </p:grpSp>
      <p:sp>
        <p:nvSpPr>
          <p:cNvPr id="22" name="文本框 21"/>
          <p:cNvSpPr txBox="1"/>
          <p:nvPr/>
        </p:nvSpPr>
        <p:spPr>
          <a:xfrm>
            <a:off x="5974524" y="1912171"/>
            <a:ext cx="1858386" cy="282771"/>
          </a:xfrm>
          <a:prstGeom prst="rect">
            <a:avLst/>
          </a:prstGeom>
          <a:noFill/>
          <a:effectLst/>
        </p:spPr>
        <p:txBody>
          <a:bodyPr wrap="square" lIns="51436" tIns="25718" rIns="51436" bIns="25718" rtlCol="0">
            <a:spAutoFit/>
          </a:bodyPr>
          <a:lstStyle>
            <a:defPPr>
              <a:defRPr lang="zh-CN"/>
            </a:defPPr>
            <a:lvl1pPr>
              <a:defRPr>
                <a:solidFill>
                  <a:srgbClr val="A3AEBD"/>
                </a:solidFill>
                <a:latin typeface="微软雅黑" panose="020B0503020204020204" pitchFamily="34" charset="-122"/>
                <a:ea typeface="微软雅黑" panose="020B0503020204020204" pitchFamily="34" charset="-122"/>
                <a:cs typeface="+mn-ea"/>
              </a:defRPr>
            </a:lvl1pPr>
          </a:lstStyle>
          <a:p>
            <a:pPr algn="ctr"/>
            <a:r>
              <a:rPr lang="en-US" altLang="zh-CN" sz="1500" b="1" dirty="0">
                <a:solidFill>
                  <a:srgbClr val="1A6E9D"/>
                </a:solidFill>
                <a:latin typeface="+mn-lt"/>
                <a:ea typeface="+mn-ea"/>
                <a:sym typeface="+mn-lt"/>
              </a:rPr>
              <a:t>Code Generation</a:t>
            </a:r>
            <a:endParaRPr lang="zh-CN" altLang="en-US" sz="1500" b="1" dirty="0">
              <a:solidFill>
                <a:srgbClr val="1A6E9D"/>
              </a:solidFill>
              <a:latin typeface="+mn-lt"/>
              <a:ea typeface="+mn-ea"/>
              <a:sym typeface="+mn-lt"/>
            </a:endParaRPr>
          </a:p>
        </p:txBody>
      </p:sp>
      <p:sp>
        <p:nvSpPr>
          <p:cNvPr id="23" name="2"/>
          <p:cNvSpPr/>
          <p:nvPr/>
        </p:nvSpPr>
        <p:spPr>
          <a:xfrm>
            <a:off x="5266271" y="2259456"/>
            <a:ext cx="3451283" cy="1017586"/>
          </a:xfrm>
          <a:prstGeom prst="rect">
            <a:avLst/>
          </a:prstGeom>
          <a:ln w="12700">
            <a:round/>
          </a:ln>
        </p:spPr>
        <p:txBody>
          <a:bodyPr wrap="square" lIns="28575" tIns="28575" rIns="28575" bIns="28575">
            <a:spAutoFit/>
          </a:bodyPr>
          <a:lstStyle>
            <a:lvl1pPr>
              <a:buClr>
                <a:srgbClr val="B5B5B5"/>
              </a:buClr>
              <a:defRPr sz="1100">
                <a:solidFill>
                  <a:srgbClr val="B5B5B5"/>
                </a:solidFill>
                <a:uFill>
                  <a:solidFill>
                    <a:srgbClr val="B5B5B5"/>
                  </a:solidFill>
                </a:uFill>
              </a:defRPr>
            </a:lvl1pPr>
          </a:lstStyle>
          <a:p>
            <a:pPr marL="0" lvl="1" algn="ctr">
              <a:lnSpc>
                <a:spcPct val="120000"/>
              </a:lnSpc>
              <a:spcBef>
                <a:spcPct val="20000"/>
              </a:spcBef>
              <a:defRPr/>
            </a:pPr>
            <a:r>
              <a:rPr lang="en-US" altLang="zh-CN" sz="1600" b="1" i="1" dirty="0" err="1">
                <a:solidFill>
                  <a:srgbClr val="002166"/>
                </a:solidFill>
                <a:cs typeface="+mn-ea"/>
                <a:sym typeface="+mn-lt"/>
              </a:rPr>
              <a:t>NL+Libs+Imports</a:t>
            </a:r>
            <a:r>
              <a:rPr lang="en-US" altLang="zh-CN" sz="1600" b="1" i="1" dirty="0">
                <a:solidFill>
                  <a:srgbClr val="002166"/>
                </a:solidFill>
                <a:cs typeface="+mn-ea"/>
                <a:sym typeface="+mn-lt"/>
              </a:rPr>
              <a:t>-&gt;Code</a:t>
            </a:r>
          </a:p>
          <a:p>
            <a:pPr marL="0" lvl="1" algn="ctr">
              <a:lnSpc>
                <a:spcPct val="120000"/>
              </a:lnSpc>
              <a:spcBef>
                <a:spcPct val="20000"/>
              </a:spcBef>
              <a:defRPr/>
            </a:pPr>
            <a:r>
              <a:rPr lang="en-US" altLang="zh-CN" sz="1600" dirty="0">
                <a:solidFill>
                  <a:srgbClr val="002166"/>
                </a:solidFill>
                <a:cs typeface="+mn-ea"/>
                <a:sym typeface="+mn-lt"/>
              </a:rPr>
              <a:t>Generates Code from NL, Libs,</a:t>
            </a:r>
          </a:p>
          <a:p>
            <a:pPr marL="0" lvl="1" algn="ctr">
              <a:lnSpc>
                <a:spcPct val="120000"/>
              </a:lnSpc>
              <a:spcBef>
                <a:spcPct val="20000"/>
              </a:spcBef>
              <a:defRPr/>
            </a:pPr>
            <a:r>
              <a:rPr lang="en-US" altLang="zh-CN" sz="1600" dirty="0">
                <a:solidFill>
                  <a:srgbClr val="002166"/>
                </a:solidFill>
                <a:cs typeface="+mn-ea"/>
                <a:sym typeface="+mn-lt"/>
              </a:rPr>
              <a:t>and Imports</a:t>
            </a:r>
          </a:p>
        </p:txBody>
      </p:sp>
      <p:sp>
        <p:nvSpPr>
          <p:cNvPr id="2" name="文本占位符 1">
            <a:extLst>
              <a:ext uri="{FF2B5EF4-FFF2-40B4-BE49-F238E27FC236}">
                <a16:creationId xmlns:a16="http://schemas.microsoft.com/office/drawing/2014/main" id="{1C412318-285D-4739-AE84-841DC0AE72F5}"/>
              </a:ext>
            </a:extLst>
          </p:cNvPr>
          <p:cNvSpPr>
            <a:spLocks noGrp="1"/>
          </p:cNvSpPr>
          <p:nvPr>
            <p:ph type="body" sz="quarter" idx="10"/>
          </p:nvPr>
        </p:nvSpPr>
        <p:spPr/>
        <p:txBody>
          <a:bodyPr/>
          <a:lstStyle/>
          <a:p>
            <a:r>
              <a:rPr lang="en-US" altLang="zh-CN" b="0" dirty="0"/>
              <a:t>CodeGen4Libs Overview</a:t>
            </a:r>
            <a:endParaRPr lang="zh-CN" altLang="en-US" b="0" dirty="0"/>
          </a:p>
        </p:txBody>
      </p:sp>
      <p:sp>
        <p:nvSpPr>
          <p:cNvPr id="24" name="文本框 23">
            <a:extLst>
              <a:ext uri="{FF2B5EF4-FFF2-40B4-BE49-F238E27FC236}">
                <a16:creationId xmlns:a16="http://schemas.microsoft.com/office/drawing/2014/main" id="{2F52F62D-D070-4F77-965F-2DE2D4E97921}"/>
              </a:ext>
            </a:extLst>
          </p:cNvPr>
          <p:cNvSpPr txBox="1"/>
          <p:nvPr/>
        </p:nvSpPr>
        <p:spPr>
          <a:xfrm>
            <a:off x="936405" y="3854238"/>
            <a:ext cx="7271190" cy="923330"/>
          </a:xfrm>
          <a:prstGeom prst="rect">
            <a:avLst/>
          </a:prstGeom>
          <a:solidFill>
            <a:srgbClr val="E6F0F9"/>
          </a:solidFill>
          <a:ln w="9525">
            <a:solidFill>
              <a:schemeClr val="tx1"/>
            </a:solidFill>
          </a:ln>
        </p:spPr>
        <p:txBody>
          <a:bodyPr wrap="square">
            <a:spAutoFit/>
          </a:bodyPr>
          <a:lstStyle>
            <a:defPPr>
              <a:defRPr lang="zh-CN"/>
            </a:defPPr>
            <a:lvl2pPr marL="0" lvl="1" algn="ctr">
              <a:defRPr>
                <a:solidFill>
                  <a:srgbClr val="002166"/>
                </a:solidFill>
                <a:cs typeface="+mn-ea"/>
              </a:defRPr>
            </a:lvl2pPr>
          </a:lstStyle>
          <a:p>
            <a:pPr lvl="1"/>
            <a:r>
              <a:rPr lang="en-US" altLang="zh-CN" dirty="0"/>
              <a:t>We propose CodeGen4Libs, which incorporates two stages (i.e., </a:t>
            </a:r>
            <a:r>
              <a:rPr lang="en-US" altLang="zh-CN" b="1" dirty="0"/>
              <a:t>imports generation </a:t>
            </a:r>
            <a:r>
              <a:rPr lang="en-US" altLang="zh-CN" dirty="0"/>
              <a:t>and </a:t>
            </a:r>
            <a:r>
              <a:rPr lang="en-US" altLang="zh-CN" b="1" dirty="0"/>
              <a:t>code generation</a:t>
            </a:r>
            <a:r>
              <a:rPr lang="en-US" altLang="zh-CN" dirty="0"/>
              <a:t>), to enable more accurate library-oriented code generation.</a:t>
            </a:r>
            <a:endParaRPr lang="zh-CN" altLang="en-US" dirty="0"/>
          </a:p>
        </p:txBody>
      </p:sp>
      <p:sp>
        <p:nvSpPr>
          <p:cNvPr id="25" name="上箭头 32">
            <a:extLst>
              <a:ext uri="{FF2B5EF4-FFF2-40B4-BE49-F238E27FC236}">
                <a16:creationId xmlns:a16="http://schemas.microsoft.com/office/drawing/2014/main" id="{DC635BD2-437E-460D-AC7A-7BE911177C85}"/>
              </a:ext>
            </a:extLst>
          </p:cNvPr>
          <p:cNvSpPr/>
          <p:nvPr/>
        </p:nvSpPr>
        <p:spPr>
          <a:xfrm rot="5400000">
            <a:off x="4614640" y="2038326"/>
            <a:ext cx="484632" cy="582216"/>
          </a:xfrm>
          <a:prstGeom prst="upArrow">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2400">
              <a:solidFill>
                <a:schemeClr val="accent1">
                  <a:lumMod val="75000"/>
                </a:schemeClr>
              </a:solidFill>
              <a:latin typeface="Consolas" panose="020B0609020204030204" pitchFamily="49" charset="0"/>
            </a:endParaRPr>
          </a:p>
        </p:txBody>
      </p:sp>
      <p:sp>
        <p:nvSpPr>
          <p:cNvPr id="28" name="文本框 27">
            <a:extLst>
              <a:ext uri="{FF2B5EF4-FFF2-40B4-BE49-F238E27FC236}">
                <a16:creationId xmlns:a16="http://schemas.microsoft.com/office/drawing/2014/main" id="{40F799F5-88B7-4108-9A04-1A478E3CFA59}"/>
              </a:ext>
            </a:extLst>
          </p:cNvPr>
          <p:cNvSpPr txBox="1"/>
          <p:nvPr/>
        </p:nvSpPr>
        <p:spPr>
          <a:xfrm>
            <a:off x="3599385" y="1707654"/>
            <a:ext cx="2196751" cy="369332"/>
          </a:xfrm>
          <a:prstGeom prst="rect">
            <a:avLst/>
          </a:prstGeom>
          <a:noFill/>
        </p:spPr>
        <p:txBody>
          <a:bodyPr wrap="square">
            <a:spAutoFit/>
          </a:bodyPr>
          <a:lstStyle/>
          <a:p>
            <a:pPr marL="0" lvl="1" algn="ctr">
              <a:defRPr/>
            </a:pPr>
            <a:r>
              <a:rPr lang="en-US" altLang="zh-CN" b="1" dirty="0">
                <a:solidFill>
                  <a:srgbClr val="002166"/>
                </a:solidFill>
                <a:cs typeface="+mn-ea"/>
              </a:rPr>
              <a:t>More Context</a:t>
            </a:r>
          </a:p>
        </p:txBody>
      </p:sp>
    </p:spTree>
    <p:extLst>
      <p:ext uri="{BB962C8B-B14F-4D97-AF65-F5344CB8AC3E}">
        <p14:creationId xmlns:p14="http://schemas.microsoft.com/office/powerpoint/2010/main" val="3521713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300"/>
                            </p:stCondLst>
                            <p:childTnLst>
                              <p:par>
                                <p:cTn id="18" presetID="22" presetClass="entr" presetSubtype="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8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
                                        </p:tgtEl>
                                        <p:attrNameLst>
                                          <p:attrName>ppt_y</p:attrName>
                                        </p:attrNameLst>
                                      </p:cBhvr>
                                      <p:tavLst>
                                        <p:tav tm="0">
                                          <p:val>
                                            <p:strVal val="#ppt_y"/>
                                          </p:val>
                                        </p:tav>
                                        <p:tav tm="100000">
                                          <p:val>
                                            <p:strVal val="#ppt_y"/>
                                          </p:val>
                                        </p:tav>
                                      </p:tavLst>
                                    </p:anim>
                                    <p:anim calcmode="lin" valueType="num">
                                      <p:cBhvr>
                                        <p:cTn id="3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2"/>
                                        </p:tgtEl>
                                      </p:cBhvr>
                                    </p:animEffect>
                                  </p:childTnLst>
                                </p:cTn>
                              </p:par>
                            </p:childTnLst>
                          </p:cTn>
                        </p:par>
                        <p:par>
                          <p:cTn id="37" fill="hold">
                            <p:stCondLst>
                              <p:cond delay="3950"/>
                            </p:stCondLst>
                            <p:childTnLst>
                              <p:par>
                                <p:cTn id="38" presetID="22" presetClass="entr" presetSubtype="1"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4450"/>
                            </p:stCondLst>
                            <p:childTnLst>
                              <p:par>
                                <p:cTn id="42" presetID="10"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4950"/>
                            </p:stCondLst>
                            <p:childTnLst>
                              <p:par>
                                <p:cTn id="46" presetID="10" presetClass="entr" presetSubtype="0"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22" grpId="0"/>
      <p:bldP spid="23" grpId="0" animBg="1"/>
      <p:bldP spid="24" grpId="0" animBg="1"/>
      <p:bldP spid="25" grpId="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1283"/>
  <p:tag name="MH_SECTIONID" val="1284,1285,"/>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IMING" val="|0.2|2.2|1.7|1.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第一PPT，www.1ppt.com">
  <a:themeElements>
    <a:clrScheme name="自定义 3772">
      <a:dk1>
        <a:srgbClr val="000000"/>
      </a:dk1>
      <a:lt1>
        <a:srgbClr val="FFFFFF"/>
      </a:lt1>
      <a:dk2>
        <a:srgbClr val="000000"/>
      </a:dk2>
      <a:lt2>
        <a:srgbClr val="FFFFFF"/>
      </a:lt2>
      <a:accent1>
        <a:srgbClr val="002166"/>
      </a:accent1>
      <a:accent2>
        <a:srgbClr val="002166"/>
      </a:accent2>
      <a:accent3>
        <a:srgbClr val="002166"/>
      </a:accent3>
      <a:accent4>
        <a:srgbClr val="002166"/>
      </a:accent4>
      <a:accent5>
        <a:srgbClr val="002166"/>
      </a:accent5>
      <a:accent6>
        <a:srgbClr val="002166"/>
      </a:accent6>
      <a:hlink>
        <a:srgbClr val="002166"/>
      </a:hlink>
      <a:folHlink>
        <a:srgbClr val="002166"/>
      </a:folHlink>
    </a:clrScheme>
    <a:fontScheme name="wbsmpek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effectLst/>
      </a:spPr>
      <a:bodyPr rtlCol="0" anchor="ctr"/>
      <a:lstStyle>
        <a:defPPr algn="ctr" defTabSz="914378">
          <a:defRPr sz="1799">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31689</TotalTime>
  <Words>2770</Words>
  <Application>Microsoft Office PowerPoint</Application>
  <PresentationFormat>全屏显示(16:9)</PresentationFormat>
  <Paragraphs>276</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Microsoft YaHei UI</vt:lpstr>
      <vt:lpstr>Söhne</vt:lpstr>
      <vt:lpstr>等线</vt:lpstr>
      <vt:lpstr>等线 Light</vt:lpstr>
      <vt:lpstr>微软雅黑</vt:lpstr>
      <vt:lpstr>Arial</vt:lpstr>
      <vt:lpstr>Calibri</vt:lpstr>
      <vt:lpstr>Consolas</vt:lpstr>
      <vt:lpstr>Times New Roman</vt:lpstr>
      <vt:lpstr>第一PPT，www.1ppt.com</vt:lpstr>
      <vt:lpstr>1_自定义设计方案</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蓝色互联网科技</dc:title>
  <dc:creator>第一PPT</dc:creator>
  <cp:keywords>www.1ppt.com</cp:keywords>
  <dc:description>www.1ppt.com</dc:description>
  <cp:lastModifiedBy>Mingwei liu</cp:lastModifiedBy>
  <cp:revision>17137</cp:revision>
  <dcterms:created xsi:type="dcterms:W3CDTF">2016-03-09T04:37:28Z</dcterms:created>
  <dcterms:modified xsi:type="dcterms:W3CDTF">2023-09-18T08:31:08Z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v1.0_mb_7J/djS8pMEgaEqkMdZiDcg==</vt:lpwstr>
  </property>
</Properties>
</file>