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Robo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6848AEB-7C06-474F-8CF2-67F36E17B87F}">
  <a:tblStyle styleId="{E6848AEB-7C06-474F-8CF2-67F36E17B87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italic.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Robot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56b7a3fac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56b7a3fac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56b7a3fac2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56b7a3fac2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56b7a3fac2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56b7a3fac2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50e07fb584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50e07fb584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50e07fb584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50e07fb584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50e07fb584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50e07fb584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56b7a3fac2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356b7a3fac2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56b7a3fac2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56b7a3fac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356b7a3fac2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56b7a3fac2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56b7a3fac2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56b7a3fac2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356b7a3fac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56b7a3fac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356b7a3fac2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356b7a3fac2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56b7a3fac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56b7a3fac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56b7a3fac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56b7a3fac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356b7a3fac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56b7a3fac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356b7a3fac2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56b7a3fac2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56b7a3fac2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56b7a3fac2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56b7a3fac2_0_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56b7a3fac2_0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56b7a3fac2_0_5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56b7a3fac2_0_5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doi.org/10.11591/ijeecs.v13.i2.pp634-642" TargetMode="External"/><Relationship Id="rId4" Type="http://schemas.openxmlformats.org/officeDocument/2006/relationships/hyperlink" Target="https://doi.org/10.48175/IJARSCT-2062" TargetMode="External"/><Relationship Id="rId5" Type="http://schemas.openxmlformats.org/officeDocument/2006/relationships/hyperlink" Target="https://gameprogrammingpatterns.com/state.html" TargetMode="External"/><Relationship Id="rId6" Type="http://schemas.openxmlformats.org/officeDocument/2006/relationships/hyperlink" Target="https://gameprogrammingpatterns.com/state.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380075"/>
            <a:ext cx="8520600" cy="29388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a:t>Defense Behavior of Real-Time Strategy Games: Comparison between HFSM and FSM</a:t>
            </a:r>
            <a:endParaRPr b="1"/>
          </a:p>
        </p:txBody>
      </p:sp>
      <p:sp>
        <p:nvSpPr>
          <p:cNvPr id="55" name="Google Shape;55;p13"/>
          <p:cNvSpPr txBox="1"/>
          <p:nvPr>
            <p:ph idx="1" type="subTitle"/>
          </p:nvPr>
        </p:nvSpPr>
        <p:spPr>
          <a:xfrm>
            <a:off x="311700" y="3431950"/>
            <a:ext cx="8520600" cy="1368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500">
                <a:solidFill>
                  <a:schemeClr val="dk1"/>
                </a:solidFill>
              </a:rPr>
              <a:t>Presenter: Mingwei Zhang</a:t>
            </a:r>
            <a:endParaRPr sz="2500">
              <a:solidFill>
                <a:schemeClr val="dk1"/>
              </a:solidFill>
            </a:endParaRPr>
          </a:p>
          <a:p>
            <a:pPr indent="0" lvl="0" marL="0" rtl="0" algn="ctr">
              <a:spcBef>
                <a:spcPts val="0"/>
              </a:spcBef>
              <a:spcAft>
                <a:spcPts val="0"/>
              </a:spcAft>
              <a:buClr>
                <a:schemeClr val="dk1"/>
              </a:buClr>
              <a:buSzPts val="1100"/>
              <a:buFont typeface="Arial"/>
              <a:buNone/>
            </a:pPr>
            <a:r>
              <a:rPr lang="en" sz="2500">
                <a:solidFill>
                  <a:schemeClr val="dk1"/>
                </a:solidFill>
              </a:rPr>
              <a:t>Affiliation: Queens College</a:t>
            </a:r>
            <a:endParaRPr sz="2500">
              <a:solidFill>
                <a:schemeClr val="dk1"/>
              </a:solidFill>
            </a:endParaRPr>
          </a:p>
          <a:p>
            <a:pPr indent="0" lvl="0" marL="0" rtl="0" algn="ctr">
              <a:spcBef>
                <a:spcPts val="0"/>
              </a:spcBef>
              <a:spcAft>
                <a:spcPts val="0"/>
              </a:spcAft>
              <a:buClr>
                <a:schemeClr val="dk1"/>
              </a:buClr>
              <a:buSzPts val="1100"/>
              <a:buFont typeface="Arial"/>
              <a:buNone/>
            </a:pPr>
            <a:r>
              <a:rPr lang="en" sz="2500">
                <a:solidFill>
                  <a:schemeClr val="dk1"/>
                </a:solidFill>
              </a:rPr>
              <a:t>Advisor: Robert Goldberg</a:t>
            </a:r>
            <a:endParaRPr sz="2500">
              <a:solidFill>
                <a:schemeClr val="dk1"/>
              </a:solidFill>
            </a:endParaRPr>
          </a:p>
        </p:txBody>
      </p:sp>
      <p:sp>
        <p:nvSpPr>
          <p:cNvPr id="56" name="Google Shape;56;p13"/>
          <p:cNvSpPr txBox="1"/>
          <p:nvPr/>
        </p:nvSpPr>
        <p:spPr>
          <a:xfrm>
            <a:off x="1701275" y="4034050"/>
            <a:ext cx="6498900" cy="76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Literature Review</a:t>
            </a:r>
            <a:endParaRPr b="1"/>
          </a:p>
          <a:p>
            <a:pPr indent="0" lvl="0" marL="0" rtl="0" algn="l">
              <a:spcBef>
                <a:spcPts val="0"/>
              </a:spcBef>
              <a:spcAft>
                <a:spcPts val="0"/>
              </a:spcAft>
              <a:buNone/>
            </a:pPr>
            <a:r>
              <a:t/>
            </a:r>
            <a:endParaRPr/>
          </a:p>
        </p:txBody>
      </p:sp>
      <p:sp>
        <p:nvSpPr>
          <p:cNvPr id="117" name="Google Shape;117;p22"/>
          <p:cNvSpPr txBox="1"/>
          <p:nvPr>
            <p:ph idx="1" type="body"/>
          </p:nvPr>
        </p:nvSpPr>
        <p:spPr>
          <a:xfrm>
            <a:off x="311700" y="1152475"/>
            <a:ext cx="8520600" cy="3696000"/>
          </a:xfrm>
          <a:prstGeom prst="rect">
            <a:avLst/>
          </a:prstGeom>
        </p:spPr>
        <p:txBody>
          <a:bodyPr anchorCtr="0" anchor="t" bIns="91425" lIns="91425" spcFirstLastPara="1" rIns="91425" wrap="square" tIns="91425">
            <a:noAutofit/>
          </a:bodyPr>
          <a:lstStyle/>
          <a:p>
            <a:pPr indent="-323850" lvl="0" marL="457200" rtl="0" algn="l">
              <a:lnSpc>
                <a:spcPct val="105000"/>
              </a:lnSpc>
              <a:spcBef>
                <a:spcPts val="1200"/>
              </a:spcBef>
              <a:spcAft>
                <a:spcPts val="0"/>
              </a:spcAft>
              <a:buClr>
                <a:schemeClr val="dk1"/>
              </a:buClr>
              <a:buSzPts val="1500"/>
              <a:buChar char="●"/>
            </a:pPr>
            <a:r>
              <a:rPr lang="en" sz="1500">
                <a:solidFill>
                  <a:schemeClr val="dk1"/>
                </a:solidFill>
              </a:rPr>
              <a:t>FSMs rely on "hardcoded transitions," which work for simple designs but become less suitable as game AI grows more complex and dynamic, noting that FSMs are also "pretty limited" even with "common extensions," making them difficult to scale for modeling complex behaviors (Nystrom, 2014).</a:t>
            </a:r>
            <a:endParaRPr sz="1500">
              <a:solidFill>
                <a:schemeClr val="dk1"/>
              </a:solidFill>
            </a:endParaRPr>
          </a:p>
          <a:p>
            <a:pPr indent="0" lvl="0" marL="0" rtl="0" algn="l">
              <a:lnSpc>
                <a:spcPct val="105000"/>
              </a:lnSpc>
              <a:spcBef>
                <a:spcPts val="1200"/>
              </a:spcBef>
              <a:spcAft>
                <a:spcPts val="0"/>
              </a:spcAft>
              <a:buNone/>
            </a:pPr>
            <a:r>
              <a:t/>
            </a:r>
            <a:endParaRPr sz="1500">
              <a:solidFill>
                <a:schemeClr val="dk1"/>
              </a:solidFill>
            </a:endParaRPr>
          </a:p>
          <a:p>
            <a:pPr indent="-323850" lvl="0" marL="457200" rtl="0" algn="l">
              <a:lnSpc>
                <a:spcPct val="105000"/>
              </a:lnSpc>
              <a:spcBef>
                <a:spcPts val="1200"/>
              </a:spcBef>
              <a:spcAft>
                <a:spcPts val="0"/>
              </a:spcAft>
              <a:buClr>
                <a:schemeClr val="dk1"/>
              </a:buClr>
              <a:buSzPts val="1500"/>
              <a:buChar char="●"/>
            </a:pPr>
            <a:r>
              <a:rPr lang="en" sz="1500">
                <a:solidFill>
                  <a:schemeClr val="dk1"/>
                </a:solidFill>
              </a:rPr>
              <a:t>As FSMs grow, "the number of states starts to increase rapidly," making them harder to manage, since even small changes require considering "all of its dependent transitions" (Jagdale, 2021).</a:t>
            </a:r>
            <a:endParaRPr sz="1500">
              <a:solidFill>
                <a:schemeClr val="dk1"/>
              </a:solidFill>
            </a:endParaRPr>
          </a:p>
          <a:p>
            <a:pPr indent="0" lvl="0" marL="0" rtl="0" algn="l">
              <a:lnSpc>
                <a:spcPct val="105000"/>
              </a:lnSpc>
              <a:spcBef>
                <a:spcPts val="1200"/>
              </a:spcBef>
              <a:spcAft>
                <a:spcPts val="0"/>
              </a:spcAft>
              <a:buNone/>
            </a:pPr>
            <a:r>
              <a:t/>
            </a:r>
            <a:endParaRPr sz="1500">
              <a:solidFill>
                <a:schemeClr val="dk1"/>
              </a:solidFill>
            </a:endParaRPr>
          </a:p>
          <a:p>
            <a:pPr indent="-323850" lvl="0" marL="457200" rtl="0" algn="l">
              <a:lnSpc>
                <a:spcPct val="105000"/>
              </a:lnSpc>
              <a:spcBef>
                <a:spcPts val="1200"/>
              </a:spcBef>
              <a:spcAft>
                <a:spcPts val="0"/>
              </a:spcAft>
              <a:buClr>
                <a:schemeClr val="dk1"/>
              </a:buClr>
              <a:buSzPts val="1500"/>
              <a:buChar char="●"/>
            </a:pPr>
            <a:r>
              <a:rPr lang="en" sz="1500">
                <a:solidFill>
                  <a:schemeClr val="dk1"/>
                </a:solidFill>
              </a:rPr>
              <a:t>Defense towers in RTS games traditionally attack the nearest enemy without evaluating important factors, making their behavior predictable and easily exploited by coordinated enemy waves (</a:t>
            </a:r>
            <a:r>
              <a:rPr lang="en" sz="1500">
                <a:solidFill>
                  <a:schemeClr val="dk1"/>
                </a:solidFill>
              </a:rPr>
              <a:t>Fauzi et al., </a:t>
            </a:r>
            <a:r>
              <a:rPr lang="en" sz="1500">
                <a:solidFill>
                  <a:schemeClr val="dk1"/>
                </a:solidFill>
              </a:rPr>
              <a:t>2019).</a:t>
            </a:r>
            <a:endParaRPr sz="15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Experimentation - Materials and Methods </a:t>
            </a:r>
            <a:endParaRPr b="1"/>
          </a:p>
          <a:p>
            <a:pPr indent="0" lvl="0" marL="0" rtl="0" algn="l">
              <a:spcBef>
                <a:spcPts val="0"/>
              </a:spcBef>
              <a:spcAft>
                <a:spcPts val="0"/>
              </a:spcAft>
              <a:buNone/>
            </a:pPr>
            <a:r>
              <a:t/>
            </a:r>
            <a:endParaRPr/>
          </a:p>
        </p:txBody>
      </p:sp>
      <p:sp>
        <p:nvSpPr>
          <p:cNvPr id="123" name="Google Shape;123;p23"/>
          <p:cNvSpPr txBox="1"/>
          <p:nvPr>
            <p:ph idx="1" type="body"/>
          </p:nvPr>
        </p:nvSpPr>
        <p:spPr>
          <a:xfrm>
            <a:off x="311700" y="1152475"/>
            <a:ext cx="8520600" cy="3704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n" sz="1400">
                <a:solidFill>
                  <a:schemeClr val="dk1"/>
                </a:solidFill>
              </a:rPr>
              <a:t>The experiment was conducted through a real-time strategy (RTS) tower defense simulation designed to test AI performance against escalating enemy waves. The materials used included three types of defensive towers, </a:t>
            </a:r>
            <a:r>
              <a:rPr b="1" lang="en" sz="1400">
                <a:solidFill>
                  <a:schemeClr val="dk1"/>
                </a:solidFill>
              </a:rPr>
              <a:t>Kamandaka</a:t>
            </a:r>
            <a:r>
              <a:rPr lang="en" sz="1400">
                <a:solidFill>
                  <a:schemeClr val="dk1"/>
                </a:solidFill>
              </a:rPr>
              <a:t>, </a:t>
            </a:r>
            <a:r>
              <a:rPr b="1" lang="en" sz="1400">
                <a:solidFill>
                  <a:schemeClr val="dk1"/>
                </a:solidFill>
              </a:rPr>
              <a:t>Adikara</a:t>
            </a:r>
            <a:r>
              <a:rPr lang="en" sz="1400">
                <a:solidFill>
                  <a:schemeClr val="dk1"/>
                </a:solidFill>
              </a:rPr>
              <a:t>, and </a:t>
            </a:r>
            <a:r>
              <a:rPr b="1" lang="en" sz="1400">
                <a:solidFill>
                  <a:schemeClr val="dk1"/>
                </a:solidFill>
              </a:rPr>
              <a:t>Baswara</a:t>
            </a:r>
            <a:r>
              <a:rPr lang="en" sz="1400">
                <a:solidFill>
                  <a:schemeClr val="dk1"/>
                </a:solidFill>
              </a:rPr>
              <a:t>, each tasked with resisting progressively larger groups of enemy units (Fauzi et al., 2019). Tower performance was measured based on two primary metrics: </a:t>
            </a:r>
            <a:r>
              <a:rPr b="1" lang="en" sz="1400">
                <a:solidFill>
                  <a:schemeClr val="dk1"/>
                </a:solidFill>
              </a:rPr>
              <a:t>Tower Health (Nyawa Tower) </a:t>
            </a:r>
            <a:r>
              <a:rPr lang="en" sz="1400">
                <a:solidFill>
                  <a:schemeClr val="dk1"/>
                </a:solidFill>
              </a:rPr>
              <a:t>and </a:t>
            </a:r>
            <a:r>
              <a:rPr b="1" lang="en" sz="1400">
                <a:solidFill>
                  <a:schemeClr val="dk1"/>
                </a:solidFill>
              </a:rPr>
              <a:t>Engagement Duration (Waktu)</a:t>
            </a:r>
            <a:r>
              <a:rPr lang="en" sz="1400">
                <a:solidFill>
                  <a:schemeClr val="dk1"/>
                </a:solidFill>
              </a:rPr>
              <a:t>, representing how much health the tower retained and how long it could endure enemy assaults.</a:t>
            </a:r>
            <a:endParaRPr sz="1400">
              <a:solidFill>
                <a:schemeClr val="dk1"/>
              </a:solidFill>
            </a:endParaRPr>
          </a:p>
          <a:p>
            <a:pPr indent="0" lvl="0" marL="0" rtl="0" algn="l">
              <a:spcBef>
                <a:spcPts val="1200"/>
              </a:spcBef>
              <a:spcAft>
                <a:spcPts val="0"/>
              </a:spcAft>
              <a:buClr>
                <a:schemeClr val="dk1"/>
              </a:buClr>
              <a:buSzPts val="1100"/>
              <a:buFont typeface="Arial"/>
              <a:buNone/>
            </a:pPr>
            <a:r>
              <a:rPr lang="en" sz="1400">
                <a:solidFill>
                  <a:schemeClr val="dk1"/>
                </a:solidFill>
              </a:rPr>
              <a:t>The methods involved implementing two different AI control systems: a traditional Finite State Machine (FSM) and a Hierarchical Finite State Machine (HFSM). Each system governed how towers detected threats, prioritized targets, and executed defensive actions during the simulation. By comparing the behaviors and outcomes between FSM and HFSM-controlled towers, the experiment evaluated how hierarchical decision-making structures impacted adaptability, survivability, and overall defensive effectiveness.</a:t>
            </a:r>
            <a:endParaRPr sz="1400">
              <a:solidFill>
                <a:schemeClr val="dk1"/>
              </a:solidFill>
            </a:endParaRPr>
          </a:p>
          <a:p>
            <a:pPr indent="0" lvl="0" marL="0" rtl="0" algn="l">
              <a:spcBef>
                <a:spcPts val="1200"/>
              </a:spcBef>
              <a:spcAft>
                <a:spcPts val="1200"/>
              </a:spcAft>
              <a:buNone/>
            </a:pPr>
            <a:r>
              <a:t/>
            </a:r>
            <a:endParaRPr sz="14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445025"/>
            <a:ext cx="4733100" cy="68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500"/>
              <a:t>Experimentation - Results</a:t>
            </a:r>
            <a:endParaRPr sz="2500"/>
          </a:p>
        </p:txBody>
      </p:sp>
      <p:sp>
        <p:nvSpPr>
          <p:cNvPr id="129" name="Google Shape;129;p24"/>
          <p:cNvSpPr txBox="1"/>
          <p:nvPr>
            <p:ph idx="1" type="body"/>
          </p:nvPr>
        </p:nvSpPr>
        <p:spPr>
          <a:xfrm>
            <a:off x="311700" y="1251650"/>
            <a:ext cx="8520600" cy="34905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1100"/>
              <a:buFont typeface="Arial"/>
              <a:buNone/>
            </a:pPr>
            <a:r>
              <a:rPr lang="en" sz="1400">
                <a:solidFill>
                  <a:schemeClr val="dk1"/>
                </a:solidFill>
              </a:rPr>
              <a:t>In order to evaluate the effectiveness of the Hierarchical Finite State Machine (HFSM) system compared to the traditional Finite State Machine (FSM) system, several simulations were conducted in a real-time strategy (RTS) tower defense scenario (Fauzi et al., 2019).</a:t>
            </a:r>
            <a:endParaRPr sz="1400">
              <a:solidFill>
                <a:schemeClr val="dk1"/>
              </a:solidFill>
            </a:endParaRPr>
          </a:p>
          <a:p>
            <a:pPr indent="0" lvl="0" marL="0" rtl="0" algn="l">
              <a:lnSpc>
                <a:spcPct val="95000"/>
              </a:lnSpc>
              <a:spcBef>
                <a:spcPts val="1200"/>
              </a:spcBef>
              <a:spcAft>
                <a:spcPts val="0"/>
              </a:spcAft>
              <a:buClr>
                <a:schemeClr val="dk1"/>
              </a:buClr>
              <a:buSzPts val="1100"/>
              <a:buFont typeface="Arial"/>
              <a:buNone/>
            </a:pPr>
            <a:r>
              <a:rPr lang="en" sz="1400">
                <a:solidFill>
                  <a:schemeClr val="dk1"/>
                </a:solidFill>
              </a:rPr>
              <a:t>Three different types of towers were tested under waves of incoming enemy units, but for clarity, this section will focus on two representative examples: the Kamandaka Tower and the Adikara Tower.</a:t>
            </a:r>
            <a:endParaRPr sz="1400">
              <a:solidFill>
                <a:schemeClr val="dk1"/>
              </a:solidFill>
            </a:endParaRPr>
          </a:p>
          <a:p>
            <a:pPr indent="0" lvl="0" marL="0" rtl="0" algn="l">
              <a:lnSpc>
                <a:spcPct val="95000"/>
              </a:lnSpc>
              <a:spcBef>
                <a:spcPts val="1200"/>
              </a:spcBef>
              <a:spcAft>
                <a:spcPts val="0"/>
              </a:spcAft>
              <a:buClr>
                <a:schemeClr val="dk1"/>
              </a:buClr>
              <a:buSzPts val="1100"/>
              <a:buFont typeface="Arial"/>
              <a:buNone/>
            </a:pPr>
            <a:r>
              <a:rPr lang="en" sz="1400">
                <a:solidFill>
                  <a:schemeClr val="dk1"/>
                </a:solidFill>
              </a:rPr>
              <a:t>Each tower's performance was measured based on two key factors:</a:t>
            </a:r>
            <a:endParaRPr sz="1400">
              <a:solidFill>
                <a:schemeClr val="dk1"/>
              </a:solidFill>
            </a:endParaRPr>
          </a:p>
          <a:p>
            <a:pPr indent="-317500" lvl="0" marL="457200" rtl="0" algn="l">
              <a:lnSpc>
                <a:spcPct val="95000"/>
              </a:lnSpc>
              <a:spcBef>
                <a:spcPts val="1200"/>
              </a:spcBef>
              <a:spcAft>
                <a:spcPts val="0"/>
              </a:spcAft>
              <a:buClr>
                <a:schemeClr val="dk1"/>
              </a:buClr>
              <a:buSzPts val="1400"/>
              <a:buChar char="●"/>
            </a:pPr>
            <a:r>
              <a:rPr b="1" lang="en" sz="1400">
                <a:solidFill>
                  <a:schemeClr val="dk1"/>
                </a:solidFill>
              </a:rPr>
              <a:t>Figure 3: Tower Health (Nyawa Tower)</a:t>
            </a:r>
            <a:r>
              <a:rPr lang="en" sz="1400">
                <a:solidFill>
                  <a:schemeClr val="dk1"/>
                </a:solidFill>
              </a:rPr>
              <a:t>: How much health the tower retained as the number of enemies increased.</a:t>
            </a:r>
            <a:endParaRPr sz="1400">
              <a:solidFill>
                <a:schemeClr val="dk1"/>
              </a:solidFill>
            </a:endParaRPr>
          </a:p>
          <a:p>
            <a:pPr indent="-317500" lvl="0" marL="457200" rtl="0" algn="l">
              <a:lnSpc>
                <a:spcPct val="95000"/>
              </a:lnSpc>
              <a:spcBef>
                <a:spcPts val="0"/>
              </a:spcBef>
              <a:spcAft>
                <a:spcPts val="0"/>
              </a:spcAft>
              <a:buClr>
                <a:schemeClr val="dk1"/>
              </a:buClr>
              <a:buSzPts val="1400"/>
              <a:buChar char="●"/>
            </a:pPr>
            <a:r>
              <a:rPr b="1" lang="en" sz="1400">
                <a:solidFill>
                  <a:schemeClr val="dk1"/>
                </a:solidFill>
              </a:rPr>
              <a:t>Figure 5: Survival Time (Waktu)</a:t>
            </a:r>
            <a:r>
              <a:rPr lang="en" sz="1400">
                <a:solidFill>
                  <a:schemeClr val="dk1"/>
                </a:solidFill>
              </a:rPr>
              <a:t>: How long the tower could continue resisting enemy waves.</a:t>
            </a:r>
            <a:endParaRPr sz="1400">
              <a:solidFill>
                <a:schemeClr val="dk1"/>
              </a:solidFill>
            </a:endParaRPr>
          </a:p>
          <a:p>
            <a:pPr indent="0" lvl="0" marL="0" rtl="0" algn="l">
              <a:lnSpc>
                <a:spcPct val="95000"/>
              </a:lnSpc>
              <a:spcBef>
                <a:spcPts val="1200"/>
              </a:spcBef>
              <a:spcAft>
                <a:spcPts val="0"/>
              </a:spcAft>
              <a:buNone/>
            </a:pPr>
            <a:r>
              <a:rPr lang="en" sz="1400">
                <a:solidFill>
                  <a:schemeClr val="dk1"/>
                </a:solidFill>
              </a:rPr>
              <a:t>The selected figures highlight how the HFSM system enables towers to better adapt to enemy threats, resulting in improved survivability compared to FSM-controlled towers.</a:t>
            </a:r>
            <a:endParaRPr sz="1400">
              <a:solidFill>
                <a:schemeClr val="dk1"/>
              </a:solidFill>
            </a:endParaRPr>
          </a:p>
          <a:p>
            <a:pPr indent="0" lvl="0" marL="0" rtl="0" algn="l">
              <a:spcBef>
                <a:spcPts val="1200"/>
              </a:spcBef>
              <a:spcAft>
                <a:spcPts val="0"/>
              </a:spcAft>
              <a:buNone/>
            </a:pPr>
            <a:r>
              <a:rPr b="1" lang="en" sz="1400">
                <a:solidFill>
                  <a:schemeClr val="dk1"/>
                </a:solidFill>
              </a:rPr>
              <a:t>(see figures on next slide)</a:t>
            </a:r>
            <a:endParaRPr b="1" sz="1400">
              <a:solidFill>
                <a:schemeClr val="dk1"/>
              </a:solidFill>
            </a:endParaRPr>
          </a:p>
          <a:p>
            <a:pPr indent="0" lvl="0" marL="0" rtl="0" algn="l">
              <a:lnSpc>
                <a:spcPct val="95000"/>
              </a:lnSpc>
              <a:spcBef>
                <a:spcPts val="1200"/>
              </a:spcBef>
              <a:spcAft>
                <a:spcPts val="0"/>
              </a:spcAft>
              <a:buClr>
                <a:schemeClr val="dk1"/>
              </a:buClr>
              <a:buSzPts val="1100"/>
              <a:buFont typeface="Arial"/>
              <a:buNone/>
            </a:pPr>
            <a:r>
              <a:t/>
            </a:r>
            <a:endParaRPr sz="1400">
              <a:solidFill>
                <a:schemeClr val="dk1"/>
              </a:solidFill>
            </a:endParaRPr>
          </a:p>
          <a:p>
            <a:pPr indent="0" lvl="0" marL="0" rtl="0" algn="l">
              <a:lnSpc>
                <a:spcPct val="95000"/>
              </a:lnSpc>
              <a:spcBef>
                <a:spcPts val="1200"/>
              </a:spcBef>
              <a:spcAft>
                <a:spcPts val="1200"/>
              </a:spcAft>
              <a:buNone/>
            </a:pPr>
            <a:r>
              <a:t/>
            </a:r>
            <a:endParaRPr sz="19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445025"/>
            <a:ext cx="6703500" cy="74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500"/>
              <a:t>Experimentation - Results (Continued)</a:t>
            </a:r>
            <a:endParaRPr sz="2500"/>
          </a:p>
        </p:txBody>
      </p:sp>
      <p:pic>
        <p:nvPicPr>
          <p:cNvPr id="135" name="Google Shape;135;p25" title="1.png"/>
          <p:cNvPicPr preferRelativeResize="0"/>
          <p:nvPr/>
        </p:nvPicPr>
        <p:blipFill rotWithShape="1">
          <a:blip r:embed="rId3">
            <a:alphaModFix/>
          </a:blip>
          <a:srcRect b="4170" l="0" r="2477" t="4170"/>
          <a:stretch/>
        </p:blipFill>
        <p:spPr>
          <a:xfrm>
            <a:off x="342888" y="1093675"/>
            <a:ext cx="5124649" cy="1898475"/>
          </a:xfrm>
          <a:prstGeom prst="rect">
            <a:avLst/>
          </a:prstGeom>
          <a:noFill/>
          <a:ln>
            <a:noFill/>
          </a:ln>
        </p:spPr>
      </p:pic>
      <p:pic>
        <p:nvPicPr>
          <p:cNvPr id="136" name="Google Shape;136;p25" title="2.png"/>
          <p:cNvPicPr preferRelativeResize="0"/>
          <p:nvPr/>
        </p:nvPicPr>
        <p:blipFill rotWithShape="1">
          <a:blip r:embed="rId4">
            <a:alphaModFix/>
          </a:blip>
          <a:srcRect b="0" l="0" r="0" t="4698"/>
          <a:stretch/>
        </p:blipFill>
        <p:spPr>
          <a:xfrm>
            <a:off x="311700" y="3176850"/>
            <a:ext cx="5187026" cy="1898475"/>
          </a:xfrm>
          <a:prstGeom prst="rect">
            <a:avLst/>
          </a:prstGeom>
          <a:noFill/>
          <a:ln>
            <a:noFill/>
          </a:ln>
        </p:spPr>
      </p:pic>
      <p:sp>
        <p:nvSpPr>
          <p:cNvPr id="137" name="Google Shape;137;p25"/>
          <p:cNvSpPr txBox="1"/>
          <p:nvPr/>
        </p:nvSpPr>
        <p:spPr>
          <a:xfrm>
            <a:off x="5904625" y="2271625"/>
            <a:ext cx="3589500" cy="1287600"/>
          </a:xfrm>
          <a:prstGeom prst="rect">
            <a:avLst/>
          </a:prstGeom>
          <a:noFill/>
          <a:ln>
            <a:noFill/>
          </a:ln>
        </p:spPr>
        <p:txBody>
          <a:bodyPr anchorCtr="0" anchor="t" bIns="91425" lIns="91425" spcFirstLastPara="1" rIns="91425" wrap="square" tIns="91425">
            <a:noAutofit/>
          </a:bodyPr>
          <a:lstStyle/>
          <a:p>
            <a:pPr indent="0" lvl="0" marL="0" marR="381000" rtl="0" algn="l">
              <a:lnSpc>
                <a:spcPct val="115000"/>
              </a:lnSpc>
              <a:spcBef>
                <a:spcPts val="1200"/>
              </a:spcBef>
              <a:spcAft>
                <a:spcPts val="0"/>
              </a:spcAft>
              <a:buNone/>
            </a:pPr>
            <a:r>
              <a:rPr b="1" lang="en" sz="1200">
                <a:solidFill>
                  <a:schemeClr val="dk1"/>
                </a:solidFill>
              </a:rPr>
              <a:t>Key Terms for Figure Interpretation:</a:t>
            </a:r>
            <a:endParaRPr sz="1150">
              <a:solidFill>
                <a:schemeClr val="dk1"/>
              </a:solidFill>
            </a:endParaRPr>
          </a:p>
          <a:p>
            <a:pPr indent="-301625" lvl="0" marL="457200" marR="381000" rtl="0" algn="l">
              <a:lnSpc>
                <a:spcPct val="115000"/>
              </a:lnSpc>
              <a:spcBef>
                <a:spcPts val="1200"/>
              </a:spcBef>
              <a:spcAft>
                <a:spcPts val="0"/>
              </a:spcAft>
              <a:buClr>
                <a:schemeClr val="dk1"/>
              </a:buClr>
              <a:buSzPts val="1150"/>
              <a:buChar char="●"/>
            </a:pPr>
            <a:r>
              <a:rPr lang="en" sz="1150">
                <a:solidFill>
                  <a:schemeClr val="dk1"/>
                </a:solidFill>
              </a:rPr>
              <a:t>Nyawa Tower = Tower Health</a:t>
            </a:r>
            <a:endParaRPr sz="1150">
              <a:solidFill>
                <a:schemeClr val="dk1"/>
              </a:solidFill>
            </a:endParaRPr>
          </a:p>
          <a:p>
            <a:pPr indent="-301625" lvl="0" marL="457200" rtl="0" algn="l">
              <a:lnSpc>
                <a:spcPct val="115000"/>
              </a:lnSpc>
              <a:spcBef>
                <a:spcPts val="0"/>
              </a:spcBef>
              <a:spcAft>
                <a:spcPts val="0"/>
              </a:spcAft>
              <a:buClr>
                <a:schemeClr val="dk1"/>
              </a:buClr>
              <a:buSzPts val="1150"/>
              <a:buChar char="●"/>
            </a:pPr>
            <a:r>
              <a:rPr lang="en" sz="1150">
                <a:solidFill>
                  <a:schemeClr val="dk1"/>
                </a:solidFill>
              </a:rPr>
              <a:t>Jumlah Musuh = Number of Enemies</a:t>
            </a:r>
            <a:endParaRPr sz="1150">
              <a:solidFill>
                <a:schemeClr val="dk1"/>
              </a:solidFill>
            </a:endParaRPr>
          </a:p>
          <a:p>
            <a:pPr indent="-301625" lvl="0" marL="457200" rtl="0" algn="l">
              <a:lnSpc>
                <a:spcPct val="115000"/>
              </a:lnSpc>
              <a:spcBef>
                <a:spcPts val="0"/>
              </a:spcBef>
              <a:spcAft>
                <a:spcPts val="0"/>
              </a:spcAft>
              <a:buClr>
                <a:schemeClr val="dk1"/>
              </a:buClr>
              <a:buSzPts val="1150"/>
              <a:buChar char="●"/>
            </a:pPr>
            <a:r>
              <a:rPr lang="en" sz="1150">
                <a:solidFill>
                  <a:schemeClr val="dk1"/>
                </a:solidFill>
              </a:rPr>
              <a:t>Waktu (s) = Engagement Duration (in seconds)</a:t>
            </a:r>
            <a:endParaRPr sz="1900">
              <a:solidFill>
                <a:schemeClr val="dk2"/>
              </a:solidFill>
            </a:endParaRPr>
          </a:p>
        </p:txBody>
      </p:sp>
      <p:sp>
        <p:nvSpPr>
          <p:cNvPr id="138" name="Google Shape;138;p25"/>
          <p:cNvSpPr txBox="1"/>
          <p:nvPr/>
        </p:nvSpPr>
        <p:spPr>
          <a:xfrm>
            <a:off x="1607125" y="973375"/>
            <a:ext cx="2596200" cy="36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highlight>
                  <a:schemeClr val="lt1"/>
                </a:highlight>
              </a:rPr>
              <a:t>Figure 3: Kamandaka Tower</a:t>
            </a:r>
            <a:endParaRPr b="1">
              <a:solidFill>
                <a:schemeClr val="dk2"/>
              </a:solidFill>
              <a:highlight>
                <a:schemeClr val="lt1"/>
              </a:highlight>
            </a:endParaRPr>
          </a:p>
        </p:txBody>
      </p:sp>
      <p:sp>
        <p:nvSpPr>
          <p:cNvPr id="139" name="Google Shape;139;p25"/>
          <p:cNvSpPr txBox="1"/>
          <p:nvPr/>
        </p:nvSpPr>
        <p:spPr>
          <a:xfrm>
            <a:off x="1740588" y="3022500"/>
            <a:ext cx="2329200" cy="35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highlight>
                  <a:srgbClr val="FFFFFF"/>
                </a:highlight>
              </a:rPr>
              <a:t>Figure 5: </a:t>
            </a:r>
            <a:r>
              <a:rPr b="1" lang="en">
                <a:solidFill>
                  <a:schemeClr val="dk1"/>
                </a:solidFill>
                <a:highlight>
                  <a:srgbClr val="FFFFFF"/>
                </a:highlight>
              </a:rPr>
              <a:t>Adikara Tower</a:t>
            </a:r>
            <a:endParaRPr b="1">
              <a:solidFill>
                <a:schemeClr val="dk2"/>
              </a:solidFill>
              <a:highlight>
                <a:srgbClr val="FFFFFF"/>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nvSpPr>
        <p:spPr>
          <a:xfrm>
            <a:off x="6643200" y="1624863"/>
            <a:ext cx="2500800" cy="125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050">
                <a:solidFill>
                  <a:schemeClr val="dk1"/>
                </a:solidFill>
              </a:rPr>
              <a:t>Nyawa Tower = Tower Health</a:t>
            </a:r>
            <a:endParaRPr sz="1050">
              <a:solidFill>
                <a:schemeClr val="dk1"/>
              </a:solidFill>
            </a:endParaRPr>
          </a:p>
          <a:p>
            <a:pPr indent="0" lvl="0" marL="0" rtl="0" algn="l">
              <a:lnSpc>
                <a:spcPct val="115000"/>
              </a:lnSpc>
              <a:spcBef>
                <a:spcPts val="1200"/>
              </a:spcBef>
              <a:spcAft>
                <a:spcPts val="0"/>
              </a:spcAft>
              <a:buNone/>
            </a:pPr>
            <a:r>
              <a:rPr lang="en" sz="1050">
                <a:solidFill>
                  <a:schemeClr val="dk1"/>
                </a:solidFill>
              </a:rPr>
              <a:t>Jumlah Musuh = Number of Enemies</a:t>
            </a:r>
            <a:endParaRPr sz="1050">
              <a:solidFill>
                <a:schemeClr val="dk1"/>
              </a:solidFill>
            </a:endParaRPr>
          </a:p>
          <a:p>
            <a:pPr indent="0" lvl="0" marL="0" rtl="0" algn="l">
              <a:lnSpc>
                <a:spcPct val="115000"/>
              </a:lnSpc>
              <a:spcBef>
                <a:spcPts val="1200"/>
              </a:spcBef>
              <a:spcAft>
                <a:spcPts val="1200"/>
              </a:spcAft>
              <a:buNone/>
            </a:pPr>
            <a:r>
              <a:rPr lang="en" sz="1050">
                <a:solidFill>
                  <a:schemeClr val="dk1"/>
                </a:solidFill>
              </a:rPr>
              <a:t>Waktu (s) = Engagement Duration     </a:t>
            </a:r>
            <a:r>
              <a:rPr lang="en" sz="1050">
                <a:solidFill>
                  <a:schemeClr val="dk1"/>
                </a:solidFill>
              </a:rPr>
              <a:t>(in seconds)</a:t>
            </a:r>
            <a:endParaRPr sz="1050">
              <a:solidFill>
                <a:schemeClr val="dk1"/>
              </a:solidFill>
            </a:endParaRPr>
          </a:p>
        </p:txBody>
      </p:sp>
      <p:sp>
        <p:nvSpPr>
          <p:cNvPr id="145" name="Google Shape;145;p26"/>
          <p:cNvSpPr txBox="1"/>
          <p:nvPr>
            <p:ph type="title"/>
          </p:nvPr>
        </p:nvSpPr>
        <p:spPr>
          <a:xfrm>
            <a:off x="311700" y="445025"/>
            <a:ext cx="7584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t>Discussion of the Results</a:t>
            </a:r>
            <a:r>
              <a:rPr b="1" lang="en"/>
              <a:t> (Kamandaka Tower)</a:t>
            </a:r>
            <a:endParaRPr/>
          </a:p>
          <a:p>
            <a:pPr indent="0" lvl="0" marL="0" rtl="0" algn="l">
              <a:spcBef>
                <a:spcPts val="0"/>
              </a:spcBef>
              <a:spcAft>
                <a:spcPts val="0"/>
              </a:spcAft>
              <a:buNone/>
            </a:pPr>
            <a:r>
              <a:t/>
            </a:r>
            <a:endParaRPr/>
          </a:p>
        </p:txBody>
      </p:sp>
      <p:sp>
        <p:nvSpPr>
          <p:cNvPr id="146" name="Google Shape;146;p26"/>
          <p:cNvSpPr txBox="1"/>
          <p:nvPr>
            <p:ph idx="1" type="body"/>
          </p:nvPr>
        </p:nvSpPr>
        <p:spPr>
          <a:xfrm>
            <a:off x="311700" y="3491125"/>
            <a:ext cx="8520600" cy="1485600"/>
          </a:xfrm>
          <a:prstGeom prst="rect">
            <a:avLst/>
          </a:prstGeom>
        </p:spPr>
        <p:txBody>
          <a:bodyPr anchorCtr="0" anchor="t" bIns="91425" lIns="91425" spcFirstLastPara="1" rIns="91425" wrap="square" tIns="91425">
            <a:noAutofit/>
          </a:bodyPr>
          <a:lstStyle/>
          <a:p>
            <a:pPr indent="0" lvl="0" marL="0" marR="381000" rtl="0" algn="l">
              <a:spcBef>
                <a:spcPts val="1200"/>
              </a:spcBef>
              <a:spcAft>
                <a:spcPts val="0"/>
              </a:spcAft>
              <a:buNone/>
            </a:pPr>
            <a:r>
              <a:rPr lang="en" sz="1400">
                <a:solidFill>
                  <a:schemeClr val="dk1"/>
                </a:solidFill>
              </a:rPr>
              <a:t>Figure 3 shows the Kamandaka Tower's performance under increasing enemy attacks. The HFSM-controlled tower consistently maintained higher health (Nyawa Tower) compared to the FSM tower, which dropped to zero health much earlier. Although the FSM tower had a slightly longer engagement duration (Waktu), it also survived with critically low health. In this case, the HFSM tower’s shorter engagement was the result of eliminating enemies more efficiently and surviving, not from being defeated earlier.</a:t>
            </a:r>
            <a:endParaRPr sz="1400">
              <a:solidFill>
                <a:schemeClr val="dk1"/>
              </a:solidFill>
            </a:endParaRPr>
          </a:p>
          <a:p>
            <a:pPr indent="0" lvl="0" marL="0" rtl="0" algn="l">
              <a:spcBef>
                <a:spcPts val="1200"/>
              </a:spcBef>
              <a:spcAft>
                <a:spcPts val="0"/>
              </a:spcAft>
              <a:buClr>
                <a:schemeClr val="dk1"/>
              </a:buClr>
              <a:buSzPts val="1100"/>
              <a:buFont typeface="Arial"/>
              <a:buNone/>
            </a:pPr>
            <a:r>
              <a:t/>
            </a:r>
            <a:endParaRPr sz="1300">
              <a:solidFill>
                <a:schemeClr val="dk1"/>
              </a:solidFill>
            </a:endParaRPr>
          </a:p>
          <a:p>
            <a:pPr indent="0" lvl="0" marL="0" rtl="0" algn="l">
              <a:spcBef>
                <a:spcPts val="1200"/>
              </a:spcBef>
              <a:spcAft>
                <a:spcPts val="1200"/>
              </a:spcAft>
              <a:buNone/>
            </a:pPr>
            <a:r>
              <a:t/>
            </a:r>
            <a:endParaRPr sz="1400">
              <a:solidFill>
                <a:schemeClr val="dk1"/>
              </a:solidFill>
            </a:endParaRPr>
          </a:p>
        </p:txBody>
      </p:sp>
      <p:pic>
        <p:nvPicPr>
          <p:cNvPr id="147" name="Google Shape;147;p26" title="1.png"/>
          <p:cNvPicPr preferRelativeResize="0"/>
          <p:nvPr/>
        </p:nvPicPr>
        <p:blipFill>
          <a:blip r:embed="rId3">
            <a:alphaModFix/>
          </a:blip>
          <a:stretch>
            <a:fillRect/>
          </a:stretch>
        </p:blipFill>
        <p:spPr>
          <a:xfrm>
            <a:off x="311700" y="972075"/>
            <a:ext cx="6412549" cy="2564675"/>
          </a:xfrm>
          <a:prstGeom prst="rect">
            <a:avLst/>
          </a:prstGeom>
          <a:noFill/>
          <a:ln>
            <a:noFill/>
          </a:ln>
        </p:spPr>
      </p:pic>
      <p:sp>
        <p:nvSpPr>
          <p:cNvPr id="148" name="Google Shape;148;p26"/>
          <p:cNvSpPr txBox="1"/>
          <p:nvPr/>
        </p:nvSpPr>
        <p:spPr>
          <a:xfrm>
            <a:off x="2253000" y="1017725"/>
            <a:ext cx="2596200" cy="36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highlight>
                  <a:schemeClr val="lt1"/>
                </a:highlight>
              </a:rPr>
              <a:t>Figure 3: Kamandaka Tower</a:t>
            </a:r>
            <a:endParaRPr b="1">
              <a:solidFill>
                <a:schemeClr val="dk2"/>
              </a:solidFill>
              <a:highlight>
                <a:schemeClr val="lt1"/>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nvSpPr>
        <p:spPr>
          <a:xfrm>
            <a:off x="6688800" y="1549900"/>
            <a:ext cx="2481300" cy="1302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050">
                <a:solidFill>
                  <a:schemeClr val="dk1"/>
                </a:solidFill>
              </a:rPr>
              <a:t>Nyawa Tower = Tower Health</a:t>
            </a:r>
            <a:endParaRPr sz="1050">
              <a:solidFill>
                <a:schemeClr val="dk1"/>
              </a:solidFill>
            </a:endParaRPr>
          </a:p>
          <a:p>
            <a:pPr indent="0" lvl="0" marL="0" rtl="0" algn="l">
              <a:lnSpc>
                <a:spcPct val="115000"/>
              </a:lnSpc>
              <a:spcBef>
                <a:spcPts val="1200"/>
              </a:spcBef>
              <a:spcAft>
                <a:spcPts val="0"/>
              </a:spcAft>
              <a:buNone/>
            </a:pPr>
            <a:r>
              <a:rPr lang="en" sz="1050">
                <a:solidFill>
                  <a:schemeClr val="dk1"/>
                </a:solidFill>
              </a:rPr>
              <a:t>Jumlah Musuh = Number of Enemies</a:t>
            </a:r>
            <a:endParaRPr sz="1050">
              <a:solidFill>
                <a:schemeClr val="dk1"/>
              </a:solidFill>
            </a:endParaRPr>
          </a:p>
          <a:p>
            <a:pPr indent="0" lvl="0" marL="0" rtl="0" algn="l">
              <a:lnSpc>
                <a:spcPct val="115000"/>
              </a:lnSpc>
              <a:spcBef>
                <a:spcPts val="1200"/>
              </a:spcBef>
              <a:spcAft>
                <a:spcPts val="0"/>
              </a:spcAft>
              <a:buNone/>
            </a:pPr>
            <a:r>
              <a:rPr lang="en" sz="1050">
                <a:solidFill>
                  <a:schemeClr val="dk1"/>
                </a:solidFill>
              </a:rPr>
              <a:t>Waktu (s) = Engagement Duration     (in seconds)</a:t>
            </a:r>
            <a:endParaRPr sz="1050">
              <a:solidFill>
                <a:schemeClr val="dk1"/>
              </a:solidFill>
            </a:endParaRPr>
          </a:p>
          <a:p>
            <a:pPr indent="0" lvl="0" marL="0" rtl="0" algn="l">
              <a:lnSpc>
                <a:spcPct val="115000"/>
              </a:lnSpc>
              <a:spcBef>
                <a:spcPts val="1200"/>
              </a:spcBef>
              <a:spcAft>
                <a:spcPts val="1200"/>
              </a:spcAft>
              <a:buNone/>
            </a:pPr>
            <a:r>
              <a:t/>
            </a:r>
            <a:endParaRPr sz="1050">
              <a:solidFill>
                <a:schemeClr val="dk1"/>
              </a:solidFill>
            </a:endParaRPr>
          </a:p>
        </p:txBody>
      </p:sp>
      <p:sp>
        <p:nvSpPr>
          <p:cNvPr id="154" name="Google Shape;154;p27"/>
          <p:cNvSpPr txBox="1"/>
          <p:nvPr>
            <p:ph type="title"/>
          </p:nvPr>
        </p:nvSpPr>
        <p:spPr>
          <a:xfrm>
            <a:off x="311700" y="445025"/>
            <a:ext cx="7584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Discussion of the Results</a:t>
            </a:r>
            <a:r>
              <a:rPr b="1" lang="en"/>
              <a:t> (</a:t>
            </a:r>
            <a:r>
              <a:rPr b="1" lang="en"/>
              <a:t>Adikara Tower</a:t>
            </a:r>
            <a:r>
              <a:rPr b="1" lang="en"/>
              <a:t>)</a:t>
            </a:r>
            <a:endParaRPr/>
          </a:p>
          <a:p>
            <a:pPr indent="0" lvl="0" marL="0" rtl="0" algn="l">
              <a:spcBef>
                <a:spcPts val="0"/>
              </a:spcBef>
              <a:spcAft>
                <a:spcPts val="0"/>
              </a:spcAft>
              <a:buNone/>
            </a:pPr>
            <a:r>
              <a:t/>
            </a:r>
            <a:endParaRPr/>
          </a:p>
        </p:txBody>
      </p:sp>
      <p:sp>
        <p:nvSpPr>
          <p:cNvPr id="155" name="Google Shape;155;p27"/>
          <p:cNvSpPr txBox="1"/>
          <p:nvPr>
            <p:ph idx="1" type="body"/>
          </p:nvPr>
        </p:nvSpPr>
        <p:spPr>
          <a:xfrm>
            <a:off x="311650" y="3582400"/>
            <a:ext cx="8520600" cy="15315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400">
                <a:solidFill>
                  <a:schemeClr val="dk1"/>
                </a:solidFill>
              </a:rPr>
              <a:t>Figure 5 presents the Adikara Tower's performance against a larger number of enemy units. The HFSM-controlled tower consistently maintained higher health (Nyawa Tower) compared to the FSM tower as the battle progressed. Even though the HFSM tower had a longer engagement duration (Waktu), it reflects that the FSM tower was eliminated earlier, while the HFSM tower continued fighting and surviving under heavier enemy waves. </a:t>
            </a:r>
            <a:endParaRPr sz="1400">
              <a:solidFill>
                <a:schemeClr val="dk1"/>
              </a:solidFill>
            </a:endParaRPr>
          </a:p>
          <a:p>
            <a:pPr indent="0" lvl="0" marL="0" rtl="0" algn="l">
              <a:spcBef>
                <a:spcPts val="1200"/>
              </a:spcBef>
              <a:spcAft>
                <a:spcPts val="0"/>
              </a:spcAft>
              <a:buNone/>
            </a:pPr>
            <a:r>
              <a:t/>
            </a:r>
            <a:endParaRPr sz="1400">
              <a:solidFill>
                <a:schemeClr val="dk1"/>
              </a:solidFill>
            </a:endParaRPr>
          </a:p>
          <a:p>
            <a:pPr indent="0" lvl="0" marL="0" rtl="0" algn="l">
              <a:spcBef>
                <a:spcPts val="1200"/>
              </a:spcBef>
              <a:spcAft>
                <a:spcPts val="1200"/>
              </a:spcAft>
              <a:buNone/>
            </a:pPr>
            <a:r>
              <a:t/>
            </a:r>
            <a:endParaRPr sz="1400">
              <a:solidFill>
                <a:schemeClr val="dk1"/>
              </a:solidFill>
            </a:endParaRPr>
          </a:p>
        </p:txBody>
      </p:sp>
      <p:pic>
        <p:nvPicPr>
          <p:cNvPr id="156" name="Google Shape;156;p27" title="2.png"/>
          <p:cNvPicPr preferRelativeResize="0"/>
          <p:nvPr/>
        </p:nvPicPr>
        <p:blipFill>
          <a:blip r:embed="rId3">
            <a:alphaModFix/>
          </a:blip>
          <a:stretch>
            <a:fillRect/>
          </a:stretch>
        </p:blipFill>
        <p:spPr>
          <a:xfrm>
            <a:off x="152400" y="1170125"/>
            <a:ext cx="6510300" cy="2270625"/>
          </a:xfrm>
          <a:prstGeom prst="rect">
            <a:avLst/>
          </a:prstGeom>
          <a:noFill/>
          <a:ln>
            <a:noFill/>
          </a:ln>
        </p:spPr>
      </p:pic>
      <p:sp>
        <p:nvSpPr>
          <p:cNvPr id="157" name="Google Shape;157;p27"/>
          <p:cNvSpPr txBox="1"/>
          <p:nvPr/>
        </p:nvSpPr>
        <p:spPr>
          <a:xfrm>
            <a:off x="2334263" y="1130550"/>
            <a:ext cx="2329200" cy="35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highlight>
                  <a:srgbClr val="FFFFFF"/>
                </a:highlight>
              </a:rPr>
              <a:t>Figure 5: Adikara Tower</a:t>
            </a:r>
            <a:endParaRPr b="1">
              <a:solidFill>
                <a:schemeClr val="dk2"/>
              </a:solidFill>
              <a:highlight>
                <a:srgbClr val="FFFFFF"/>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Discussion of the Results (Overall)</a:t>
            </a:r>
            <a:endParaRPr/>
          </a:p>
        </p:txBody>
      </p:sp>
      <p:sp>
        <p:nvSpPr>
          <p:cNvPr id="163" name="Google Shape;163;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400">
                <a:solidFill>
                  <a:schemeClr val="dk1"/>
                </a:solidFill>
              </a:rPr>
              <a:t>The experiment results shown in Figure 3 and Figure 5 demonstrated that:</a:t>
            </a:r>
            <a:endParaRPr sz="1400">
              <a:solidFill>
                <a:schemeClr val="dk1"/>
              </a:solidFill>
            </a:endParaRPr>
          </a:p>
          <a:p>
            <a:pPr indent="-317500" lvl="0" marL="457200" rtl="0" algn="l">
              <a:spcBef>
                <a:spcPts val="1200"/>
              </a:spcBef>
              <a:spcAft>
                <a:spcPts val="0"/>
              </a:spcAft>
              <a:buClr>
                <a:schemeClr val="dk1"/>
              </a:buClr>
              <a:buSzPts val="1400"/>
              <a:buChar char="●"/>
            </a:pPr>
            <a:r>
              <a:rPr lang="en" sz="1400">
                <a:solidFill>
                  <a:schemeClr val="dk1"/>
                </a:solidFill>
              </a:rPr>
              <a:t>HFSM towers consistently maintained higher health across increasing enemy waves, allowing them to absorb more damage and survive tougher engagements.</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HFSM displayed superior adaptability and efficiency compared to FSM, either clearing enemies faster or enduring longer depending on battlefield conditions.</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In the Kamandaka Tower case (Figure 3), the HFSM tower’s shorter engagement duration resulted from eliminating enemies more efficiently and surviving, not from being defeated earlier.</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In the Adikara Tower case (Figure 5), the HFSM tower exhibited greater endurance, surviving under continuous enemy pressure while the FSM tower was eliminated earlier.</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FSM exhibited rigid and predictable behavior, making it easier for enemies to exploit weaknesses.</a:t>
            </a:r>
            <a:endParaRPr sz="1400">
              <a:solidFill>
                <a:schemeClr val="dk1"/>
              </a:solidFill>
            </a:endParaRPr>
          </a:p>
          <a:p>
            <a:pPr indent="0" lvl="0" marL="0" rtl="0" algn="l">
              <a:spcBef>
                <a:spcPts val="1200"/>
              </a:spcBef>
              <a:spcAft>
                <a:spcPts val="0"/>
              </a:spcAft>
              <a:buNone/>
            </a:pPr>
            <a:r>
              <a:rPr lang="en" sz="1400">
                <a:solidFill>
                  <a:schemeClr val="dk1"/>
                </a:solidFill>
              </a:rPr>
              <a:t>Overall, HFSM offers a smarter, more flexible, and more sustainable defense strategy for RTS tower AI, overcoming the scalability and adaptability limitations of traditional FSM approaches.</a:t>
            </a:r>
            <a:endParaRPr sz="1400">
              <a:solidFill>
                <a:schemeClr val="dk1"/>
              </a:solidFill>
            </a:endParaRPr>
          </a:p>
          <a:p>
            <a:pPr indent="0" lvl="0" marL="0" rtl="0" algn="l">
              <a:spcBef>
                <a:spcPts val="1200"/>
              </a:spcBef>
              <a:spcAft>
                <a:spcPts val="0"/>
              </a:spcAft>
              <a:buClr>
                <a:schemeClr val="dk1"/>
              </a:buClr>
              <a:buSzPts val="1100"/>
              <a:buFont typeface="Arial"/>
              <a:buNone/>
            </a:pPr>
            <a:r>
              <a:t/>
            </a:r>
            <a:endParaRPr sz="1400">
              <a:solidFill>
                <a:schemeClr val="dk1"/>
              </a:solidFill>
            </a:endParaRPr>
          </a:p>
          <a:p>
            <a:pPr indent="0" lvl="0" marL="0" rtl="0" algn="l">
              <a:spcBef>
                <a:spcPts val="1200"/>
              </a:spcBef>
              <a:spcAft>
                <a:spcPts val="1200"/>
              </a:spcAft>
              <a:buNone/>
            </a:pPr>
            <a:r>
              <a:t/>
            </a:r>
            <a:endParaRPr sz="14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Conclusions</a:t>
            </a:r>
            <a:endParaRPr b="1"/>
          </a:p>
          <a:p>
            <a:pPr indent="0" lvl="0" marL="0" rtl="0" algn="l">
              <a:spcBef>
                <a:spcPts val="0"/>
              </a:spcBef>
              <a:spcAft>
                <a:spcPts val="0"/>
              </a:spcAft>
              <a:buNone/>
            </a:pPr>
            <a:r>
              <a:t/>
            </a:r>
            <a:endParaRPr/>
          </a:p>
        </p:txBody>
      </p:sp>
      <p:sp>
        <p:nvSpPr>
          <p:cNvPr id="169" name="Google Shape;169;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1200"/>
              </a:spcAft>
              <a:buNone/>
            </a:pPr>
            <a:r>
              <a:rPr lang="en" sz="1500">
                <a:solidFill>
                  <a:schemeClr val="dk1"/>
                </a:solidFill>
              </a:rPr>
              <a:t>As games continue to grow in complexity, the need for smarter and more adaptable systems has become increasingly important. Traditional FSMs often struggle to keep up with changing player strategies and evolving gameplay situations, which can make games feel predictable and repetitive. HFSMs offer a better way to manage this complexity by creating more flexible and responsive behaviors. This idea reflects a broader trend in game development, where systems need to balance structure with adaptability to stay effective as games change. Using hierarchical models not only makes it easier to design scalable systems, but also helps create more engaging and long-lasting gameplay experiences that keep players interested over time</a:t>
            </a:r>
            <a:r>
              <a:rPr lang="en" sz="1500">
                <a:solidFill>
                  <a:schemeClr val="dk1"/>
                </a:solidFill>
              </a:rPr>
              <a:t>.</a:t>
            </a:r>
            <a:endParaRPr sz="15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Future Research/Future Directions</a:t>
            </a:r>
            <a:endParaRPr b="1"/>
          </a:p>
          <a:p>
            <a:pPr indent="0" lvl="0" marL="0" rtl="0" algn="l">
              <a:spcBef>
                <a:spcPts val="0"/>
              </a:spcBef>
              <a:spcAft>
                <a:spcPts val="0"/>
              </a:spcAft>
              <a:buNone/>
            </a:pPr>
            <a:r>
              <a:t/>
            </a:r>
            <a:endParaRPr/>
          </a:p>
        </p:txBody>
      </p:sp>
      <p:sp>
        <p:nvSpPr>
          <p:cNvPr id="175" name="Google Shape;175;p30"/>
          <p:cNvSpPr txBox="1"/>
          <p:nvPr>
            <p:ph idx="1" type="body"/>
          </p:nvPr>
        </p:nvSpPr>
        <p:spPr>
          <a:xfrm>
            <a:off x="311700" y="1328200"/>
            <a:ext cx="8520600" cy="3396900"/>
          </a:xfrm>
          <a:prstGeom prst="rect">
            <a:avLst/>
          </a:prstGeom>
        </p:spPr>
        <p:txBody>
          <a:bodyPr anchorCtr="0" anchor="t" bIns="91425" lIns="91425" spcFirstLastPara="1" rIns="91425" wrap="square" tIns="91425">
            <a:noAutofit/>
          </a:bodyPr>
          <a:lstStyle/>
          <a:p>
            <a:pPr indent="0" lvl="0" marL="0" rtl="0" algn="l">
              <a:lnSpc>
                <a:spcPct val="105000"/>
              </a:lnSpc>
              <a:spcBef>
                <a:spcPts val="1200"/>
              </a:spcBef>
              <a:spcAft>
                <a:spcPts val="0"/>
              </a:spcAft>
              <a:buClr>
                <a:schemeClr val="dk1"/>
              </a:buClr>
              <a:buSzPts val="1100"/>
              <a:buFont typeface="Arial"/>
              <a:buNone/>
            </a:pPr>
            <a:r>
              <a:rPr lang="en" sz="1400">
                <a:solidFill>
                  <a:schemeClr val="dk1"/>
                </a:solidFill>
              </a:rPr>
              <a:t>If I were the author, the potential options are:</a:t>
            </a:r>
            <a:endParaRPr sz="1400">
              <a:solidFill>
                <a:schemeClr val="dk1"/>
              </a:solidFill>
            </a:endParaRPr>
          </a:p>
          <a:p>
            <a:pPr indent="-317500" lvl="0" marL="457200" rtl="0" algn="l">
              <a:lnSpc>
                <a:spcPct val="105000"/>
              </a:lnSpc>
              <a:spcBef>
                <a:spcPts val="1200"/>
              </a:spcBef>
              <a:spcAft>
                <a:spcPts val="0"/>
              </a:spcAft>
              <a:buClr>
                <a:schemeClr val="dk1"/>
              </a:buClr>
              <a:buSzPts val="1400"/>
              <a:buChar char="●"/>
            </a:pPr>
            <a:r>
              <a:rPr lang="en" sz="1400">
                <a:solidFill>
                  <a:schemeClr val="dk1"/>
                </a:solidFill>
              </a:rPr>
              <a:t>Explore derivative extensions of traditional FSM and HFSM models, such as</a:t>
            </a:r>
            <a:r>
              <a:rPr b="1" lang="en" sz="1400">
                <a:solidFill>
                  <a:schemeClr val="dk1"/>
                </a:solidFill>
              </a:rPr>
              <a:t> Behavior Trees (BT) </a:t>
            </a:r>
            <a:r>
              <a:rPr lang="en" sz="1400">
                <a:solidFill>
                  <a:schemeClr val="dk1"/>
                </a:solidFill>
              </a:rPr>
              <a:t>or </a:t>
            </a:r>
            <a:r>
              <a:rPr b="1" lang="en" sz="1400">
                <a:solidFill>
                  <a:schemeClr val="dk1"/>
                </a:solidFill>
              </a:rPr>
              <a:t>Utility AI</a:t>
            </a:r>
            <a:r>
              <a:rPr lang="en" sz="1400">
                <a:solidFill>
                  <a:schemeClr val="dk1"/>
                </a:solidFill>
              </a:rPr>
              <a:t>, to improve decision-making flexibility and create more adaptable NPC behaviors.</a:t>
            </a:r>
            <a:br>
              <a:rPr lang="en" sz="1400">
                <a:solidFill>
                  <a:schemeClr val="dk1"/>
                </a:solidFill>
              </a:rPr>
            </a:br>
            <a:endParaRPr sz="1400">
              <a:solidFill>
                <a:schemeClr val="dk1"/>
              </a:solidFill>
            </a:endParaRPr>
          </a:p>
          <a:p>
            <a:pPr indent="-317500" lvl="0" marL="457200" rtl="0" algn="l">
              <a:lnSpc>
                <a:spcPct val="105000"/>
              </a:lnSpc>
              <a:spcBef>
                <a:spcPts val="0"/>
              </a:spcBef>
              <a:spcAft>
                <a:spcPts val="0"/>
              </a:spcAft>
              <a:buClr>
                <a:schemeClr val="dk1"/>
              </a:buClr>
              <a:buSzPts val="1400"/>
              <a:buChar char="●"/>
            </a:pPr>
            <a:r>
              <a:rPr lang="en" sz="1400">
                <a:solidFill>
                  <a:schemeClr val="dk1"/>
                </a:solidFill>
              </a:rPr>
              <a:t>Investigate hybrid architectures that combine HFSM with adaptive learning algorithms, allowing AI systems to adjust dynamically to complex or unpredictable gameplay environments.</a:t>
            </a:r>
            <a:br>
              <a:rPr lang="en" sz="1400">
                <a:solidFill>
                  <a:schemeClr val="dk1"/>
                </a:solidFill>
              </a:rPr>
            </a:br>
            <a:endParaRPr sz="1400">
              <a:solidFill>
                <a:schemeClr val="dk1"/>
              </a:solidFill>
            </a:endParaRPr>
          </a:p>
          <a:p>
            <a:pPr indent="-317500" lvl="0" marL="457200" rtl="0" algn="l">
              <a:lnSpc>
                <a:spcPct val="105000"/>
              </a:lnSpc>
              <a:spcBef>
                <a:spcPts val="0"/>
              </a:spcBef>
              <a:spcAft>
                <a:spcPts val="0"/>
              </a:spcAft>
              <a:buClr>
                <a:schemeClr val="dk1"/>
              </a:buClr>
              <a:buSzPts val="1400"/>
              <a:buChar char="●"/>
            </a:pPr>
            <a:r>
              <a:rPr lang="en" sz="1400">
                <a:solidFill>
                  <a:schemeClr val="dk1"/>
                </a:solidFill>
              </a:rPr>
              <a:t>Develop upgraded versions of HFSM capable of managing larger, multi-agent systems with intricate state dependencies, enabling better coordination and more realistic group behaviors.</a:t>
            </a:r>
            <a:br>
              <a:rPr lang="en" sz="1400">
                <a:solidFill>
                  <a:schemeClr val="dk1"/>
                </a:solidFill>
              </a:rPr>
            </a:br>
            <a:endParaRPr sz="1400">
              <a:solidFill>
                <a:schemeClr val="dk1"/>
              </a:solidFill>
            </a:endParaRPr>
          </a:p>
          <a:p>
            <a:pPr indent="-317500" lvl="0" marL="457200" rtl="0" algn="l">
              <a:lnSpc>
                <a:spcPct val="105000"/>
              </a:lnSpc>
              <a:spcBef>
                <a:spcPts val="0"/>
              </a:spcBef>
              <a:spcAft>
                <a:spcPts val="0"/>
              </a:spcAft>
              <a:buClr>
                <a:schemeClr val="dk1"/>
              </a:buClr>
              <a:buSzPts val="1400"/>
              <a:buChar char="●"/>
            </a:pPr>
            <a:r>
              <a:rPr lang="en" sz="1400">
                <a:solidFill>
                  <a:schemeClr val="dk1"/>
                </a:solidFill>
              </a:rPr>
              <a:t>Research advanced techniques like </a:t>
            </a:r>
            <a:r>
              <a:rPr b="1" lang="en" sz="1400">
                <a:solidFill>
                  <a:schemeClr val="dk1"/>
                </a:solidFill>
              </a:rPr>
              <a:t>Behavior Trees </a:t>
            </a:r>
            <a:r>
              <a:rPr lang="en" sz="1400">
                <a:solidFill>
                  <a:schemeClr val="dk1"/>
                </a:solidFill>
              </a:rPr>
              <a:t>to streamline state transitions, improve AI decision flow, and design NPCs that can react more smoothly and intelligently to player actions.</a:t>
            </a:r>
            <a:endParaRPr sz="1400">
              <a:solidFill>
                <a:schemeClr val="dk1"/>
              </a:solidFill>
            </a:endParaRPr>
          </a:p>
          <a:p>
            <a:pPr indent="0" lvl="0" marL="0" rtl="0" algn="l">
              <a:lnSpc>
                <a:spcPct val="105000"/>
              </a:lnSpc>
              <a:spcBef>
                <a:spcPts val="1200"/>
              </a:spcBef>
              <a:spcAft>
                <a:spcPts val="1200"/>
              </a:spcAft>
              <a:buNone/>
            </a:pPr>
            <a:r>
              <a:t/>
            </a:r>
            <a:endParaRPr sz="14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Acknowledgments</a:t>
            </a:r>
            <a:endParaRPr b="1"/>
          </a:p>
          <a:p>
            <a:pPr indent="0" lvl="0" marL="0" rtl="0" algn="l">
              <a:spcBef>
                <a:spcPts val="0"/>
              </a:spcBef>
              <a:spcAft>
                <a:spcPts val="0"/>
              </a:spcAft>
              <a:buNone/>
            </a:pPr>
            <a:r>
              <a:t/>
            </a:r>
            <a:endParaRPr/>
          </a:p>
        </p:txBody>
      </p:sp>
      <p:sp>
        <p:nvSpPr>
          <p:cNvPr id="181" name="Google Shape;181;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sz="1500">
                <a:solidFill>
                  <a:schemeClr val="dk1"/>
                </a:solidFill>
              </a:rPr>
              <a:t>I would like to thank the team I worked with during my game development internship, where I first learned how to design and implement </a:t>
            </a:r>
            <a:r>
              <a:rPr lang="en" sz="1500">
                <a:solidFill>
                  <a:schemeClr val="dk1"/>
                </a:solidFill>
              </a:rPr>
              <a:t>FSM</a:t>
            </a:r>
            <a:r>
              <a:rPr lang="en" sz="1500">
                <a:solidFill>
                  <a:schemeClr val="dk1"/>
                </a:solidFill>
              </a:rPr>
              <a:t> for real gameplay systems. Their hands-on guidance not only helped me understand the basics of state-based behavior, but also gave me insight into how FSMs are used to create responsive and dynamic game characters. I also want to thank the author(s) of the article for providing a detailed breakdown of FSMs and introducing HFSMs, which offered a deeper understanding of how structured decision-making can be improved to handle more complex gameplay situations. Both experiences were important in shaping the knowledge and ideas that went into this project.</a:t>
            </a:r>
            <a:endParaRPr sz="1500">
              <a:solidFill>
                <a:schemeClr val="dk1"/>
              </a:solidFill>
            </a:endParaRPr>
          </a:p>
          <a:p>
            <a:pPr indent="0" lvl="0" marL="0" rtl="0" algn="l">
              <a:spcBef>
                <a:spcPts val="1200"/>
              </a:spcBef>
              <a:spcAft>
                <a:spcPts val="1200"/>
              </a:spcAft>
              <a:buNone/>
            </a:pPr>
            <a:r>
              <a:t/>
            </a:r>
            <a:endParaRPr sz="15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Abstract</a:t>
            </a:r>
            <a:endParaRPr b="1"/>
          </a:p>
          <a:p>
            <a:pPr indent="0" lvl="0" marL="0" rtl="0" algn="l">
              <a:spcBef>
                <a:spcPts val="0"/>
              </a:spcBef>
              <a:spcAft>
                <a:spcPts val="0"/>
              </a:spcAft>
              <a:buNone/>
            </a:pPr>
            <a:r>
              <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500">
                <a:solidFill>
                  <a:schemeClr val="dk1"/>
                </a:solidFill>
              </a:rPr>
              <a:t>In </a:t>
            </a:r>
            <a:r>
              <a:rPr b="1" lang="en" sz="1517">
                <a:solidFill>
                  <a:schemeClr val="dk1"/>
                </a:solidFill>
              </a:rPr>
              <a:t>Real-Time Strategy (RTS)</a:t>
            </a:r>
            <a:r>
              <a:rPr lang="en" sz="1500">
                <a:solidFill>
                  <a:schemeClr val="dk1"/>
                </a:solidFill>
              </a:rPr>
              <a:t>, defense towers traditionally attack the nearest enemy without evaluating important factors, which makes them predictable and vulnerable to coordinated attacks.</a:t>
            </a:r>
            <a:endParaRPr sz="1500">
              <a:solidFill>
                <a:schemeClr val="dk1"/>
              </a:solidFill>
            </a:endParaRPr>
          </a:p>
          <a:p>
            <a:pPr indent="0" lvl="0" marL="0" rtl="0" algn="l">
              <a:spcBef>
                <a:spcPts val="1200"/>
              </a:spcBef>
              <a:spcAft>
                <a:spcPts val="0"/>
              </a:spcAft>
              <a:buClr>
                <a:schemeClr val="dk1"/>
              </a:buClr>
              <a:buSzPts val="1100"/>
              <a:buFont typeface="Arial"/>
              <a:buNone/>
            </a:pPr>
            <a:r>
              <a:rPr lang="en" sz="1500">
                <a:solidFill>
                  <a:schemeClr val="dk1"/>
                </a:solidFill>
              </a:rPr>
              <a:t>This study investigates how using a </a:t>
            </a:r>
            <a:r>
              <a:rPr b="1" lang="en" sz="1500">
                <a:solidFill>
                  <a:schemeClr val="dk1"/>
                </a:solidFill>
              </a:rPr>
              <a:t>Hierarchical Finite State Machine (HFSM) </a:t>
            </a:r>
            <a:r>
              <a:rPr lang="en" sz="1500">
                <a:solidFill>
                  <a:schemeClr val="dk1"/>
                </a:solidFill>
              </a:rPr>
              <a:t>can improve tower defense behavior compared to a standard</a:t>
            </a:r>
            <a:r>
              <a:rPr b="1" lang="en" sz="1500">
                <a:solidFill>
                  <a:schemeClr val="dk1"/>
                </a:solidFill>
              </a:rPr>
              <a:t> Finite State Machine (FSM)</a:t>
            </a:r>
            <a:r>
              <a:rPr lang="en" sz="1500">
                <a:solidFill>
                  <a:schemeClr val="dk1"/>
                </a:solidFill>
              </a:rPr>
              <a:t>.</a:t>
            </a:r>
            <a:endParaRPr sz="1500">
              <a:solidFill>
                <a:schemeClr val="dk1"/>
              </a:solidFill>
            </a:endParaRPr>
          </a:p>
          <a:p>
            <a:pPr indent="0" lvl="0" marL="0" rtl="0" algn="l">
              <a:spcBef>
                <a:spcPts val="1200"/>
              </a:spcBef>
              <a:spcAft>
                <a:spcPts val="0"/>
              </a:spcAft>
              <a:buClr>
                <a:schemeClr val="dk1"/>
              </a:buClr>
              <a:buSzPts val="1100"/>
              <a:buFont typeface="Arial"/>
              <a:buNone/>
            </a:pPr>
            <a:r>
              <a:rPr lang="en" sz="1500">
                <a:solidFill>
                  <a:schemeClr val="dk1"/>
                </a:solidFill>
              </a:rPr>
              <a:t>The HFSM model allows towers to assess multiple parameters, including their own health, the enemy's health, enemy type, and distance, to make more strategic attack decisions. Depending on the situation, the towers can choose between aggressive attacks, regular attacks, or special skills.</a:t>
            </a:r>
            <a:endParaRPr sz="1500">
              <a:solidFill>
                <a:schemeClr val="dk1"/>
              </a:solidFill>
            </a:endParaRPr>
          </a:p>
          <a:p>
            <a:pPr indent="0" lvl="0" marL="0" rtl="0" algn="l">
              <a:spcBef>
                <a:spcPts val="1200"/>
              </a:spcBef>
              <a:spcAft>
                <a:spcPts val="1200"/>
              </a:spcAft>
              <a:buNone/>
            </a:pPr>
            <a:r>
              <a:rPr lang="en" sz="1500">
                <a:solidFill>
                  <a:schemeClr val="dk1"/>
                </a:solidFill>
              </a:rPr>
              <a:t>Simulation results demonstrated that towers utilizing HFSM generally outperformed those using FSM, particularly for the Kamandaka and Adikara towers, which achieved notable improvements in defense performance.</a:t>
            </a:r>
            <a:endParaRPr sz="15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Bibliography/References</a:t>
            </a:r>
            <a:endParaRPr b="1"/>
          </a:p>
          <a:p>
            <a:pPr indent="0" lvl="0" marL="0" rtl="0" algn="l">
              <a:spcBef>
                <a:spcPts val="0"/>
              </a:spcBef>
              <a:spcAft>
                <a:spcPts val="0"/>
              </a:spcAft>
              <a:buNone/>
            </a:pPr>
            <a:r>
              <a:t/>
            </a:r>
            <a:endParaRPr/>
          </a:p>
        </p:txBody>
      </p:sp>
      <p:sp>
        <p:nvSpPr>
          <p:cNvPr id="187" name="Google Shape;187;p32"/>
          <p:cNvSpPr txBox="1"/>
          <p:nvPr>
            <p:ph idx="1" type="body"/>
          </p:nvPr>
        </p:nvSpPr>
        <p:spPr>
          <a:xfrm>
            <a:off x="311700" y="1152475"/>
            <a:ext cx="8726700" cy="3416400"/>
          </a:xfrm>
          <a:prstGeom prst="rect">
            <a:avLst/>
          </a:prstGeom>
        </p:spPr>
        <p:txBody>
          <a:bodyPr anchorCtr="0" anchor="t" bIns="91425" lIns="91425" spcFirstLastPara="1" rIns="91425" wrap="square" tIns="91425">
            <a:normAutofit lnSpcReduction="10000"/>
          </a:bodyPr>
          <a:lstStyle/>
          <a:p>
            <a:pPr indent="0" lvl="0" marL="0" marR="381000" rtl="0" algn="l">
              <a:spcBef>
                <a:spcPts val="1200"/>
              </a:spcBef>
              <a:spcAft>
                <a:spcPts val="0"/>
              </a:spcAft>
              <a:buClr>
                <a:schemeClr val="dk1"/>
              </a:buClr>
              <a:buSzPts val="1100"/>
              <a:buFont typeface="Arial"/>
              <a:buNone/>
            </a:pPr>
            <a:r>
              <a:rPr b="1" lang="en" sz="1300">
                <a:solidFill>
                  <a:schemeClr val="dk1"/>
                </a:solidFill>
              </a:rPr>
              <a:t>Fauzi, R., Hariadi, M., Nugroho, S. M. S., &amp; Lubis, M. (2019).</a:t>
            </a:r>
            <a:br>
              <a:rPr b="1" lang="en" sz="1300">
                <a:solidFill>
                  <a:schemeClr val="dk1"/>
                </a:solidFill>
              </a:rPr>
            </a:br>
            <a:r>
              <a:rPr lang="en" sz="1300">
                <a:solidFill>
                  <a:schemeClr val="dk1"/>
                </a:solidFill>
              </a:rPr>
              <a:t>Defense behavior of real-time strategy games: Comparison between HFSM and FSM.</a:t>
            </a:r>
            <a:br>
              <a:rPr lang="en" sz="1300">
                <a:solidFill>
                  <a:schemeClr val="dk1"/>
                </a:solidFill>
              </a:rPr>
            </a:br>
            <a:r>
              <a:rPr i="1" lang="en" sz="1300">
                <a:solidFill>
                  <a:schemeClr val="dk1"/>
                </a:solidFill>
              </a:rPr>
              <a:t>Indonesian Journal of Electrical Engineering and Computer Science, 13</a:t>
            </a:r>
            <a:r>
              <a:rPr lang="en" sz="1300">
                <a:solidFill>
                  <a:schemeClr val="dk1"/>
                </a:solidFill>
              </a:rPr>
              <a:t>(2), 634–642.</a:t>
            </a:r>
            <a:br>
              <a:rPr lang="en" sz="1300">
                <a:solidFill>
                  <a:schemeClr val="dk1"/>
                </a:solidFill>
              </a:rPr>
            </a:br>
            <a:r>
              <a:rPr lang="en" sz="1300" u="sng">
                <a:solidFill>
                  <a:schemeClr val="hlink"/>
                </a:solidFill>
                <a:hlinkClick r:id="rId3"/>
              </a:rPr>
              <a:t>https://doi.org/10.11591/ijeecs.v13.i2.pp634-642</a:t>
            </a:r>
            <a:endParaRPr sz="1300" u="sng">
              <a:solidFill>
                <a:schemeClr val="hlink"/>
              </a:solidFill>
            </a:endParaRPr>
          </a:p>
          <a:p>
            <a:pPr indent="0" lvl="0" marL="0" marR="381000" rtl="0" algn="l">
              <a:spcBef>
                <a:spcPts val="1200"/>
              </a:spcBef>
              <a:spcAft>
                <a:spcPts val="0"/>
              </a:spcAft>
              <a:buClr>
                <a:schemeClr val="dk1"/>
              </a:buClr>
              <a:buSzPts val="1100"/>
              <a:buFont typeface="Arial"/>
              <a:buNone/>
            </a:pPr>
            <a:r>
              <a:rPr b="1" lang="en" sz="1300">
                <a:solidFill>
                  <a:schemeClr val="dk1"/>
                </a:solidFill>
              </a:rPr>
              <a:t>Jagdale, D. (2021).</a:t>
            </a:r>
            <a:br>
              <a:rPr b="1" lang="en" sz="1300">
                <a:solidFill>
                  <a:schemeClr val="dk1"/>
                </a:solidFill>
              </a:rPr>
            </a:br>
            <a:r>
              <a:rPr lang="en" sz="1300">
                <a:solidFill>
                  <a:schemeClr val="dk1"/>
                </a:solidFill>
              </a:rPr>
              <a:t>Finite state machine in game development.</a:t>
            </a:r>
            <a:br>
              <a:rPr lang="en" sz="1300">
                <a:solidFill>
                  <a:schemeClr val="dk1"/>
                </a:solidFill>
              </a:rPr>
            </a:br>
            <a:r>
              <a:rPr i="1" lang="en" sz="1300">
                <a:solidFill>
                  <a:schemeClr val="dk1"/>
                </a:solidFill>
              </a:rPr>
              <a:t>International Journal of Advanced Research in Science, Communication and Technology, 10</a:t>
            </a:r>
            <a:r>
              <a:rPr lang="en" sz="1300">
                <a:solidFill>
                  <a:schemeClr val="dk1"/>
                </a:solidFill>
              </a:rPr>
              <a:t>(1), 384–390.</a:t>
            </a:r>
            <a:br>
              <a:rPr lang="en" sz="1300">
                <a:solidFill>
                  <a:schemeClr val="dk1"/>
                </a:solidFill>
              </a:rPr>
            </a:br>
            <a:r>
              <a:rPr lang="en" sz="1300" u="sng">
                <a:solidFill>
                  <a:schemeClr val="hlink"/>
                </a:solidFill>
                <a:hlinkClick r:id="rId4"/>
              </a:rPr>
              <a:t>https://doi.org/10.48175/IJARSCT-2062</a:t>
            </a:r>
            <a:endParaRPr sz="1300" u="sng">
              <a:solidFill>
                <a:schemeClr val="hlink"/>
              </a:solidFill>
            </a:endParaRPr>
          </a:p>
          <a:p>
            <a:pPr indent="0" lvl="0" marL="0" marR="381000" rtl="0" algn="l">
              <a:spcBef>
                <a:spcPts val="1200"/>
              </a:spcBef>
              <a:spcAft>
                <a:spcPts val="0"/>
              </a:spcAft>
              <a:buNone/>
            </a:pPr>
            <a:r>
              <a:rPr b="1" lang="en" sz="1300">
                <a:solidFill>
                  <a:schemeClr val="dk1"/>
                </a:solidFill>
              </a:rPr>
              <a:t>Nystrom, R. (2014).</a:t>
            </a:r>
            <a:br>
              <a:rPr b="1" lang="en" sz="1300">
                <a:solidFill>
                  <a:schemeClr val="dk1"/>
                </a:solidFill>
              </a:rPr>
            </a:br>
            <a:r>
              <a:rPr i="1" lang="en" sz="1300">
                <a:solidFill>
                  <a:schemeClr val="dk1"/>
                </a:solidFill>
              </a:rPr>
              <a:t>Game programming patterns: State.</a:t>
            </a:r>
            <a:r>
              <a:rPr lang="en" sz="1300">
                <a:solidFill>
                  <a:schemeClr val="dk1"/>
                </a:solidFill>
              </a:rPr>
              <a:t> Retrieved April 10, 2025, from</a:t>
            </a:r>
            <a:r>
              <a:rPr lang="en" sz="1300">
                <a:solidFill>
                  <a:schemeClr val="dk1"/>
                </a:solidFill>
                <a:uFill>
                  <a:noFill/>
                </a:uFill>
                <a:hlinkClick r:id="rId5">
                  <a:extLst>
                    <a:ext uri="{A12FA001-AC4F-418D-AE19-62706E023703}">
                      <ahyp:hlinkClr val="tx"/>
                    </a:ext>
                  </a:extLst>
                </a:hlinkClick>
              </a:rPr>
              <a:t> </a:t>
            </a:r>
            <a:r>
              <a:rPr lang="en" sz="1300" u="sng">
                <a:solidFill>
                  <a:schemeClr val="hlink"/>
                </a:solidFill>
                <a:hlinkClick r:id="rId6"/>
              </a:rPr>
              <a:t>https://gameprogrammingpatterns.com/state.html</a:t>
            </a:r>
            <a:endParaRPr sz="2000"/>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Introduction</a:t>
            </a:r>
            <a:endParaRPr b="1"/>
          </a:p>
          <a:p>
            <a:pPr indent="0" lvl="0" marL="0" rtl="0" algn="l">
              <a:spcBef>
                <a:spcPts val="0"/>
              </a:spcBef>
              <a:spcAft>
                <a:spcPts val="0"/>
              </a:spcAft>
              <a:buNone/>
            </a:pPr>
            <a:r>
              <a:t/>
            </a:r>
            <a:endParaRPr/>
          </a:p>
        </p:txBody>
      </p:sp>
      <p:sp>
        <p:nvSpPr>
          <p:cNvPr id="68" name="Google Shape;68;p15"/>
          <p:cNvSpPr txBox="1"/>
          <p:nvPr>
            <p:ph idx="1" type="body"/>
          </p:nvPr>
        </p:nvSpPr>
        <p:spPr>
          <a:xfrm>
            <a:off x="311700" y="1152475"/>
            <a:ext cx="8520600" cy="14193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SzPts val="1100"/>
              <a:buNone/>
            </a:pPr>
            <a:r>
              <a:rPr lang="en" sz="1517">
                <a:solidFill>
                  <a:schemeClr val="dk1"/>
                </a:solidFill>
              </a:rPr>
              <a:t>RTS</a:t>
            </a:r>
            <a:r>
              <a:rPr b="1" lang="en" sz="1517">
                <a:solidFill>
                  <a:schemeClr val="dk1"/>
                </a:solidFill>
              </a:rPr>
              <a:t> </a:t>
            </a:r>
            <a:r>
              <a:rPr lang="en" sz="1517">
                <a:solidFill>
                  <a:schemeClr val="dk1"/>
                </a:solidFill>
              </a:rPr>
              <a:t>games are highly interactive and strategic, combining combat, resource management, and tactical planning. </a:t>
            </a:r>
            <a:endParaRPr sz="1517">
              <a:solidFill>
                <a:schemeClr val="dk1"/>
              </a:solidFill>
            </a:endParaRPr>
          </a:p>
          <a:p>
            <a:pPr indent="0" lvl="0" marL="0" rtl="0" algn="l">
              <a:spcBef>
                <a:spcPts val="1200"/>
              </a:spcBef>
              <a:spcAft>
                <a:spcPts val="0"/>
              </a:spcAft>
              <a:buSzPts val="1100"/>
              <a:buNone/>
            </a:pPr>
            <a:r>
              <a:rPr lang="en" sz="1517">
                <a:solidFill>
                  <a:schemeClr val="dk1"/>
                </a:solidFill>
              </a:rPr>
              <a:t>A key feature of RTS gameplay is the use of </a:t>
            </a:r>
            <a:r>
              <a:rPr b="1" lang="en" sz="1517">
                <a:solidFill>
                  <a:schemeClr val="dk1"/>
                </a:solidFill>
              </a:rPr>
              <a:t>Non-Playable Character (NPC) </a:t>
            </a:r>
            <a:r>
              <a:rPr lang="en" sz="1517">
                <a:solidFill>
                  <a:schemeClr val="dk1"/>
                </a:solidFill>
              </a:rPr>
              <a:t>defense towers, which automatically protect player bases by attacking incoming enemies.</a:t>
            </a:r>
            <a:endParaRPr sz="1517">
              <a:solidFill>
                <a:schemeClr val="dk1"/>
              </a:solidFill>
            </a:endParaRPr>
          </a:p>
          <a:p>
            <a:pPr indent="0" lvl="0" marL="0" rtl="0" algn="l">
              <a:lnSpc>
                <a:spcPct val="95000"/>
              </a:lnSpc>
              <a:spcBef>
                <a:spcPts val="1200"/>
              </a:spcBef>
              <a:spcAft>
                <a:spcPts val="1200"/>
              </a:spcAft>
              <a:buSzPts val="1018"/>
              <a:buNone/>
            </a:pPr>
            <a:r>
              <a:t/>
            </a:r>
            <a:endParaRPr b="1" sz="1887">
              <a:solidFill>
                <a:schemeClr val="dk1"/>
              </a:solidFill>
            </a:endParaRPr>
          </a:p>
        </p:txBody>
      </p:sp>
      <p:sp>
        <p:nvSpPr>
          <p:cNvPr id="69" name="Google Shape;69;p15"/>
          <p:cNvSpPr txBox="1"/>
          <p:nvPr/>
        </p:nvSpPr>
        <p:spPr>
          <a:xfrm>
            <a:off x="311700" y="2706525"/>
            <a:ext cx="8520600" cy="22626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chemeClr val="dk1"/>
              </a:buClr>
              <a:buSzPts val="1500"/>
              <a:buChar char="●"/>
            </a:pPr>
            <a:r>
              <a:rPr lang="en" sz="1500">
                <a:solidFill>
                  <a:schemeClr val="dk1"/>
                </a:solidFill>
              </a:rPr>
              <a:t>Traditionally, NPC towers target the nearest enemy automatically, without considering enemy type, health, or distance.</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This simplistic targeting behavior makes tower defenses predictable and vulnerable to coordinated group attacks.</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Improving NPC decision-making by evaluating multiple factors could greatly enhance player engagement and add greater strategic depth to gameplay.</a:t>
            </a:r>
            <a:endParaRPr sz="1500">
              <a:solidFill>
                <a:schemeClr val="dk1"/>
              </a:solidFill>
            </a:endParaRPr>
          </a:p>
          <a:p>
            <a:pPr indent="0" lvl="0" marL="457200" rtl="0" algn="l">
              <a:spcBef>
                <a:spcPts val="0"/>
              </a:spcBef>
              <a:spcAft>
                <a:spcPts val="0"/>
              </a:spcAft>
              <a:buNone/>
            </a:pPr>
            <a:r>
              <a:t/>
            </a:r>
            <a:endParaRPr sz="15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Background</a:t>
            </a:r>
            <a:endParaRPr b="1"/>
          </a:p>
          <a:p>
            <a:pPr indent="0" lvl="0" marL="0" rtl="0" algn="l">
              <a:spcBef>
                <a:spcPts val="0"/>
              </a:spcBef>
              <a:spcAft>
                <a:spcPts val="0"/>
              </a:spcAft>
              <a:buNone/>
            </a:pPr>
            <a:r>
              <a:t/>
            </a:r>
            <a:endParaRPr/>
          </a:p>
        </p:txBody>
      </p:sp>
      <p:sp>
        <p:nvSpPr>
          <p:cNvPr id="75" name="Google Shape;75;p16"/>
          <p:cNvSpPr txBox="1"/>
          <p:nvPr>
            <p:ph idx="1" type="body"/>
          </p:nvPr>
        </p:nvSpPr>
        <p:spPr>
          <a:xfrm>
            <a:off x="311700" y="1085125"/>
            <a:ext cx="8520600" cy="844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solidFill>
                  <a:schemeClr val="dk1"/>
                </a:solidFill>
              </a:rPr>
              <a:t>The primary issue addressed in this research is the predictable nature of NPC tower behavior in RTS games, specifically:</a:t>
            </a:r>
            <a:endParaRPr sz="1500">
              <a:solidFill>
                <a:schemeClr val="dk1"/>
              </a:solidFill>
            </a:endParaRPr>
          </a:p>
        </p:txBody>
      </p:sp>
      <p:sp>
        <p:nvSpPr>
          <p:cNvPr id="76" name="Google Shape;76;p16"/>
          <p:cNvSpPr txBox="1"/>
          <p:nvPr>
            <p:ph idx="1" type="body"/>
          </p:nvPr>
        </p:nvSpPr>
        <p:spPr>
          <a:xfrm>
            <a:off x="278025" y="1929625"/>
            <a:ext cx="8520600" cy="25422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chemeClr val="dk1"/>
              </a:buClr>
              <a:buSzPts val="1500"/>
              <a:buChar char="●"/>
            </a:pPr>
            <a:r>
              <a:rPr lang="en" sz="1500">
                <a:solidFill>
                  <a:schemeClr val="dk1"/>
                </a:solidFill>
              </a:rPr>
              <a:t>Standard NPC towers typically attack the nearest enemy without evaluating critical factors such as enemy strength, distance, or type.</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This can lead to vulnerabilities, especially against coordinated group attacks.</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Historically, game developers use simple methods like the FSM to control NPC behavior because it is straightforward to implement.</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However, FSMs can become limited and overly complex when managing numerous and changing conditions.</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Alternative methods, such as the HFSM, offer a structured, layered approach, enabling towers to adapt their behavior based on evolving game scenarios.</a:t>
            </a:r>
            <a:endParaRPr sz="15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Defining The Problem</a:t>
            </a:r>
            <a:endParaRPr b="1"/>
          </a:p>
          <a:p>
            <a:pPr indent="0" lvl="0" marL="0" rtl="0" algn="l">
              <a:spcBef>
                <a:spcPts val="0"/>
              </a:spcBef>
              <a:spcAft>
                <a:spcPts val="0"/>
              </a:spcAft>
              <a:buNone/>
            </a:pPr>
            <a:r>
              <a:t/>
            </a:r>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5000"/>
              </a:lnSpc>
              <a:spcBef>
                <a:spcPts val="1200"/>
              </a:spcBef>
              <a:spcAft>
                <a:spcPts val="0"/>
              </a:spcAft>
              <a:buSzPts val="605"/>
              <a:buNone/>
            </a:pPr>
            <a:r>
              <a:rPr lang="en" sz="1421">
                <a:solidFill>
                  <a:schemeClr val="dk1"/>
                </a:solidFill>
              </a:rPr>
              <a:t>The issue is in RTS games, NPC defense towers commonly use a simple targeting mechanism: they attack the nearest enemy without considering other important factors like the enemy’s strength, type, or the tower’s own health.</a:t>
            </a:r>
            <a:endParaRPr sz="1421">
              <a:solidFill>
                <a:schemeClr val="dk1"/>
              </a:solidFill>
            </a:endParaRPr>
          </a:p>
          <a:p>
            <a:pPr indent="0" lvl="0" marL="0" rtl="0" algn="l">
              <a:lnSpc>
                <a:spcPct val="105000"/>
              </a:lnSpc>
              <a:spcBef>
                <a:spcPts val="1200"/>
              </a:spcBef>
              <a:spcAft>
                <a:spcPts val="0"/>
              </a:spcAft>
              <a:buSzPts val="605"/>
              <a:buNone/>
            </a:pPr>
            <a:r>
              <a:rPr lang="en" sz="1421">
                <a:solidFill>
                  <a:schemeClr val="dk1"/>
                </a:solidFill>
              </a:rPr>
              <a:t>While simple, this approach is predictable and easily exploitable by players, especially when they coordinate multiple weak enemies to overwhelm towers that cannot prioritize threats intelligently.</a:t>
            </a:r>
            <a:endParaRPr sz="1421">
              <a:solidFill>
                <a:schemeClr val="dk1"/>
              </a:solidFill>
            </a:endParaRPr>
          </a:p>
          <a:p>
            <a:pPr indent="0" lvl="0" marL="0" rtl="0" algn="l">
              <a:lnSpc>
                <a:spcPct val="105000"/>
              </a:lnSpc>
              <a:spcBef>
                <a:spcPts val="1200"/>
              </a:spcBef>
              <a:spcAft>
                <a:spcPts val="0"/>
              </a:spcAft>
              <a:buSzPts val="605"/>
              <a:buNone/>
            </a:pPr>
            <a:r>
              <a:rPr lang="en" sz="1421">
                <a:solidFill>
                  <a:schemeClr val="dk1"/>
                </a:solidFill>
              </a:rPr>
              <a:t>This lack of dynamic decision-making reduces the strategic depth of the game, making defense predictable and less engaging.</a:t>
            </a:r>
            <a:endParaRPr sz="1421">
              <a:solidFill>
                <a:schemeClr val="dk1"/>
              </a:solidFill>
            </a:endParaRPr>
          </a:p>
          <a:p>
            <a:pPr indent="0" lvl="0" marL="0" rtl="0" algn="l">
              <a:lnSpc>
                <a:spcPct val="105000"/>
              </a:lnSpc>
              <a:spcBef>
                <a:spcPts val="1200"/>
              </a:spcBef>
              <a:spcAft>
                <a:spcPts val="0"/>
              </a:spcAft>
              <a:buSzPts val="605"/>
              <a:buNone/>
            </a:pPr>
            <a:r>
              <a:rPr lang="en" sz="1421">
                <a:solidFill>
                  <a:schemeClr val="dk1"/>
                </a:solidFill>
              </a:rPr>
              <a:t>This problem in video game can be solved by creating a </a:t>
            </a:r>
            <a:r>
              <a:rPr lang="en" sz="1421">
                <a:solidFill>
                  <a:schemeClr val="dk1"/>
                </a:solidFill>
              </a:rPr>
              <a:t>targeting </a:t>
            </a:r>
            <a:r>
              <a:rPr lang="en" sz="1421">
                <a:solidFill>
                  <a:schemeClr val="dk1"/>
                </a:solidFill>
              </a:rPr>
              <a:t>system that is more intelligent and unpredictable than the traditional approach. </a:t>
            </a:r>
            <a:endParaRPr sz="1421">
              <a:solidFill>
                <a:schemeClr val="dk1"/>
              </a:solidFill>
            </a:endParaRPr>
          </a:p>
          <a:p>
            <a:pPr indent="0" lvl="0" marL="0" rtl="0" algn="l">
              <a:lnSpc>
                <a:spcPct val="105000"/>
              </a:lnSpc>
              <a:spcBef>
                <a:spcPts val="1200"/>
              </a:spcBef>
              <a:spcAft>
                <a:spcPts val="1200"/>
              </a:spcAft>
              <a:buSzPts val="605"/>
              <a:buNone/>
            </a:pPr>
            <a:r>
              <a:rPr lang="en" sz="1421">
                <a:solidFill>
                  <a:schemeClr val="dk1"/>
                </a:solidFill>
              </a:rPr>
              <a:t>However, the </a:t>
            </a:r>
            <a:r>
              <a:rPr b="1" lang="en" sz="1421">
                <a:solidFill>
                  <a:schemeClr val="dk1"/>
                </a:solidFill>
              </a:rPr>
              <a:t>real challenge</a:t>
            </a:r>
            <a:r>
              <a:rPr lang="en" sz="1421">
                <a:solidFill>
                  <a:schemeClr val="dk1"/>
                </a:solidFill>
              </a:rPr>
              <a:t> is how to incorporate such a system efficiently, without relying on brute-force methods that make the behavior messy and difficult to maintain</a:t>
            </a:r>
            <a:r>
              <a:rPr lang="en" sz="1421">
                <a:solidFill>
                  <a:schemeClr val="dk1"/>
                </a:solidFill>
              </a:rPr>
              <a:t>.</a:t>
            </a:r>
            <a:endParaRPr sz="725">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Defining The Problem (Continued)</a:t>
            </a:r>
            <a:endParaRPr b="1"/>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88" name="Google Shape;88;p18"/>
          <p:cNvSpPr txBox="1"/>
          <p:nvPr>
            <p:ph idx="1" type="body"/>
          </p:nvPr>
        </p:nvSpPr>
        <p:spPr>
          <a:xfrm>
            <a:off x="311700" y="3705150"/>
            <a:ext cx="8520600" cy="86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sz="1400">
              <a:solidFill>
                <a:srgbClr val="000000"/>
              </a:solidFill>
            </a:endParaRPr>
          </a:p>
          <a:p>
            <a:pPr indent="0" lvl="0" marL="0" rtl="0" algn="l">
              <a:spcBef>
                <a:spcPts val="0"/>
              </a:spcBef>
              <a:spcAft>
                <a:spcPts val="1200"/>
              </a:spcAft>
              <a:buNone/>
            </a:pPr>
            <a:r>
              <a:t/>
            </a:r>
            <a:endParaRPr sz="1500">
              <a:solidFill>
                <a:schemeClr val="dk1"/>
              </a:solidFill>
            </a:endParaRPr>
          </a:p>
        </p:txBody>
      </p:sp>
      <p:graphicFrame>
        <p:nvGraphicFramePr>
          <p:cNvPr id="89" name="Google Shape;89;p18"/>
          <p:cNvGraphicFramePr/>
          <p:nvPr/>
        </p:nvGraphicFramePr>
        <p:xfrm>
          <a:off x="952500" y="1123375"/>
          <a:ext cx="3000000" cy="3000000"/>
        </p:xfrm>
        <a:graphic>
          <a:graphicData uri="http://schemas.openxmlformats.org/drawingml/2006/table">
            <a:tbl>
              <a:tblPr>
                <a:noFill/>
                <a:tableStyleId>{E6848AEB-7C06-474F-8CF2-67F36E17B87F}</a:tableStyleId>
              </a:tblPr>
              <a:tblGrid>
                <a:gridCol w="2413000"/>
                <a:gridCol w="2413000"/>
                <a:gridCol w="2413000"/>
              </a:tblGrid>
              <a:tr h="100000">
                <a:tc>
                  <a:txBody>
                    <a:bodyPr/>
                    <a:lstStyle/>
                    <a:p>
                      <a:pPr indent="0" lvl="0" marL="0" rtl="0" algn="l">
                        <a:lnSpc>
                          <a:spcPct val="115000"/>
                        </a:lnSpc>
                        <a:spcBef>
                          <a:spcPts val="0"/>
                        </a:spcBef>
                        <a:spcAft>
                          <a:spcPts val="0"/>
                        </a:spcAft>
                        <a:buNone/>
                      </a:pPr>
                      <a:r>
                        <a:rPr b="1" lang="en">
                          <a:solidFill>
                            <a:schemeClr val="dk1"/>
                          </a:solidFill>
                        </a:rPr>
                        <a:t>Enemy Type</a:t>
                      </a:r>
                      <a:endParaRPr sz="1700"/>
                    </a:p>
                  </a:txBody>
                  <a:tcPr marT="91425" marB="91425" marR="91425" marL="91425"/>
                </a:tc>
                <a:tc>
                  <a:txBody>
                    <a:bodyPr/>
                    <a:lstStyle/>
                    <a:p>
                      <a:pPr indent="0" lvl="0" marL="0" rtl="0" algn="ctr">
                        <a:lnSpc>
                          <a:spcPct val="115000"/>
                        </a:lnSpc>
                        <a:spcBef>
                          <a:spcPts val="0"/>
                        </a:spcBef>
                        <a:spcAft>
                          <a:spcPts val="0"/>
                        </a:spcAft>
                        <a:buNone/>
                      </a:pPr>
                      <a:r>
                        <a:rPr b="1" lang="en">
                          <a:solidFill>
                            <a:schemeClr val="dk1"/>
                          </a:solidFill>
                        </a:rPr>
                        <a:t>Distance to Tower</a:t>
                      </a:r>
                      <a:endParaRPr sz="1700"/>
                    </a:p>
                  </a:txBody>
                  <a:tcPr marT="91425" marB="91425" marR="91425" marL="91425"/>
                </a:tc>
                <a:tc>
                  <a:txBody>
                    <a:bodyPr/>
                    <a:lstStyle/>
                    <a:p>
                      <a:pPr indent="0" lvl="0" marL="0" rtl="0" algn="ctr">
                        <a:lnSpc>
                          <a:spcPct val="115000"/>
                        </a:lnSpc>
                        <a:spcBef>
                          <a:spcPts val="0"/>
                        </a:spcBef>
                        <a:spcAft>
                          <a:spcPts val="0"/>
                        </a:spcAft>
                        <a:buNone/>
                      </a:pPr>
                      <a:r>
                        <a:rPr b="1" lang="en">
                          <a:solidFill>
                            <a:schemeClr val="dk1"/>
                          </a:solidFill>
                        </a:rPr>
                        <a:t>Threat Level</a:t>
                      </a:r>
                      <a:endParaRPr b="1">
                        <a:solidFill>
                          <a:schemeClr val="dk1"/>
                        </a:solidFill>
                      </a:endParaRPr>
                    </a:p>
                  </a:txBody>
                  <a:tcPr marT="91425" marB="91425" marR="91425" marL="91425"/>
                </a:tc>
              </a:tr>
              <a:tr h="100000">
                <a:tc>
                  <a:txBody>
                    <a:bodyPr/>
                    <a:lstStyle/>
                    <a:p>
                      <a:pPr indent="0" lvl="0" marL="0" rtl="0" algn="l">
                        <a:spcBef>
                          <a:spcPts val="0"/>
                        </a:spcBef>
                        <a:spcAft>
                          <a:spcPts val="0"/>
                        </a:spcAft>
                        <a:buNone/>
                      </a:pPr>
                      <a:r>
                        <a:rPr lang="en" sz="1300">
                          <a:solidFill>
                            <a:srgbClr val="134F5C"/>
                          </a:solidFill>
                        </a:rPr>
                        <a:t>Small Soldier</a:t>
                      </a:r>
                      <a:endParaRPr sz="1300">
                        <a:solidFill>
                          <a:srgbClr val="134F5C"/>
                        </a:solidFill>
                      </a:endParaRPr>
                    </a:p>
                  </a:txBody>
                  <a:tcPr marT="91425" marB="91425" marR="91425" marL="91425"/>
                </a:tc>
                <a:tc>
                  <a:txBody>
                    <a:bodyPr/>
                    <a:lstStyle/>
                    <a:p>
                      <a:pPr indent="0" lvl="0" marL="0" rtl="0" algn="ctr">
                        <a:lnSpc>
                          <a:spcPct val="115000"/>
                        </a:lnSpc>
                        <a:spcBef>
                          <a:spcPts val="0"/>
                        </a:spcBef>
                        <a:spcAft>
                          <a:spcPts val="0"/>
                        </a:spcAft>
                        <a:buNone/>
                      </a:pPr>
                      <a:r>
                        <a:rPr lang="en" sz="1300">
                          <a:solidFill>
                            <a:schemeClr val="dk1"/>
                          </a:solidFill>
                        </a:rPr>
                        <a:t>3 meters</a:t>
                      </a:r>
                      <a:endParaRPr sz="1300"/>
                    </a:p>
                  </a:txBody>
                  <a:tcPr marT="91425" marB="91425" marR="91425" marL="91425"/>
                </a:tc>
                <a:tc>
                  <a:txBody>
                    <a:bodyPr/>
                    <a:lstStyle/>
                    <a:p>
                      <a:pPr indent="0" lvl="0" marL="0" rtl="0" algn="ctr">
                        <a:lnSpc>
                          <a:spcPct val="115000"/>
                        </a:lnSpc>
                        <a:spcBef>
                          <a:spcPts val="0"/>
                        </a:spcBef>
                        <a:spcAft>
                          <a:spcPts val="0"/>
                        </a:spcAft>
                        <a:buNone/>
                      </a:pPr>
                      <a:r>
                        <a:rPr b="1" lang="en" sz="1300">
                          <a:solidFill>
                            <a:srgbClr val="38761D"/>
                          </a:solidFill>
                        </a:rPr>
                        <a:t>Low</a:t>
                      </a:r>
                      <a:endParaRPr b="1" sz="1300">
                        <a:solidFill>
                          <a:srgbClr val="38761D"/>
                        </a:solidFill>
                      </a:endParaRPr>
                    </a:p>
                  </a:txBody>
                  <a:tcPr marT="91425" marB="91425" marR="91425" marL="91425"/>
                </a:tc>
              </a:tr>
              <a:tr h="100000">
                <a:tc>
                  <a:txBody>
                    <a:bodyPr/>
                    <a:lstStyle/>
                    <a:p>
                      <a:pPr indent="0" lvl="0" marL="0" rtl="0" algn="l">
                        <a:spcBef>
                          <a:spcPts val="0"/>
                        </a:spcBef>
                        <a:spcAft>
                          <a:spcPts val="0"/>
                        </a:spcAft>
                        <a:buNone/>
                      </a:pPr>
                      <a:r>
                        <a:rPr lang="en" sz="1300">
                          <a:solidFill>
                            <a:srgbClr val="BF9000"/>
                          </a:solidFill>
                        </a:rPr>
                        <a:t>Fast Scout</a:t>
                      </a:r>
                      <a:endParaRPr sz="1300">
                        <a:solidFill>
                          <a:srgbClr val="BF9000"/>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00"/>
                        <a:t>5 meters</a:t>
                      </a:r>
                      <a:endParaRPr sz="13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300">
                          <a:solidFill>
                            <a:srgbClr val="BF9000"/>
                          </a:solidFill>
                        </a:rPr>
                        <a:t>Medium</a:t>
                      </a:r>
                      <a:endParaRPr b="1" sz="1300">
                        <a:solidFill>
                          <a:srgbClr val="BF9000"/>
                        </a:solidFill>
                      </a:endParaRPr>
                    </a:p>
                  </a:txBody>
                  <a:tcPr marT="91425" marB="91425" marR="91425" marL="91425">
                    <a:lnB cap="flat" cmpd="sng" w="9525">
                      <a:solidFill>
                        <a:srgbClr val="9E9E9E"/>
                      </a:solidFill>
                      <a:prstDash val="solid"/>
                      <a:round/>
                      <a:headEnd len="sm" w="sm" type="none"/>
                      <a:tailEnd len="sm" w="sm" type="none"/>
                    </a:lnB>
                  </a:tcPr>
                </a:tc>
              </a:tr>
              <a:tr h="215925">
                <a:tc>
                  <a:txBody>
                    <a:bodyPr/>
                    <a:lstStyle/>
                    <a:p>
                      <a:pPr indent="0" lvl="0" marL="0" rtl="0" algn="l">
                        <a:spcBef>
                          <a:spcPts val="0"/>
                        </a:spcBef>
                        <a:spcAft>
                          <a:spcPts val="0"/>
                        </a:spcAft>
                        <a:buNone/>
                      </a:pPr>
                      <a:r>
                        <a:rPr lang="en" sz="1300">
                          <a:solidFill>
                            <a:srgbClr val="990000"/>
                          </a:solidFill>
                        </a:rPr>
                        <a:t>Armored Tank</a:t>
                      </a:r>
                      <a:endParaRPr sz="1300">
                        <a:solidFill>
                          <a:srgbClr val="99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300">
                          <a:solidFill>
                            <a:schemeClr val="dk1"/>
                          </a:solidFill>
                        </a:rPr>
                        <a:t>6 meters</a:t>
                      </a:r>
                      <a:endParaRPr sz="13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300">
                          <a:solidFill>
                            <a:srgbClr val="990000"/>
                          </a:solidFill>
                        </a:rPr>
                        <a:t>Very High</a:t>
                      </a:r>
                      <a:endParaRPr sz="13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90" name="Google Shape;90;p18"/>
          <p:cNvSpPr txBox="1"/>
          <p:nvPr/>
        </p:nvSpPr>
        <p:spPr>
          <a:xfrm>
            <a:off x="311700" y="2863925"/>
            <a:ext cx="8520600" cy="135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For example, imagine a tower defending a base while three enemies approach: a </a:t>
            </a:r>
            <a:r>
              <a:rPr lang="en">
                <a:solidFill>
                  <a:srgbClr val="134F5C"/>
                </a:solidFill>
              </a:rPr>
              <a:t>Small Soldier</a:t>
            </a:r>
            <a:r>
              <a:rPr lang="en">
                <a:solidFill>
                  <a:schemeClr val="dk1"/>
                </a:solidFill>
              </a:rPr>
              <a:t> at 3 meters, a </a:t>
            </a:r>
            <a:r>
              <a:rPr lang="en">
                <a:solidFill>
                  <a:srgbClr val="BF9000"/>
                </a:solidFill>
              </a:rPr>
              <a:t>Fast Scout</a:t>
            </a:r>
            <a:r>
              <a:rPr lang="en">
                <a:solidFill>
                  <a:schemeClr val="dk1"/>
                </a:solidFill>
              </a:rPr>
              <a:t> at 5 meters, and an Armored Tank at 6 meters. Although the </a:t>
            </a:r>
            <a:r>
              <a:rPr lang="en">
                <a:solidFill>
                  <a:srgbClr val="134F5C"/>
                </a:solidFill>
              </a:rPr>
              <a:t>Small Soldier</a:t>
            </a:r>
            <a:r>
              <a:rPr lang="en">
                <a:solidFill>
                  <a:schemeClr val="dk1"/>
                </a:solidFill>
              </a:rPr>
              <a:t> is closest, it poses very little threat compared to the heavily </a:t>
            </a:r>
            <a:r>
              <a:rPr lang="en">
                <a:solidFill>
                  <a:srgbClr val="990000"/>
                </a:solidFill>
              </a:rPr>
              <a:t>Armored Tank</a:t>
            </a:r>
            <a:r>
              <a:rPr lang="en">
                <a:solidFill>
                  <a:schemeClr val="dk1"/>
                </a:solidFill>
              </a:rPr>
              <a:t> approaching from a greater distance. The logical decision for the turret system is to prioritize threats, targeting the </a:t>
            </a:r>
            <a:r>
              <a:rPr lang="en">
                <a:solidFill>
                  <a:srgbClr val="990000"/>
                </a:solidFill>
              </a:rPr>
              <a:t>Armored Tank</a:t>
            </a:r>
            <a:r>
              <a:rPr lang="en">
                <a:solidFill>
                  <a:schemeClr val="dk1"/>
                </a:solidFill>
              </a:rPr>
              <a:t> first to better protect the base.</a:t>
            </a:r>
            <a:endParaRPr>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t>Defining The Problem (Continued)</a:t>
            </a:r>
            <a:endParaRPr b="1"/>
          </a:p>
          <a:p>
            <a:pPr indent="0" lvl="0" marL="0" rtl="0" algn="l">
              <a:spcBef>
                <a:spcPts val="0"/>
              </a:spcBef>
              <a:spcAft>
                <a:spcPts val="0"/>
              </a:spcAft>
              <a:buNone/>
            </a:pPr>
            <a:r>
              <a:t/>
            </a:r>
            <a:endParaRPr/>
          </a:p>
        </p:txBody>
      </p:sp>
      <p:sp>
        <p:nvSpPr>
          <p:cNvPr id="96" name="Google Shape;96;p19"/>
          <p:cNvSpPr txBox="1"/>
          <p:nvPr>
            <p:ph idx="1" type="body"/>
          </p:nvPr>
        </p:nvSpPr>
        <p:spPr>
          <a:xfrm>
            <a:off x="311700" y="3557825"/>
            <a:ext cx="8520600" cy="12297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400">
                <a:solidFill>
                  <a:schemeClr val="dk1"/>
                </a:solidFill>
              </a:rPr>
              <a:t>This new threat-based targeting system is important because, traditional towers that attack the nearest enemy are predictable and easy to exploit, especially when facing coordinated attacks. By evaluating threat levels, towers become more adaptable and harder to outmaneuver. This dynamic behavior improves the strategic depth of the game, making defenses more challenging and engaging for players.</a:t>
            </a:r>
            <a:endParaRPr sz="1400">
              <a:solidFill>
                <a:schemeClr val="dk1"/>
              </a:solidFill>
            </a:endParaRPr>
          </a:p>
        </p:txBody>
      </p:sp>
      <p:graphicFrame>
        <p:nvGraphicFramePr>
          <p:cNvPr id="97" name="Google Shape;97;p19"/>
          <p:cNvGraphicFramePr/>
          <p:nvPr/>
        </p:nvGraphicFramePr>
        <p:xfrm>
          <a:off x="758875" y="1113688"/>
          <a:ext cx="3000000" cy="3000000"/>
        </p:xfrm>
        <a:graphic>
          <a:graphicData uri="http://schemas.openxmlformats.org/drawingml/2006/table">
            <a:tbl>
              <a:tblPr>
                <a:noFill/>
                <a:tableStyleId>{E6848AEB-7C06-474F-8CF2-67F36E17B87F}</a:tableStyleId>
              </a:tblPr>
              <a:tblGrid>
                <a:gridCol w="3308025"/>
                <a:gridCol w="4318225"/>
              </a:tblGrid>
              <a:tr h="519400">
                <a:tc>
                  <a:txBody>
                    <a:bodyPr/>
                    <a:lstStyle/>
                    <a:p>
                      <a:pPr indent="0" lvl="0" marL="0" rtl="0" algn="l">
                        <a:spcBef>
                          <a:spcPts val="0"/>
                        </a:spcBef>
                        <a:spcAft>
                          <a:spcPts val="0"/>
                        </a:spcAft>
                        <a:buNone/>
                      </a:pPr>
                      <a:r>
                        <a:rPr lang="en"/>
                        <a:t>T</a:t>
                      </a:r>
                      <a:r>
                        <a:rPr lang="en"/>
                        <a:t>raditional System</a:t>
                      </a:r>
                      <a:endParaRPr/>
                    </a:p>
                  </a:txBody>
                  <a:tcPr marT="91425" marB="91425" marR="91425" marL="91425"/>
                </a:tc>
                <a:tc>
                  <a:txBody>
                    <a:bodyPr/>
                    <a:lstStyle/>
                    <a:p>
                      <a:pPr indent="0" lvl="0" marL="0" rtl="0" algn="l">
                        <a:spcBef>
                          <a:spcPts val="0"/>
                        </a:spcBef>
                        <a:spcAft>
                          <a:spcPts val="0"/>
                        </a:spcAft>
                        <a:buNone/>
                      </a:pPr>
                      <a:r>
                        <a:rPr lang="en"/>
                        <a:t>I</a:t>
                      </a:r>
                      <a:r>
                        <a:rPr lang="en"/>
                        <a:t>mproved System</a:t>
                      </a:r>
                      <a:endParaRPr/>
                    </a:p>
                  </a:txBody>
                  <a:tcPr marT="91425" marB="91425" marR="91425" marL="91425"/>
                </a:tc>
              </a:tr>
              <a:tr h="1610300">
                <a:tc>
                  <a:txBody>
                    <a:bodyPr/>
                    <a:lstStyle/>
                    <a:p>
                      <a:pPr indent="0" lvl="0" marL="0" rtl="0" algn="l">
                        <a:spcBef>
                          <a:spcPts val="0"/>
                        </a:spcBef>
                        <a:spcAft>
                          <a:spcPts val="0"/>
                        </a:spcAft>
                        <a:buNone/>
                      </a:pPr>
                      <a:r>
                        <a:rPr lang="en"/>
                        <a:t>[Detect Enemy]</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[Attack Closest Enemy: </a:t>
                      </a:r>
                      <a:r>
                        <a:rPr lang="en">
                          <a:solidFill>
                            <a:srgbClr val="134F5C"/>
                          </a:solidFill>
                        </a:rPr>
                        <a:t>Small Soldier</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sz="1200">
                          <a:solidFill>
                            <a:srgbClr val="FF0000"/>
                          </a:solidFill>
                        </a:rPr>
                        <a:t>X </a:t>
                      </a:r>
                      <a:r>
                        <a:rPr b="1" lang="en" sz="1200">
                          <a:solidFill>
                            <a:schemeClr val="dk1"/>
                          </a:solidFill>
                        </a:rPr>
                        <a:t>Result</a:t>
                      </a:r>
                      <a:r>
                        <a:rPr lang="en" sz="1200">
                          <a:solidFill>
                            <a:schemeClr val="dk1"/>
                          </a:solidFill>
                        </a:rPr>
                        <a:t>: Easy to exploit; towers fall quickly, reducing gameplay depth.</a:t>
                      </a:r>
                      <a:endParaRPr sz="1200"/>
                    </a:p>
                  </a:txBody>
                  <a:tcPr marT="91425" marB="91425" marR="91425" marL="91425"/>
                </a:tc>
                <a:tc>
                  <a:txBody>
                    <a:bodyPr/>
                    <a:lstStyle/>
                    <a:p>
                      <a:pPr indent="0" lvl="0" marL="0" rtl="0" algn="l">
                        <a:spcBef>
                          <a:spcPts val="0"/>
                        </a:spcBef>
                        <a:spcAft>
                          <a:spcPts val="0"/>
                        </a:spcAft>
                        <a:buNone/>
                      </a:pPr>
                      <a:r>
                        <a:rPr lang="en" sz="1200"/>
                        <a:t>[Detect Enemy]</a:t>
                      </a:r>
                      <a:endParaRPr sz="1200"/>
                    </a:p>
                    <a:p>
                      <a:pPr indent="0" lvl="0" marL="0" rtl="0" algn="l">
                        <a:spcBef>
                          <a:spcPts val="0"/>
                        </a:spcBef>
                        <a:spcAft>
                          <a:spcPts val="0"/>
                        </a:spcAft>
                        <a:buNone/>
                      </a:pPr>
                      <a:r>
                        <a:rPr lang="en" sz="1200"/>
                        <a:t>     ↓</a:t>
                      </a:r>
                      <a:endParaRPr sz="1200"/>
                    </a:p>
                    <a:p>
                      <a:pPr indent="0" lvl="0" marL="0" rtl="0" algn="l">
                        <a:spcBef>
                          <a:spcPts val="0"/>
                        </a:spcBef>
                        <a:spcAft>
                          <a:spcPts val="0"/>
                        </a:spcAft>
                        <a:buNone/>
                      </a:pPr>
                      <a:r>
                        <a:rPr lang="en" sz="1200"/>
                        <a:t>[Check Threat Level]</a:t>
                      </a:r>
                      <a:endParaRPr sz="1200"/>
                    </a:p>
                    <a:p>
                      <a:pPr indent="0" lvl="0" marL="0" rtl="0" algn="l">
                        <a:spcBef>
                          <a:spcPts val="0"/>
                        </a:spcBef>
                        <a:spcAft>
                          <a:spcPts val="0"/>
                        </a:spcAft>
                        <a:buNone/>
                      </a:pPr>
                      <a:r>
                        <a:rPr lang="en" sz="1200"/>
                        <a:t>     ↓</a:t>
                      </a:r>
                      <a:endParaRPr sz="1200"/>
                    </a:p>
                    <a:p>
                      <a:pPr indent="0" lvl="0" marL="0" rtl="0" algn="l">
                        <a:spcBef>
                          <a:spcPts val="0"/>
                        </a:spcBef>
                        <a:spcAft>
                          <a:spcPts val="0"/>
                        </a:spcAft>
                        <a:buNone/>
                      </a:pPr>
                      <a:r>
                        <a:rPr lang="en" sz="1200"/>
                        <a:t>[Attack Highest Threat Enemy: </a:t>
                      </a:r>
                      <a:r>
                        <a:rPr lang="en" sz="1200">
                          <a:solidFill>
                            <a:srgbClr val="990000"/>
                          </a:solidFill>
                        </a:rPr>
                        <a:t>Armored Tank</a:t>
                      </a:r>
                      <a:r>
                        <a:rPr lang="en" sz="1200"/>
                        <a: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b="1" lang="en" sz="1200">
                          <a:solidFill>
                            <a:srgbClr val="00FF00"/>
                          </a:solidFill>
                          <a:highlight>
                            <a:srgbClr val="FFFFFF"/>
                          </a:highlight>
                          <a:latin typeface="Roboto"/>
                          <a:ea typeface="Roboto"/>
                          <a:cs typeface="Roboto"/>
                          <a:sym typeface="Roboto"/>
                        </a:rPr>
                        <a:t>✔ </a:t>
                      </a:r>
                      <a:r>
                        <a:rPr b="1" lang="en" sz="1200">
                          <a:solidFill>
                            <a:schemeClr val="dk1"/>
                          </a:solidFill>
                        </a:rPr>
                        <a:t>Result</a:t>
                      </a:r>
                      <a:r>
                        <a:rPr lang="en" sz="1200">
                          <a:solidFill>
                            <a:schemeClr val="dk1"/>
                          </a:solidFill>
                        </a:rPr>
                        <a:t>: Unpredictable and challenging; towers survive longer, creating more dynamic and engaging gameplay</a:t>
                      </a:r>
                      <a:r>
                        <a:rPr lang="en" sz="1200">
                          <a:solidFill>
                            <a:schemeClr val="dk1"/>
                          </a:solidFill>
                        </a:rPr>
                        <a:t>.</a:t>
                      </a:r>
                      <a:endParaRPr b="1" sz="1200">
                        <a:solidFill>
                          <a:srgbClr val="00FF00"/>
                        </a:solidFill>
                        <a:highlight>
                          <a:srgbClr val="FFFFFF"/>
                        </a:highlight>
                        <a:latin typeface="Roboto"/>
                        <a:ea typeface="Roboto"/>
                        <a:cs typeface="Roboto"/>
                        <a:sym typeface="Roboto"/>
                      </a:endParaRPr>
                    </a:p>
                    <a:p>
                      <a:pPr indent="0" lvl="0" marL="0" rtl="0" algn="l">
                        <a:spcBef>
                          <a:spcPts val="0"/>
                        </a:spcBef>
                        <a:spcAft>
                          <a:spcPts val="0"/>
                        </a:spcAft>
                        <a:buNone/>
                      </a:pPr>
                      <a:r>
                        <a:rPr lang="en" sz="1200">
                          <a:solidFill>
                            <a:srgbClr val="00FF00"/>
                          </a:solidFill>
                          <a:highlight>
                            <a:srgbClr val="FFFFFF"/>
                          </a:highlight>
                          <a:latin typeface="Roboto"/>
                          <a:ea typeface="Roboto"/>
                          <a:cs typeface="Roboto"/>
                          <a:sym typeface="Roboto"/>
                        </a:rPr>
                        <a:t> </a:t>
                      </a:r>
                      <a:endParaRPr sz="1200"/>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t>Defining The Problem (Continued)</a:t>
            </a:r>
            <a:endParaRPr b="1"/>
          </a:p>
          <a:p>
            <a:pPr indent="0" lvl="0" marL="0" rtl="0" algn="l">
              <a:spcBef>
                <a:spcPts val="0"/>
              </a:spcBef>
              <a:spcAft>
                <a:spcPts val="0"/>
              </a:spcAft>
              <a:buNone/>
            </a:pPr>
            <a:r>
              <a:t/>
            </a:r>
            <a:endParaRPr/>
          </a:p>
        </p:txBody>
      </p:sp>
      <p:sp>
        <p:nvSpPr>
          <p:cNvPr id="103" name="Google Shape;103;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solidFill>
                  <a:schemeClr val="dk1"/>
                </a:solidFill>
              </a:rPr>
              <a:t>So what’s </a:t>
            </a:r>
            <a:r>
              <a:rPr b="1" lang="en">
                <a:solidFill>
                  <a:schemeClr val="dk1"/>
                </a:solidFill>
              </a:rPr>
              <a:t>the</a:t>
            </a:r>
            <a:r>
              <a:rPr b="1" lang="en">
                <a:solidFill>
                  <a:schemeClr val="dk1"/>
                </a:solidFill>
              </a:rPr>
              <a:t> real issue here? </a:t>
            </a:r>
            <a:endParaRPr b="1">
              <a:solidFill>
                <a:schemeClr val="dk1"/>
              </a:solidFill>
            </a:endParaRPr>
          </a:p>
          <a:p>
            <a:pPr indent="0" lvl="0" marL="0" rtl="0" algn="l">
              <a:spcBef>
                <a:spcPts val="1200"/>
              </a:spcBef>
              <a:spcAft>
                <a:spcPts val="0"/>
              </a:spcAft>
              <a:buClr>
                <a:schemeClr val="dk1"/>
              </a:buClr>
              <a:buSzPts val="1100"/>
              <a:buFont typeface="Arial"/>
              <a:buNone/>
            </a:pPr>
            <a:r>
              <a:rPr lang="en" sz="1400">
                <a:solidFill>
                  <a:schemeClr val="dk1"/>
                </a:solidFill>
              </a:rPr>
              <a:t>While creating smarter and more unpredictable targeting sounds simple, implementing it efficiently is a serious challenge.</a:t>
            </a:r>
            <a:endParaRPr sz="1400">
              <a:solidFill>
                <a:schemeClr val="dk1"/>
              </a:solidFill>
            </a:endParaRPr>
          </a:p>
          <a:p>
            <a:pPr indent="0" lvl="0" marL="0" rtl="0" algn="l">
              <a:spcBef>
                <a:spcPts val="1200"/>
              </a:spcBef>
              <a:spcAft>
                <a:spcPts val="0"/>
              </a:spcAft>
              <a:buNone/>
            </a:pPr>
            <a:r>
              <a:rPr lang="en" sz="1400">
                <a:solidFill>
                  <a:schemeClr val="dk1"/>
                </a:solidFill>
              </a:rPr>
              <a:t>FSM can technically handle complex behaviors, but as more factors are added (enemy type, enemy health, distance, tower health), it quickly becomes bloated with too many states and transitions.</a:t>
            </a:r>
            <a:endParaRPr sz="1400">
              <a:solidFill>
                <a:schemeClr val="dk1"/>
              </a:solidFill>
            </a:endParaRPr>
          </a:p>
          <a:p>
            <a:pPr indent="0" lvl="0" marL="0" rtl="0" algn="l">
              <a:spcBef>
                <a:spcPts val="1200"/>
              </a:spcBef>
              <a:spcAft>
                <a:spcPts val="0"/>
              </a:spcAft>
              <a:buClr>
                <a:schemeClr val="dk1"/>
              </a:buClr>
              <a:buSzPts val="1100"/>
              <a:buFont typeface="Arial"/>
              <a:buNone/>
            </a:pPr>
            <a:r>
              <a:rPr lang="en" sz="1400">
                <a:solidFill>
                  <a:schemeClr val="dk1"/>
                </a:solidFill>
              </a:rPr>
              <a:t>This makes the system messy, hard to manage, and difficult to update or expand.</a:t>
            </a:r>
            <a:endParaRPr sz="1400">
              <a:solidFill>
                <a:schemeClr val="dk1"/>
              </a:solidFill>
            </a:endParaRPr>
          </a:p>
          <a:p>
            <a:pPr indent="0" lvl="0" marL="0" rtl="0" algn="l">
              <a:spcBef>
                <a:spcPts val="1200"/>
              </a:spcBef>
              <a:spcAft>
                <a:spcPts val="0"/>
              </a:spcAft>
              <a:buNone/>
            </a:pPr>
            <a:r>
              <a:rPr b="1" lang="en" sz="1400">
                <a:solidFill>
                  <a:schemeClr val="dk1"/>
                </a:solidFill>
              </a:rPr>
              <a:t>The real problem isn’t simply smarter behavior, it’s how to organize it properly without brute-forcing endless states.</a:t>
            </a:r>
            <a:endParaRPr b="1" sz="1400">
              <a:solidFill>
                <a:schemeClr val="dk1"/>
              </a:solidFill>
            </a:endParaRPr>
          </a:p>
          <a:p>
            <a:pPr indent="0" lvl="0" marL="0" rtl="0" algn="l">
              <a:spcBef>
                <a:spcPts val="1200"/>
              </a:spcBef>
              <a:spcAft>
                <a:spcPts val="0"/>
              </a:spcAft>
              <a:buClr>
                <a:schemeClr val="dk1"/>
              </a:buClr>
              <a:buSzPts val="1100"/>
              <a:buFont typeface="Arial"/>
              <a:buNone/>
            </a:pPr>
            <a:r>
              <a:rPr b="1" lang="en" sz="1400">
                <a:solidFill>
                  <a:schemeClr val="dk1"/>
                </a:solidFill>
              </a:rPr>
              <a:t>(see example on next slide)</a:t>
            </a:r>
            <a:endParaRPr b="1" sz="1400">
              <a:solidFill>
                <a:schemeClr val="dk1"/>
              </a:solidFill>
            </a:endParaRPr>
          </a:p>
          <a:p>
            <a:pPr indent="0" lvl="0" marL="0" rtl="0" algn="l">
              <a:spcBef>
                <a:spcPts val="1200"/>
              </a:spcBef>
              <a:spcAft>
                <a:spcPts val="1200"/>
              </a:spcAft>
              <a:buNone/>
            </a:pPr>
            <a:r>
              <a:t/>
            </a:r>
            <a:endParaRPr sz="14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t>Defining The Problem (Continued)</a:t>
            </a:r>
            <a:endParaRPr b="1"/>
          </a:p>
          <a:p>
            <a:pPr indent="0" lvl="0" marL="0" rtl="0" algn="l">
              <a:spcBef>
                <a:spcPts val="0"/>
              </a:spcBef>
              <a:spcAft>
                <a:spcPts val="0"/>
              </a:spcAft>
              <a:buNone/>
            </a:pPr>
            <a:r>
              <a:t/>
            </a:r>
            <a:endParaRPr/>
          </a:p>
        </p:txBody>
      </p:sp>
      <p:sp>
        <p:nvSpPr>
          <p:cNvPr id="109" name="Google Shape;109;p21"/>
          <p:cNvSpPr txBox="1"/>
          <p:nvPr>
            <p:ph idx="1" type="body"/>
          </p:nvPr>
        </p:nvSpPr>
        <p:spPr>
          <a:xfrm>
            <a:off x="-8651825" y="14460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0" name="Google Shape;110;p21" title="fms.png"/>
          <p:cNvPicPr preferRelativeResize="0"/>
          <p:nvPr/>
        </p:nvPicPr>
        <p:blipFill>
          <a:blip r:embed="rId3">
            <a:alphaModFix/>
          </a:blip>
          <a:stretch>
            <a:fillRect/>
          </a:stretch>
        </p:blipFill>
        <p:spPr>
          <a:xfrm>
            <a:off x="311700" y="1087900"/>
            <a:ext cx="4860925" cy="3225500"/>
          </a:xfrm>
          <a:prstGeom prst="rect">
            <a:avLst/>
          </a:prstGeom>
          <a:noFill/>
          <a:ln>
            <a:noFill/>
          </a:ln>
        </p:spPr>
      </p:pic>
      <p:sp>
        <p:nvSpPr>
          <p:cNvPr id="111" name="Google Shape;111;p21"/>
          <p:cNvSpPr txBox="1"/>
          <p:nvPr/>
        </p:nvSpPr>
        <p:spPr>
          <a:xfrm>
            <a:off x="5354125" y="1165075"/>
            <a:ext cx="3579300" cy="232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rPr>
              <a:t>Each arrow (transition) represents a specific condition that must be satisfied to move between states. As more behaviors and factors are introduced, the number of transitions grows rapidly, making state management increasingly complex and more prone to errors.</a:t>
            </a:r>
            <a:endParaRPr sz="16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