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gBuw5r4alYom/1PQ3xWNgOlwZ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88AB91-6DEF-448F-B7E4-89B006B31934}">
  <a:tblStyle styleId="{0B88AB91-6DEF-448F-B7E4-89B006B319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f6544d15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af6544d15b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6544d15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af6544d15b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f6544d15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af6544d15b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f6544d15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f6544d15b_1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f6544d15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af6544d15b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6544d15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af6544d15b_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6544d15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af6544d15b_1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f6544d15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af6544d15b_1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6544d15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af6544d15b_1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f6544d15b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af6544d15b_1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f6544d15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af6544d15b_1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6544d15b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af6544d15b_1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f6544d15b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af6544d15b_1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8404beda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8404be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f6544d15b_2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f6544d15b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f6544d15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af6544d15b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6544d15b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6544d15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6544d15b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6544d15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f6544d15b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af6544d15b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f6544d15b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af6544d15b_1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f6544d15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af6544d15b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f6544d15b_2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f6544d15b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f6544d15b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f6544d15b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6544d15b_2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6544d15b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f6544d15b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f6544d15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f6544d15b_2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f6544d15b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f6544d15b_2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f6544d15b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f6544d15b_2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f6544d15b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f6544d15b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f6544d15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f6544d15b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f6544d15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6544d15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af6544d15b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6544d15b_2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6544d15b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f6544d15b_2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f6544d15b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f6544d15b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f6544d15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f6544d15b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f6544d15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f6544d15b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f6544d15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f6544d15b_4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f6544d15b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f6544d15b_4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f6544d15b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f6544d15b_4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af6544d15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f6544d15b_4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f6544d15b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f6544d15b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f6544d15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6544d15b_1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6544d15b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6544d15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f6544d15b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2197100" y="1079500"/>
            <a:ext cx="7797799" cy="2138400"/>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3308350" y="4113213"/>
            <a:ext cx="5575300" cy="1655762"/>
          </a:xfrm>
          <a:prstGeom prst="rect">
            <a:avLst/>
          </a:prstGeom>
          <a:noFill/>
          <a:ln>
            <a:noFill/>
          </a:ln>
        </p:spPr>
        <p:txBody>
          <a:bodyPr anchorCtr="0" anchor="t" bIns="0" lIns="0" spcFirstLastPara="1" rIns="0" wrap="square" tIns="0">
            <a:normAutofit/>
          </a:bodyPr>
          <a:lstStyle>
            <a:lvl1pPr lvl="0" algn="ctr">
              <a:lnSpc>
                <a:spcPct val="125000"/>
              </a:lnSpc>
              <a:spcBef>
                <a:spcPts val="1000"/>
              </a:spcBef>
              <a:spcAft>
                <a:spcPts val="0"/>
              </a:spcAft>
              <a:buSzPts val="2400"/>
              <a:buNone/>
              <a:defRPr i="1" sz="2400"/>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18" name="Google Shape;18;p13"/>
          <p:cNvGrpSpPr/>
          <p:nvPr/>
        </p:nvGrpSpPr>
        <p:grpSpPr>
          <a:xfrm>
            <a:off x="9763121" y="4439426"/>
            <a:ext cx="1597977" cy="1549851"/>
            <a:chOff x="9623421" y="4394976"/>
            <a:chExt cx="1597977" cy="1549851"/>
          </a:xfrm>
        </p:grpSpPr>
        <p:sp>
          <p:nvSpPr>
            <p:cNvPr id="19" name="Google Shape;19;p13"/>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0" name="Google Shape;20;p13"/>
            <p:cNvGrpSpPr/>
            <p:nvPr/>
          </p:nvGrpSpPr>
          <p:grpSpPr>
            <a:xfrm flipH="1" rot="2700000">
              <a:off x="10112437" y="4359902"/>
              <a:ext cx="571820" cy="1620000"/>
              <a:chOff x="8482785" y="4330454"/>
              <a:chExt cx="571820" cy="1620000"/>
            </a:xfrm>
          </p:grpSpPr>
          <p:sp>
            <p:nvSpPr>
              <p:cNvPr id="21" name="Google Shape;21;p13"/>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2" name="Google Shape;22;p13"/>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2"/>
          <p:cNvSpPr txBox="1"/>
          <p:nvPr>
            <p:ph idx="1" type="body"/>
          </p:nvPr>
        </p:nvSpPr>
        <p:spPr>
          <a:xfrm rot="5400000">
            <a:off x="4103687" y="-1233488"/>
            <a:ext cx="3978275" cy="10026650"/>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3"/>
          <p:cNvSpPr txBox="1"/>
          <p:nvPr>
            <p:ph type="title"/>
          </p:nvPr>
        </p:nvSpPr>
        <p:spPr>
          <a:xfrm rot="5400000">
            <a:off x="8200672" y="2777907"/>
            <a:ext cx="4689476"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2982733" y="-823733"/>
            <a:ext cx="4689476" cy="8495943"/>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2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4"/>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5"/>
          <p:cNvSpPr txBox="1"/>
          <p:nvPr>
            <p:ph type="title"/>
          </p:nvPr>
        </p:nvSpPr>
        <p:spPr>
          <a:xfrm>
            <a:off x="1079500" y="2252663"/>
            <a:ext cx="4457700" cy="23495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6654800" y="2252664"/>
            <a:ext cx="4451348" cy="2349500"/>
          </a:xfrm>
          <a:prstGeom prst="rect">
            <a:avLst/>
          </a:prstGeom>
          <a:noFill/>
          <a:ln>
            <a:noFill/>
          </a:ln>
        </p:spPr>
        <p:txBody>
          <a:bodyPr anchorCtr="0" anchor="ctr" bIns="0" lIns="0" spcFirstLastPara="1" rIns="0" wrap="square" tIns="0">
            <a:normAutofit/>
          </a:bodyPr>
          <a:lstStyle>
            <a:lvl1pPr indent="-228600" lvl="0" marL="457200" algn="l">
              <a:lnSpc>
                <a:spcPct val="125000"/>
              </a:lnSpc>
              <a:spcBef>
                <a:spcPts val="1000"/>
              </a:spcBef>
              <a:spcAft>
                <a:spcPts val="0"/>
              </a:spcAft>
              <a:buSzPts val="2400"/>
              <a:buNone/>
              <a:defRPr i="1" sz="2400">
                <a:solidFill>
                  <a:schemeClr val="lt1"/>
                </a:solidFill>
              </a:defRPr>
            </a:lvl1pPr>
            <a:lvl2pPr indent="-228600" lvl="1" marL="914400" algn="l">
              <a:lnSpc>
                <a:spcPct val="125000"/>
              </a:lnSpc>
              <a:spcBef>
                <a:spcPts val="500"/>
              </a:spcBef>
              <a:spcAft>
                <a:spcPts val="0"/>
              </a:spcAft>
              <a:buSzPts val="2000"/>
              <a:buFont typeface="Avenir"/>
              <a:buNone/>
              <a:defRPr sz="2000">
                <a:solidFill>
                  <a:schemeClr val="lt1"/>
                </a:solidFill>
              </a:defRPr>
            </a:lvl2pPr>
            <a:lvl3pPr indent="-228600" lvl="2" marL="1371600" algn="l">
              <a:lnSpc>
                <a:spcPct val="125000"/>
              </a:lnSpc>
              <a:spcBef>
                <a:spcPts val="500"/>
              </a:spcBef>
              <a:spcAft>
                <a:spcPts val="0"/>
              </a:spcAft>
              <a:buSzPts val="1800"/>
              <a:buNone/>
              <a:defRPr sz="1800">
                <a:solidFill>
                  <a:schemeClr val="lt1"/>
                </a:solidFill>
              </a:defRPr>
            </a:lvl3pPr>
            <a:lvl4pPr indent="-228600" lvl="3" marL="1828800" algn="l">
              <a:lnSpc>
                <a:spcPct val="125000"/>
              </a:lnSpc>
              <a:spcBef>
                <a:spcPts val="500"/>
              </a:spcBef>
              <a:spcAft>
                <a:spcPts val="0"/>
              </a:spcAft>
              <a:buSzPts val="1600"/>
              <a:buFont typeface="Avenir"/>
              <a:buNone/>
              <a:defRPr sz="1600">
                <a:solidFill>
                  <a:schemeClr val="lt1"/>
                </a:solidFill>
              </a:defRPr>
            </a:lvl4pPr>
            <a:lvl5pPr indent="-228600" lvl="4" marL="2286000" algn="l">
              <a:lnSpc>
                <a:spcPct val="125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2" name="Google Shape;32;p15"/>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35" name="Google Shape;35;p15"/>
          <p:cNvGrpSpPr/>
          <p:nvPr/>
        </p:nvGrpSpPr>
        <p:grpSpPr>
          <a:xfrm>
            <a:off x="903520" y="1008265"/>
            <a:ext cx="1241179" cy="1192625"/>
            <a:chOff x="903520" y="1008265"/>
            <a:chExt cx="1241179" cy="1192625"/>
          </a:xfrm>
        </p:grpSpPr>
        <p:grpSp>
          <p:nvGrpSpPr>
            <p:cNvPr id="36" name="Google Shape;36;p15"/>
            <p:cNvGrpSpPr/>
            <p:nvPr/>
          </p:nvGrpSpPr>
          <p:grpSpPr>
            <a:xfrm flipH="1" rot="-2700000">
              <a:off x="1067391" y="1242261"/>
              <a:ext cx="961992" cy="724633"/>
              <a:chOff x="461917" y="958515"/>
              <a:chExt cx="961992" cy="724633"/>
            </a:xfrm>
          </p:grpSpPr>
          <p:sp>
            <p:nvSpPr>
              <p:cNvPr id="37" name="Google Shape;37;p15"/>
              <p:cNvSpPr/>
              <p:nvPr/>
            </p:nvSpPr>
            <p:spPr>
              <a:xfrm flipH="1" rot="8100000">
                <a:off x="558167" y="1122160"/>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 name="Google Shape;38;p15"/>
              <p:cNvSpPr/>
              <p:nvPr/>
            </p:nvSpPr>
            <p:spPr>
              <a:xfrm flipH="1" rot="5400000">
                <a:off x="959170" y="95851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39" name="Google Shape;39;p15"/>
            <p:cNvGrpSpPr/>
            <p:nvPr/>
          </p:nvGrpSpPr>
          <p:grpSpPr>
            <a:xfrm>
              <a:off x="903520" y="1063906"/>
              <a:ext cx="960256" cy="901092"/>
              <a:chOff x="2111720" y="2516203"/>
              <a:chExt cx="960256" cy="901092"/>
            </a:xfrm>
          </p:grpSpPr>
          <p:sp>
            <p:nvSpPr>
              <p:cNvPr id="40" name="Google Shape;40;p15"/>
              <p:cNvSpPr/>
              <p:nvPr/>
            </p:nvSpPr>
            <p:spPr>
              <a:xfrm rot="-8100000">
                <a:off x="2207971" y="285630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1" name="Google Shape;41;p15"/>
              <p:cNvSpPr/>
              <p:nvPr/>
            </p:nvSpPr>
            <p:spPr>
              <a:xfrm rot="10800000">
                <a:off x="2607238" y="2688467"/>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2" name="Google Shape;42;p15"/>
              <p:cNvGrpSpPr/>
              <p:nvPr/>
            </p:nvGrpSpPr>
            <p:grpSpPr>
              <a:xfrm>
                <a:off x="2435580" y="2516203"/>
                <a:ext cx="636396" cy="900662"/>
                <a:chOff x="2435580" y="2516203"/>
                <a:chExt cx="636396" cy="900662"/>
              </a:xfrm>
            </p:grpSpPr>
            <p:cxnSp>
              <p:nvCxnSpPr>
                <p:cNvPr id="43" name="Google Shape;43;p15"/>
                <p:cNvCxnSpPr/>
                <p:nvPr/>
              </p:nvCxnSpPr>
              <p:spPr>
                <a:xfrm rot="10800000">
                  <a:off x="2440769" y="2516865"/>
                  <a:ext cx="0" cy="900000"/>
                </a:xfrm>
                <a:prstGeom prst="straightConnector1">
                  <a:avLst/>
                </a:prstGeom>
                <a:noFill/>
                <a:ln cap="flat" cmpd="sng" w="12700">
                  <a:solidFill>
                    <a:schemeClr val="lt1"/>
                  </a:solidFill>
                  <a:prstDash val="solid"/>
                  <a:round/>
                  <a:headEnd len="sm" w="sm" type="none"/>
                  <a:tailEnd len="sm" w="sm" type="none"/>
                </a:ln>
              </p:spPr>
            </p:cxnSp>
            <p:cxnSp>
              <p:nvCxnSpPr>
                <p:cNvPr id="44" name="Google Shape;44;p15"/>
                <p:cNvCxnSpPr/>
                <p:nvPr/>
              </p:nvCxnSpPr>
              <p:spPr>
                <a:xfrm rot="10800000">
                  <a:off x="2753778" y="2384401"/>
                  <a:ext cx="0" cy="900000"/>
                </a:xfrm>
                <a:prstGeom prst="straightConnector1">
                  <a:avLst/>
                </a:prstGeom>
                <a:noFill/>
                <a:ln cap="flat" cmpd="sng" w="12700">
                  <a:solidFill>
                    <a:schemeClr val="lt1"/>
                  </a:solidFill>
                  <a:prstDash val="solid"/>
                  <a:round/>
                  <a:headEnd len="sm" w="sm" type="none"/>
                  <a:tailEnd len="sm" w="sm" type="none"/>
                </a:ln>
              </p:spPr>
            </p:cxnSp>
          </p:grpSp>
        </p:grpSp>
      </p:grpSp>
      <p:grpSp>
        <p:nvGrpSpPr>
          <p:cNvPr id="45" name="Google Shape;45;p15"/>
          <p:cNvGrpSpPr/>
          <p:nvPr/>
        </p:nvGrpSpPr>
        <p:grpSpPr>
          <a:xfrm>
            <a:off x="1437136" y="649304"/>
            <a:ext cx="388541" cy="388541"/>
            <a:chOff x="5752675" y="5440856"/>
            <a:chExt cx="388541" cy="388541"/>
          </a:xfrm>
        </p:grpSpPr>
        <p:sp>
          <p:nvSpPr>
            <p:cNvPr id="46" name="Google Shape;46;p15"/>
            <p:cNvSpPr/>
            <p:nvPr/>
          </p:nvSpPr>
          <p:spPr>
            <a:xfrm rot="10800000">
              <a:off x="5800801" y="5488982"/>
              <a:ext cx="340415" cy="340415"/>
            </a:xfrm>
            <a:prstGeom prst="ellipse">
              <a:avLst/>
            </a:prstGeom>
            <a:solidFill>
              <a:srgbClr val="F0AE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7" name="Google Shape;47;p15"/>
            <p:cNvSpPr/>
            <p:nvPr/>
          </p:nvSpPr>
          <p:spPr>
            <a:xfrm>
              <a:off x="5752675" y="5440856"/>
              <a:ext cx="340415" cy="340415"/>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cxnSp>
        <p:nvCxnSpPr>
          <p:cNvPr id="48" name="Google Shape;48;p15"/>
          <p:cNvCxnSpPr/>
          <p:nvPr/>
        </p:nvCxnSpPr>
        <p:spPr>
          <a:xfrm rot="5400000">
            <a:off x="5826000" y="3429001"/>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 type="body"/>
          </p:nvPr>
        </p:nvSpPr>
        <p:spPr>
          <a:xfrm>
            <a:off x="108585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16"/>
          <p:cNvSpPr txBox="1"/>
          <p:nvPr>
            <p:ph idx="2" type="body"/>
          </p:nvPr>
        </p:nvSpPr>
        <p:spPr>
          <a:xfrm>
            <a:off x="636600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16"/>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 type="body"/>
          </p:nvPr>
        </p:nvSpPr>
        <p:spPr>
          <a:xfrm>
            <a:off x="107950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9" name="Google Shape;59;p17"/>
          <p:cNvSpPr txBox="1"/>
          <p:nvPr>
            <p:ph idx="2" type="body"/>
          </p:nvPr>
        </p:nvSpPr>
        <p:spPr>
          <a:xfrm>
            <a:off x="1079500" y="2525561"/>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17"/>
          <p:cNvSpPr txBox="1"/>
          <p:nvPr>
            <p:ph idx="3" type="body"/>
          </p:nvPr>
        </p:nvSpPr>
        <p:spPr>
          <a:xfrm>
            <a:off x="636495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1" name="Google Shape;61;p17"/>
          <p:cNvSpPr txBox="1"/>
          <p:nvPr>
            <p:ph idx="4" type="body"/>
          </p:nvPr>
        </p:nvSpPr>
        <p:spPr>
          <a:xfrm>
            <a:off x="6364950" y="2525560"/>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1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1079500" y="1079500"/>
            <a:ext cx="10026650" cy="4689475"/>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9"/>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0"/>
          <p:cNvSpPr txBox="1"/>
          <p:nvPr>
            <p:ph type="title"/>
          </p:nvPr>
        </p:nvSpPr>
        <p:spPr>
          <a:xfrm>
            <a:off x="1071607" y="1011238"/>
            <a:ext cx="3906000" cy="1292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a:off x="5537200" y="955230"/>
            <a:ext cx="5583193" cy="481374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Font typeface="Avenir"/>
              <a:buNone/>
              <a:defRPr sz="4800"/>
            </a:lvl1pPr>
            <a:lvl2pPr indent="-228600" lvl="1" marL="914400" algn="l">
              <a:lnSpc>
                <a:spcPct val="100000"/>
              </a:lnSpc>
              <a:spcBef>
                <a:spcPts val="500"/>
              </a:spcBef>
              <a:spcAft>
                <a:spcPts val="0"/>
              </a:spcAft>
              <a:buSzPts val="4800"/>
              <a:buFont typeface="Avenir"/>
              <a:buNone/>
              <a:defRPr sz="4800"/>
            </a:lvl2pPr>
            <a:lvl3pPr indent="-228600" lvl="2" marL="1371600" algn="l">
              <a:lnSpc>
                <a:spcPct val="125000"/>
              </a:lnSpc>
              <a:spcBef>
                <a:spcPts val="500"/>
              </a:spcBef>
              <a:spcAft>
                <a:spcPts val="0"/>
              </a:spcAft>
              <a:buSzPts val="2000"/>
              <a:buNone/>
              <a:defRPr sz="2000"/>
            </a:lvl3pPr>
            <a:lvl4pPr indent="-228600" lvl="3" marL="1828800" algn="l">
              <a:lnSpc>
                <a:spcPct val="125000"/>
              </a:lnSpc>
              <a:spcBef>
                <a:spcPts val="500"/>
              </a:spcBef>
              <a:spcAft>
                <a:spcPts val="0"/>
              </a:spcAft>
              <a:buSzPts val="2000"/>
              <a:buFont typeface="Avenir"/>
              <a:buNone/>
              <a:defRPr sz="2000"/>
            </a:lvl4pPr>
            <a:lvl5pPr indent="-355600" lvl="4" marL="2286000" algn="l">
              <a:lnSpc>
                <a:spcPct val="125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7" name="Google Shape;77;p20"/>
          <p:cNvSpPr txBox="1"/>
          <p:nvPr>
            <p:ph idx="2" type="body"/>
          </p:nvPr>
        </p:nvSpPr>
        <p:spPr>
          <a:xfrm>
            <a:off x="1079499" y="2664000"/>
            <a:ext cx="3905999" cy="310680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20"/>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1"/>
          <p:cNvSpPr txBox="1"/>
          <p:nvPr>
            <p:ph type="title"/>
          </p:nvPr>
        </p:nvSpPr>
        <p:spPr>
          <a:xfrm>
            <a:off x="1079501" y="1011238"/>
            <a:ext cx="3905250"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p:nvPr>
            <p:ph idx="2" type="pic"/>
          </p:nvPr>
        </p:nvSpPr>
        <p:spPr>
          <a:xfrm>
            <a:off x="5537200" y="531813"/>
            <a:ext cx="6113812" cy="5784849"/>
          </a:xfrm>
          <a:prstGeom prst="rect">
            <a:avLst/>
          </a:prstGeom>
          <a:noFill/>
          <a:ln>
            <a:noFill/>
          </a:ln>
        </p:spPr>
        <p:txBody>
          <a:bodyPr anchorCtr="0" anchor="t" bIns="0" lIns="0" spcFirstLastPara="1" rIns="0" wrap="square" tIns="0">
            <a:normAutofit/>
          </a:bodyPr>
          <a:lstStyle>
            <a:lvl1pPr lvl="0" marR="0" rtl="0" algn="l">
              <a:lnSpc>
                <a:spcPct val="125000"/>
              </a:lnSpc>
              <a:spcBef>
                <a:spcPts val="1000"/>
              </a:spcBef>
              <a:spcAft>
                <a:spcPts val="0"/>
              </a:spcAft>
              <a:buClr>
                <a:srgbClr val="F0AE7D"/>
              </a:buClr>
              <a:buSzPts val="3200"/>
              <a:buFont typeface="Noto Sans Symbols"/>
              <a:buNone/>
              <a:defRPr b="0" i="0" sz="3200" u="none" cap="none" strike="noStrike">
                <a:solidFill>
                  <a:schemeClr val="lt1"/>
                </a:solidFill>
                <a:latin typeface="Avenir"/>
                <a:ea typeface="Avenir"/>
                <a:cs typeface="Avenir"/>
                <a:sym typeface="Avenir"/>
              </a:defRPr>
            </a:lvl1pPr>
            <a:lvl2pPr lvl="1" marR="0" rtl="0" algn="l">
              <a:lnSpc>
                <a:spcPct val="125000"/>
              </a:lnSpc>
              <a:spcBef>
                <a:spcPts val="500"/>
              </a:spcBef>
              <a:spcAft>
                <a:spcPts val="0"/>
              </a:spcAft>
              <a:buClr>
                <a:srgbClr val="F0AE7D"/>
              </a:buClr>
              <a:buSzPts val="2800"/>
              <a:buFont typeface="Avenir"/>
              <a:buNone/>
              <a:defRPr b="0" i="1" sz="2800" u="none" cap="none" strike="noStrike">
                <a:solidFill>
                  <a:schemeClr val="lt1"/>
                </a:solidFill>
                <a:latin typeface="Avenir"/>
                <a:ea typeface="Avenir"/>
                <a:cs typeface="Avenir"/>
                <a:sym typeface="Avenir"/>
              </a:defRPr>
            </a:lvl2pPr>
            <a:lvl3pPr lvl="2" marR="0" rtl="0" algn="l">
              <a:lnSpc>
                <a:spcPct val="125000"/>
              </a:lnSpc>
              <a:spcBef>
                <a:spcPts val="500"/>
              </a:spcBef>
              <a:spcAft>
                <a:spcPts val="0"/>
              </a:spcAft>
              <a:buClr>
                <a:srgbClr val="F0AE7D"/>
              </a:buClr>
              <a:buSzPts val="2400"/>
              <a:buFont typeface="Noto Sans Symbols"/>
              <a:buNone/>
              <a:defRPr b="0" i="0" sz="2400" u="none" cap="none" strike="noStrike">
                <a:solidFill>
                  <a:schemeClr val="lt1"/>
                </a:solidFill>
                <a:latin typeface="Avenir"/>
                <a:ea typeface="Avenir"/>
                <a:cs typeface="Avenir"/>
                <a:sym typeface="Avenir"/>
              </a:defRPr>
            </a:lvl3pPr>
            <a:lvl4pPr lvl="3" marR="0" rtl="0" algn="l">
              <a:lnSpc>
                <a:spcPct val="125000"/>
              </a:lnSpc>
              <a:spcBef>
                <a:spcPts val="500"/>
              </a:spcBef>
              <a:spcAft>
                <a:spcPts val="0"/>
              </a:spcAft>
              <a:buClr>
                <a:srgbClr val="F0AE7D"/>
              </a:buClr>
              <a:buSzPts val="2000"/>
              <a:buFont typeface="Avenir"/>
              <a:buNone/>
              <a:defRPr b="0" i="1" sz="2000" u="none" cap="none" strike="noStrike">
                <a:solidFill>
                  <a:schemeClr val="lt1"/>
                </a:solidFill>
                <a:latin typeface="Avenir"/>
                <a:ea typeface="Avenir"/>
                <a:cs typeface="Avenir"/>
                <a:sym typeface="Avenir"/>
              </a:defRPr>
            </a:lvl4pPr>
            <a:lvl5pPr lvl="4" marR="0" rtl="0" algn="l">
              <a:lnSpc>
                <a:spcPct val="125000"/>
              </a:lnSpc>
              <a:spcBef>
                <a:spcPts val="500"/>
              </a:spcBef>
              <a:spcAft>
                <a:spcPts val="0"/>
              </a:spcAft>
              <a:buClr>
                <a:srgbClr val="F0AE7D"/>
              </a:buClr>
              <a:buSzPts val="2000"/>
              <a:buFont typeface="Noto Sans Symbols"/>
              <a:buNone/>
              <a:defRPr b="0" i="0" sz="2000" u="none" cap="none" strike="noStrike">
                <a:solidFill>
                  <a:schemeClr val="lt1"/>
                </a:solidFill>
                <a:latin typeface="Avenir"/>
                <a:ea typeface="Avenir"/>
                <a:cs typeface="Avenir"/>
                <a:sym typeface="Avenir"/>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9pPr>
          </a:lstStyle>
          <a:p/>
        </p:txBody>
      </p:sp>
      <p:sp>
        <p:nvSpPr>
          <p:cNvPr id="84" name="Google Shape;84;p21"/>
          <p:cNvSpPr txBox="1"/>
          <p:nvPr>
            <p:ph idx="1" type="body"/>
          </p:nvPr>
        </p:nvSpPr>
        <p:spPr>
          <a:xfrm>
            <a:off x="1079500" y="2663825"/>
            <a:ext cx="3905250" cy="310515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21"/>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54"/>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2800"/>
              <a:buFont typeface="Rockwell"/>
              <a:buNone/>
              <a:defRPr b="0" i="0" sz="28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55600" lvl="0" marL="457200" marR="0" rtl="0" algn="l">
              <a:lnSpc>
                <a:spcPct val="125000"/>
              </a:lnSpc>
              <a:spcBef>
                <a:spcPts val="1000"/>
              </a:spcBef>
              <a:spcAft>
                <a:spcPts val="0"/>
              </a:spcAft>
              <a:buClr>
                <a:srgbClr val="F0AE7D"/>
              </a:buClr>
              <a:buSzPts val="2000"/>
              <a:buFont typeface="Noto Sans Symbols"/>
              <a:buChar char="·"/>
              <a:defRPr b="0" i="0" sz="2000" u="none" cap="none" strike="noStrike">
                <a:solidFill>
                  <a:schemeClr val="lt1"/>
                </a:solidFill>
                <a:latin typeface="Avenir"/>
                <a:ea typeface="Avenir"/>
                <a:cs typeface="Avenir"/>
                <a:sym typeface="Avenir"/>
              </a:defRPr>
            </a:lvl1pPr>
            <a:lvl2pPr indent="-228600" lvl="1" marL="914400" marR="0" rtl="0" algn="l">
              <a:lnSpc>
                <a:spcPct val="125000"/>
              </a:lnSpc>
              <a:spcBef>
                <a:spcPts val="500"/>
              </a:spcBef>
              <a:spcAft>
                <a:spcPts val="0"/>
              </a:spcAft>
              <a:buClr>
                <a:srgbClr val="F0AE7D"/>
              </a:buClr>
              <a:buSzPts val="2000"/>
              <a:buFont typeface="Avenir"/>
              <a:buNone/>
              <a:defRPr b="0" i="1" sz="20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rgbClr val="F0AE7D"/>
              </a:buClr>
              <a:buSzPts val="2000"/>
              <a:buFont typeface="Noto Sans Symbols"/>
              <a:buChar char="·"/>
              <a:defRPr b="0" i="0" sz="2000" u="none" cap="none" strike="noStrike">
                <a:solidFill>
                  <a:schemeClr val="lt1"/>
                </a:solidFill>
                <a:latin typeface="Avenir"/>
                <a:ea typeface="Avenir"/>
                <a:cs typeface="Avenir"/>
                <a:sym typeface="Avenir"/>
              </a:defRPr>
            </a:lvl3pPr>
            <a:lvl4pPr indent="-228600" lvl="3" marL="1828800" marR="0" rtl="0" algn="l">
              <a:lnSpc>
                <a:spcPct val="125000"/>
              </a:lnSpc>
              <a:spcBef>
                <a:spcPts val="500"/>
              </a:spcBef>
              <a:spcAft>
                <a:spcPts val="0"/>
              </a:spcAft>
              <a:buClr>
                <a:srgbClr val="F0AE7D"/>
              </a:buClr>
              <a:buSzPts val="2000"/>
              <a:buFont typeface="Avenir"/>
              <a:buNone/>
              <a:defRPr b="0" i="1" sz="2000" u="none" cap="none" strike="noStrike">
                <a:solidFill>
                  <a:schemeClr val="lt1"/>
                </a:solidFill>
                <a:latin typeface="Avenir"/>
                <a:ea typeface="Avenir"/>
                <a:cs typeface="Avenir"/>
                <a:sym typeface="Avenir"/>
              </a:defRPr>
            </a:lvl4pPr>
            <a:lvl5pPr indent="-355600" lvl="4" marL="2286000" marR="0" rtl="0" algn="l">
              <a:lnSpc>
                <a:spcPct val="125000"/>
              </a:lnSpc>
              <a:spcBef>
                <a:spcPts val="500"/>
              </a:spcBef>
              <a:spcAft>
                <a:spcPts val="0"/>
              </a:spcAft>
              <a:buClr>
                <a:srgbClr val="F0AE7D"/>
              </a:buClr>
              <a:buSzPts val="2000"/>
              <a:buFont typeface="Noto Sans Symbols"/>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marR="0" rtl="0" algn="ct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30.png"/><Relationship Id="rId5"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p:nvPr/>
        </p:nvSpPr>
        <p:spPr>
          <a:xfrm>
            <a:off x="0" y="0"/>
            <a:ext cx="12192000" cy="6858000"/>
          </a:xfrm>
          <a:prstGeom prst="rect">
            <a:avLst/>
          </a:prstGeom>
          <a:solidFill>
            <a:srgbClr val="293A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5" name="Google Shape;105;p1"/>
          <p:cNvSpPr txBox="1"/>
          <p:nvPr>
            <p:ph type="ctrTitle"/>
          </p:nvPr>
        </p:nvSpPr>
        <p:spPr>
          <a:xfrm>
            <a:off x="4983900" y="1079500"/>
            <a:ext cx="6119131" cy="21384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EFFECTIVENESS OF STATE POLICY ACTIONS TO ADDRESS COVID-19</a:t>
            </a:r>
            <a:endParaRPr/>
          </a:p>
        </p:txBody>
      </p:sp>
      <p:sp>
        <p:nvSpPr>
          <p:cNvPr id="106" name="Google Shape;106;p1"/>
          <p:cNvSpPr txBox="1"/>
          <p:nvPr>
            <p:ph idx="1" type="subTitle"/>
          </p:nvPr>
        </p:nvSpPr>
        <p:spPr>
          <a:xfrm>
            <a:off x="4980775" y="4113219"/>
            <a:ext cx="6125400" cy="794700"/>
          </a:xfrm>
          <a:prstGeom prst="rect">
            <a:avLst/>
          </a:prstGeom>
          <a:noFill/>
          <a:ln>
            <a:noFill/>
          </a:ln>
        </p:spPr>
        <p:txBody>
          <a:bodyPr anchorCtr="0" anchor="t" bIns="0" lIns="0" spcFirstLastPara="1" rIns="0" wrap="square" tIns="0">
            <a:normAutofit/>
          </a:bodyPr>
          <a:lstStyle/>
          <a:p>
            <a:pPr indent="0" lvl="0" marL="0" rtl="0" algn="ctr">
              <a:lnSpc>
                <a:spcPct val="105000"/>
              </a:lnSpc>
              <a:spcBef>
                <a:spcPts val="0"/>
              </a:spcBef>
              <a:spcAft>
                <a:spcPts val="0"/>
              </a:spcAft>
              <a:buSzPts val="2220"/>
              <a:buNone/>
            </a:pPr>
            <a:r>
              <a:rPr lang="en-US" sz="2220"/>
              <a:t>CSP571 Project Report</a:t>
            </a:r>
            <a:endParaRPr/>
          </a:p>
        </p:txBody>
      </p:sp>
      <p:pic>
        <p:nvPicPr>
          <p:cNvPr id="107" name="Google Shape;107;p1"/>
          <p:cNvPicPr preferRelativeResize="0"/>
          <p:nvPr/>
        </p:nvPicPr>
        <p:blipFill rotWithShape="1">
          <a:blip r:embed="rId3">
            <a:alphaModFix/>
          </a:blip>
          <a:srcRect b="0" l="37478" r="25055" t="0"/>
          <a:stretch/>
        </p:blipFill>
        <p:spPr>
          <a:xfrm>
            <a:off x="20" y="10"/>
            <a:ext cx="3863955" cy="6857989"/>
          </a:xfrm>
          <a:prstGeom prst="rect">
            <a:avLst/>
          </a:prstGeom>
          <a:noFill/>
          <a:ln>
            <a:noFill/>
          </a:ln>
        </p:spPr>
      </p:pic>
      <p:cxnSp>
        <p:nvCxnSpPr>
          <p:cNvPr id="108" name="Google Shape;108;p1"/>
          <p:cNvCxnSpPr/>
          <p:nvPr/>
        </p:nvCxnSpPr>
        <p:spPr>
          <a:xfrm>
            <a:off x="7773465" y="3690871"/>
            <a:ext cx="540000" cy="0"/>
          </a:xfrm>
          <a:prstGeom prst="straightConnector1">
            <a:avLst/>
          </a:prstGeom>
          <a:noFill/>
          <a:ln cap="flat" cmpd="sng" w="12700">
            <a:solidFill>
              <a:schemeClr val="lt1"/>
            </a:solidFill>
            <a:prstDash val="solid"/>
            <a:round/>
            <a:headEnd len="sm" w="sm" type="none"/>
            <a:tailEnd len="sm" w="sm" type="none"/>
          </a:ln>
        </p:spPr>
      </p:cxnSp>
      <p:pic>
        <p:nvPicPr>
          <p:cNvPr id="109" name="Google Shape;109;p1"/>
          <p:cNvPicPr preferRelativeResize="0"/>
          <p:nvPr/>
        </p:nvPicPr>
        <p:blipFill rotWithShape="1">
          <a:blip r:embed="rId4">
            <a:alphaModFix/>
          </a:blip>
          <a:srcRect b="0" l="65299" r="6529" t="0"/>
          <a:stretch/>
        </p:blipFill>
        <p:spPr>
          <a:xfrm>
            <a:off x="0" y="0"/>
            <a:ext cx="3863951" cy="6858000"/>
          </a:xfrm>
          <a:prstGeom prst="rect">
            <a:avLst/>
          </a:prstGeom>
          <a:noFill/>
          <a:ln>
            <a:noFill/>
          </a:ln>
        </p:spPr>
      </p:pic>
      <p:sp>
        <p:nvSpPr>
          <p:cNvPr id="110" name="Google Shape;110;p1"/>
          <p:cNvSpPr/>
          <p:nvPr/>
        </p:nvSpPr>
        <p:spPr>
          <a:xfrm>
            <a:off x="3863975" y="0"/>
            <a:ext cx="1695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3080550" y="0"/>
            <a:ext cx="783300" cy="6858000"/>
          </a:xfrm>
          <a:prstGeom prst="rect">
            <a:avLst/>
          </a:prstGeom>
          <a:solidFill>
            <a:srgbClr val="FFFFFF">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p:nvPr/>
        </p:nvSpPr>
        <p:spPr>
          <a:xfrm>
            <a:off x="2423950" y="0"/>
            <a:ext cx="169500" cy="6858000"/>
          </a:xfrm>
          <a:prstGeom prst="rect">
            <a:avLst/>
          </a:prstGeom>
          <a:solidFill>
            <a:srgbClr val="FFFF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f6544d15b_1_31"/>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 BUT IN FACT IT’S QUITE SHALLOW</a:t>
            </a:r>
            <a:endParaRPr/>
          </a:p>
        </p:txBody>
      </p:sp>
      <p:pic>
        <p:nvPicPr>
          <p:cNvPr id="204" name="Google Shape;204;gaf6544d15b_1_31"/>
          <p:cNvPicPr preferRelativeResize="0"/>
          <p:nvPr/>
        </p:nvPicPr>
        <p:blipFill>
          <a:blip r:embed="rId3">
            <a:alphaModFix/>
          </a:blip>
          <a:stretch>
            <a:fillRect/>
          </a:stretch>
        </p:blipFill>
        <p:spPr>
          <a:xfrm>
            <a:off x="1443025" y="1790700"/>
            <a:ext cx="9305925" cy="1847850"/>
          </a:xfrm>
          <a:prstGeom prst="rect">
            <a:avLst/>
          </a:prstGeom>
          <a:noFill/>
          <a:ln cap="flat" cmpd="sng" w="28575">
            <a:solidFill>
              <a:srgbClr val="FFFFFF"/>
            </a:solidFill>
            <a:prstDash val="solid"/>
            <a:round/>
            <a:headEnd len="sm" w="sm" type="none"/>
            <a:tailEnd len="sm" w="sm" type="none"/>
          </a:ln>
        </p:spPr>
      </p:pic>
      <p:pic>
        <p:nvPicPr>
          <p:cNvPr id="205" name="Google Shape;205;gaf6544d15b_1_31"/>
          <p:cNvPicPr preferRelativeResize="0"/>
          <p:nvPr/>
        </p:nvPicPr>
        <p:blipFill>
          <a:blip r:embed="rId4">
            <a:alphaModFix/>
          </a:blip>
          <a:stretch>
            <a:fillRect/>
          </a:stretch>
        </p:blipFill>
        <p:spPr>
          <a:xfrm>
            <a:off x="3787750" y="3762500"/>
            <a:ext cx="4610100" cy="2381250"/>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f6544d15b_1_4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LACK OF ACCESSIBILITY </a:t>
            </a:r>
            <a:r>
              <a:rPr lang="en-US"/>
              <a:t>OUTWEIGHS</a:t>
            </a:r>
            <a:r>
              <a:rPr lang="en-US"/>
              <a:t> THE BENEFITS</a:t>
            </a:r>
            <a:endParaRPr/>
          </a:p>
        </p:txBody>
      </p:sp>
      <p:pic>
        <p:nvPicPr>
          <p:cNvPr id="211" name="Google Shape;211;gaf6544d15b_1_40"/>
          <p:cNvPicPr preferRelativeResize="0"/>
          <p:nvPr/>
        </p:nvPicPr>
        <p:blipFill>
          <a:blip r:embed="rId3">
            <a:alphaModFix/>
          </a:blip>
          <a:stretch>
            <a:fillRect/>
          </a:stretch>
        </p:blipFill>
        <p:spPr>
          <a:xfrm>
            <a:off x="1079509" y="1555251"/>
            <a:ext cx="3872927" cy="2363016"/>
          </a:xfrm>
          <a:prstGeom prst="rect">
            <a:avLst/>
          </a:prstGeom>
          <a:noFill/>
          <a:ln cap="flat" cmpd="sng" w="28575">
            <a:solidFill>
              <a:srgbClr val="FFFFFF"/>
            </a:solidFill>
            <a:prstDash val="solid"/>
            <a:round/>
            <a:headEnd len="sm" w="sm" type="none"/>
            <a:tailEnd len="sm" w="sm" type="none"/>
          </a:ln>
        </p:spPr>
      </p:pic>
      <p:pic>
        <p:nvPicPr>
          <p:cNvPr id="212" name="Google Shape;212;gaf6544d15b_1_40"/>
          <p:cNvPicPr preferRelativeResize="0"/>
          <p:nvPr/>
        </p:nvPicPr>
        <p:blipFill>
          <a:blip r:embed="rId4">
            <a:alphaModFix/>
          </a:blip>
          <a:stretch>
            <a:fillRect/>
          </a:stretch>
        </p:blipFill>
        <p:spPr>
          <a:xfrm>
            <a:off x="1079500" y="4011175"/>
            <a:ext cx="3872925" cy="234021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f6544d15b_1_6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LACK OF ACCESSIBILITY OUTWEIGHS THE BENEFITS</a:t>
            </a:r>
            <a:endParaRPr/>
          </a:p>
        </p:txBody>
      </p:sp>
      <p:pic>
        <p:nvPicPr>
          <p:cNvPr id="218" name="Google Shape;218;gaf6544d15b_1_60"/>
          <p:cNvPicPr preferRelativeResize="0"/>
          <p:nvPr/>
        </p:nvPicPr>
        <p:blipFill>
          <a:blip r:embed="rId3">
            <a:alphaModFix/>
          </a:blip>
          <a:stretch>
            <a:fillRect/>
          </a:stretch>
        </p:blipFill>
        <p:spPr>
          <a:xfrm>
            <a:off x="5575038" y="2846400"/>
            <a:ext cx="5762625" cy="1866900"/>
          </a:xfrm>
          <a:prstGeom prst="rect">
            <a:avLst/>
          </a:prstGeom>
          <a:noFill/>
          <a:ln cap="flat" cmpd="sng" w="28575">
            <a:solidFill>
              <a:srgbClr val="FFFFFF"/>
            </a:solidFill>
            <a:prstDash val="solid"/>
            <a:round/>
            <a:headEnd len="sm" w="sm" type="none"/>
            <a:tailEnd len="sm" w="sm" type="none"/>
          </a:ln>
        </p:spPr>
      </p:pic>
      <p:pic>
        <p:nvPicPr>
          <p:cNvPr id="219" name="Google Shape;219;gaf6544d15b_1_60"/>
          <p:cNvPicPr preferRelativeResize="0"/>
          <p:nvPr/>
        </p:nvPicPr>
        <p:blipFill>
          <a:blip r:embed="rId4">
            <a:alphaModFix/>
          </a:blip>
          <a:stretch>
            <a:fillRect/>
          </a:stretch>
        </p:blipFill>
        <p:spPr>
          <a:xfrm>
            <a:off x="1079509" y="1555251"/>
            <a:ext cx="3872927" cy="2363016"/>
          </a:xfrm>
          <a:prstGeom prst="rect">
            <a:avLst/>
          </a:prstGeom>
          <a:noFill/>
          <a:ln cap="flat" cmpd="sng" w="28575">
            <a:solidFill>
              <a:srgbClr val="FFFFFF"/>
            </a:solidFill>
            <a:prstDash val="solid"/>
            <a:round/>
            <a:headEnd len="sm" w="sm" type="none"/>
            <a:tailEnd len="sm" w="sm" type="none"/>
          </a:ln>
        </p:spPr>
      </p:pic>
      <p:pic>
        <p:nvPicPr>
          <p:cNvPr id="220" name="Google Shape;220;gaf6544d15b_1_60"/>
          <p:cNvPicPr preferRelativeResize="0"/>
          <p:nvPr/>
        </p:nvPicPr>
        <p:blipFill>
          <a:blip r:embed="rId5">
            <a:alphaModFix/>
          </a:blip>
          <a:stretch>
            <a:fillRect/>
          </a:stretch>
        </p:blipFill>
        <p:spPr>
          <a:xfrm>
            <a:off x="1079500" y="4011175"/>
            <a:ext cx="3872925" cy="234021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f6544d15b_1_76"/>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SLOWLY GETTING THERE...</a:t>
            </a:r>
            <a:endParaRPr/>
          </a:p>
        </p:txBody>
      </p:sp>
      <p:sp>
        <p:nvSpPr>
          <p:cNvPr id="226" name="Google Shape;226;gaf6544d15b_1_76"/>
          <p:cNvSpPr/>
          <p:nvPr/>
        </p:nvSpPr>
        <p:spPr>
          <a:xfrm>
            <a:off x="10795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af6544d15b_1_76"/>
          <p:cNvSpPr/>
          <p:nvPr/>
        </p:nvSpPr>
        <p:spPr>
          <a:xfrm>
            <a:off x="48417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af6544d15b_1_76"/>
          <p:cNvSpPr/>
          <p:nvPr/>
        </p:nvSpPr>
        <p:spPr>
          <a:xfrm>
            <a:off x="86039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af6544d15b_1_76"/>
          <p:cNvSpPr txBox="1"/>
          <p:nvPr/>
        </p:nvSpPr>
        <p:spPr>
          <a:xfrm>
            <a:off x="1832650" y="2874375"/>
            <a:ext cx="28938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230" name="Google Shape;230;gaf6544d15b_1_76"/>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231" name="Google Shape;231;gaf6544d15b_1_76"/>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232" name="Google Shape;232;gaf6544d15b_1_76"/>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233" name="Google Shape;233;gaf6544d15b_1_76"/>
          <p:cNvCxnSpPr/>
          <p:nvPr/>
        </p:nvCxnSpPr>
        <p:spPr>
          <a:xfrm>
            <a:off x="3821900" y="3429000"/>
            <a:ext cx="786000" cy="0"/>
          </a:xfrm>
          <a:prstGeom prst="straightConnector1">
            <a:avLst/>
          </a:prstGeom>
          <a:noFill/>
          <a:ln cap="flat" cmpd="sng" w="38100">
            <a:solidFill>
              <a:srgbClr val="FFE599"/>
            </a:solidFill>
            <a:prstDash val="solid"/>
            <a:round/>
            <a:headEnd len="med" w="med" type="none"/>
            <a:tailEnd len="med" w="med" type="triangle"/>
          </a:ln>
        </p:spPr>
      </p:cxnSp>
      <p:cxnSp>
        <p:nvCxnSpPr>
          <p:cNvPr id="234" name="Google Shape;234;gaf6544d15b_1_76"/>
          <p:cNvCxnSpPr/>
          <p:nvPr/>
        </p:nvCxnSpPr>
        <p:spPr>
          <a:xfrm>
            <a:off x="7584100" y="3429000"/>
            <a:ext cx="786000" cy="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f6544d15b_1_89"/>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sz="2400"/>
              <a:t>TIME TO FIND SEPARATE DATASETS FOR POLICIES AND STATISTICS</a:t>
            </a:r>
            <a:endParaRPr sz="2400"/>
          </a:p>
        </p:txBody>
      </p:sp>
      <p:sp>
        <p:nvSpPr>
          <p:cNvPr id="240" name="Google Shape;240;gaf6544d15b_1_89"/>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241" name="Google Shape;241;gaf6544d15b_1_89"/>
          <p:cNvPicPr preferRelativeResize="0"/>
          <p:nvPr/>
        </p:nvPicPr>
        <p:blipFill>
          <a:blip r:embed="rId3">
            <a:alphaModFix/>
          </a:blip>
          <a:stretch>
            <a:fillRect/>
          </a:stretch>
        </p:blipFill>
        <p:spPr>
          <a:xfrm>
            <a:off x="390275" y="1755375"/>
            <a:ext cx="6675976" cy="4048949"/>
          </a:xfrm>
          <a:prstGeom prst="rect">
            <a:avLst/>
          </a:prstGeom>
          <a:noFill/>
          <a:ln cap="flat" cmpd="sng" w="28575">
            <a:solidFill>
              <a:srgbClr val="FFFFFF"/>
            </a:solidFill>
            <a:prstDash val="solid"/>
            <a:round/>
            <a:headEnd len="sm" w="sm" type="none"/>
            <a:tailEnd len="sm" w="sm" type="none"/>
          </a:ln>
        </p:spPr>
      </p:pic>
      <p:pic>
        <p:nvPicPr>
          <p:cNvPr id="242" name="Google Shape;242;gaf6544d15b_1_89"/>
          <p:cNvPicPr preferRelativeResize="0"/>
          <p:nvPr/>
        </p:nvPicPr>
        <p:blipFill>
          <a:blip r:embed="rId4">
            <a:alphaModFix/>
          </a:blip>
          <a:stretch>
            <a:fillRect/>
          </a:stretch>
        </p:blipFill>
        <p:spPr>
          <a:xfrm>
            <a:off x="7303227" y="1513725"/>
            <a:ext cx="4340499" cy="4861026"/>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af6544d15b_1_97"/>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MOST COVID-19 RELATED DATA IS WELL DOCUMENTED</a:t>
            </a:r>
            <a:endParaRPr/>
          </a:p>
        </p:txBody>
      </p:sp>
      <p:sp>
        <p:nvSpPr>
          <p:cNvPr id="248" name="Google Shape;248;gaf6544d15b_1_97"/>
          <p:cNvSpPr txBox="1"/>
          <p:nvPr>
            <p:ph idx="1" type="body"/>
          </p:nvPr>
        </p:nvSpPr>
        <p:spPr>
          <a:xfrm>
            <a:off x="1627700"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CSSEGIS</a:t>
            </a:r>
            <a:endParaRPr sz="2200"/>
          </a:p>
        </p:txBody>
      </p:sp>
      <p:pic>
        <p:nvPicPr>
          <p:cNvPr id="249" name="Google Shape;249;gaf6544d15b_1_97"/>
          <p:cNvPicPr preferRelativeResize="0"/>
          <p:nvPr/>
        </p:nvPicPr>
        <p:blipFill>
          <a:blip r:embed="rId3">
            <a:alphaModFix/>
          </a:blip>
          <a:stretch>
            <a:fillRect/>
          </a:stretch>
        </p:blipFill>
        <p:spPr>
          <a:xfrm>
            <a:off x="702550" y="2152700"/>
            <a:ext cx="4974200" cy="4274525"/>
          </a:xfrm>
          <a:prstGeom prst="rect">
            <a:avLst/>
          </a:prstGeom>
          <a:noFill/>
          <a:ln cap="flat" cmpd="sng" w="28575">
            <a:solidFill>
              <a:srgbClr val="FFFFFF"/>
            </a:solidFill>
            <a:prstDash val="solid"/>
            <a:round/>
            <a:headEnd len="sm" w="sm" type="none"/>
            <a:tailEnd len="sm" w="sm" type="none"/>
          </a:ln>
        </p:spPr>
      </p:pic>
      <p:pic>
        <p:nvPicPr>
          <p:cNvPr id="250" name="Google Shape;250;gaf6544d15b_1_97"/>
          <p:cNvPicPr preferRelativeResize="0"/>
          <p:nvPr/>
        </p:nvPicPr>
        <p:blipFill>
          <a:blip r:embed="rId4">
            <a:alphaModFix/>
          </a:blip>
          <a:stretch>
            <a:fillRect/>
          </a:stretch>
        </p:blipFill>
        <p:spPr>
          <a:xfrm>
            <a:off x="5910600" y="2152700"/>
            <a:ext cx="5794774" cy="4274526"/>
          </a:xfrm>
          <a:prstGeom prst="rect">
            <a:avLst/>
          </a:prstGeom>
          <a:noFill/>
          <a:ln cap="flat" cmpd="sng" w="28575">
            <a:solidFill>
              <a:srgbClr val="FFFFFF"/>
            </a:solidFill>
            <a:prstDash val="solid"/>
            <a:round/>
            <a:headEnd len="sm" w="sm" type="none"/>
            <a:tailEnd len="sm" w="sm" type="none"/>
          </a:ln>
        </p:spPr>
      </p:pic>
      <p:sp>
        <p:nvSpPr>
          <p:cNvPr id="251" name="Google Shape;251;gaf6544d15b_1_97"/>
          <p:cNvSpPr txBox="1"/>
          <p:nvPr>
            <p:ph idx="1" type="body"/>
          </p:nvPr>
        </p:nvSpPr>
        <p:spPr>
          <a:xfrm>
            <a:off x="7246038"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KFF</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af6544d15b_1_107"/>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OBSERVATIONS AND VARIABLES</a:t>
            </a:r>
            <a:endParaRPr/>
          </a:p>
        </p:txBody>
      </p:sp>
      <p:pic>
        <p:nvPicPr>
          <p:cNvPr id="257" name="Google Shape;257;gaf6544d15b_1_107"/>
          <p:cNvPicPr preferRelativeResize="0"/>
          <p:nvPr/>
        </p:nvPicPr>
        <p:blipFill>
          <a:blip r:embed="rId3">
            <a:alphaModFix/>
          </a:blip>
          <a:stretch>
            <a:fillRect/>
          </a:stretch>
        </p:blipFill>
        <p:spPr>
          <a:xfrm>
            <a:off x="782625" y="2351438"/>
            <a:ext cx="10620375" cy="342900"/>
          </a:xfrm>
          <a:prstGeom prst="rect">
            <a:avLst/>
          </a:prstGeom>
          <a:noFill/>
          <a:ln>
            <a:noFill/>
          </a:ln>
        </p:spPr>
      </p:pic>
      <p:pic>
        <p:nvPicPr>
          <p:cNvPr id="258" name="Google Shape;258;gaf6544d15b_1_107"/>
          <p:cNvPicPr preferRelativeResize="0"/>
          <p:nvPr/>
        </p:nvPicPr>
        <p:blipFill>
          <a:blip r:embed="rId4">
            <a:alphaModFix/>
          </a:blip>
          <a:stretch>
            <a:fillRect/>
          </a:stretch>
        </p:blipFill>
        <p:spPr>
          <a:xfrm>
            <a:off x="3900513" y="3183700"/>
            <a:ext cx="4391025" cy="342900"/>
          </a:xfrm>
          <a:prstGeom prst="rect">
            <a:avLst/>
          </a:prstGeom>
          <a:noFill/>
          <a:ln>
            <a:noFill/>
          </a:ln>
        </p:spPr>
      </p:pic>
      <p:sp>
        <p:nvSpPr>
          <p:cNvPr id="259" name="Google Shape;259;gaf6544d15b_1_107"/>
          <p:cNvSpPr txBox="1"/>
          <p:nvPr>
            <p:ph idx="1" type="body"/>
          </p:nvPr>
        </p:nvSpPr>
        <p:spPr>
          <a:xfrm>
            <a:off x="5878363" y="2709963"/>
            <a:ext cx="435300" cy="4581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a:t>
            </a:r>
            <a:endParaRPr sz="2200"/>
          </a:p>
        </p:txBody>
      </p:sp>
      <p:pic>
        <p:nvPicPr>
          <p:cNvPr id="260" name="Google Shape;260;gaf6544d15b_1_107"/>
          <p:cNvPicPr preferRelativeResize="0"/>
          <p:nvPr/>
        </p:nvPicPr>
        <p:blipFill>
          <a:blip r:embed="rId5">
            <a:alphaModFix/>
          </a:blip>
          <a:stretch>
            <a:fillRect/>
          </a:stretch>
        </p:blipFill>
        <p:spPr>
          <a:xfrm>
            <a:off x="349225" y="4525413"/>
            <a:ext cx="11487150" cy="333375"/>
          </a:xfrm>
          <a:prstGeom prst="rect">
            <a:avLst/>
          </a:prstGeom>
          <a:noFill/>
          <a:ln>
            <a:noFill/>
          </a:ln>
        </p:spPr>
      </p:pic>
      <p:pic>
        <p:nvPicPr>
          <p:cNvPr id="261" name="Google Shape;261;gaf6544d15b_1_107"/>
          <p:cNvPicPr preferRelativeResize="0"/>
          <p:nvPr/>
        </p:nvPicPr>
        <p:blipFill>
          <a:blip r:embed="rId6">
            <a:alphaModFix/>
          </a:blip>
          <a:stretch>
            <a:fillRect/>
          </a:stretch>
        </p:blipFill>
        <p:spPr>
          <a:xfrm>
            <a:off x="1316013" y="5316900"/>
            <a:ext cx="9553575" cy="314325"/>
          </a:xfrm>
          <a:prstGeom prst="rect">
            <a:avLst/>
          </a:prstGeom>
          <a:noFill/>
          <a:ln>
            <a:noFill/>
          </a:ln>
        </p:spPr>
      </p:pic>
      <p:sp>
        <p:nvSpPr>
          <p:cNvPr id="262" name="Google Shape;262;gaf6544d15b_1_107"/>
          <p:cNvSpPr txBox="1"/>
          <p:nvPr>
            <p:ph idx="1" type="body"/>
          </p:nvPr>
        </p:nvSpPr>
        <p:spPr>
          <a:xfrm>
            <a:off x="5878375" y="4858788"/>
            <a:ext cx="435300" cy="4581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a:t>
            </a:r>
            <a:endParaRPr sz="2200"/>
          </a:p>
        </p:txBody>
      </p:sp>
      <p:sp>
        <p:nvSpPr>
          <p:cNvPr id="263" name="Google Shape;263;gaf6544d15b_1_107"/>
          <p:cNvSpPr txBox="1"/>
          <p:nvPr>
            <p:ph idx="1" type="body"/>
          </p:nvPr>
        </p:nvSpPr>
        <p:spPr>
          <a:xfrm>
            <a:off x="4530850" y="1790688"/>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CSSEGIS</a:t>
            </a:r>
            <a:endParaRPr sz="2200"/>
          </a:p>
        </p:txBody>
      </p:sp>
      <p:sp>
        <p:nvSpPr>
          <p:cNvPr id="264" name="Google Shape;264;gaf6544d15b_1_107"/>
          <p:cNvSpPr txBox="1"/>
          <p:nvPr>
            <p:ph idx="1" type="body"/>
          </p:nvPr>
        </p:nvSpPr>
        <p:spPr>
          <a:xfrm>
            <a:off x="4530838" y="4015938"/>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KFF</a:t>
            </a:r>
            <a:endParaRPr sz="2200"/>
          </a:p>
        </p:txBody>
      </p:sp>
      <p:cxnSp>
        <p:nvCxnSpPr>
          <p:cNvPr id="265" name="Google Shape;265;gaf6544d15b_1_107"/>
          <p:cNvCxnSpPr/>
          <p:nvPr/>
        </p:nvCxnSpPr>
        <p:spPr>
          <a:xfrm>
            <a:off x="1121950" y="3811875"/>
            <a:ext cx="9941700" cy="0"/>
          </a:xfrm>
          <a:prstGeom prst="straightConnector1">
            <a:avLst/>
          </a:prstGeom>
          <a:noFill/>
          <a:ln cap="flat" cmpd="sng" w="28575">
            <a:solidFill>
              <a:srgbClr val="FFE599"/>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af6544d15b_1_124"/>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THESE TWO ALLOW FOR INSIGHTS, BUT WITH FEW ISSUES</a:t>
            </a:r>
            <a:endParaRPr/>
          </a:p>
        </p:txBody>
      </p:sp>
      <p:pic>
        <p:nvPicPr>
          <p:cNvPr id="271" name="Google Shape;271;gaf6544d15b_1_124"/>
          <p:cNvPicPr preferRelativeResize="0"/>
          <p:nvPr/>
        </p:nvPicPr>
        <p:blipFill>
          <a:blip r:embed="rId3">
            <a:alphaModFix/>
          </a:blip>
          <a:stretch>
            <a:fillRect/>
          </a:stretch>
        </p:blipFill>
        <p:spPr>
          <a:xfrm>
            <a:off x="2756063" y="1644388"/>
            <a:ext cx="6679875" cy="427092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af6544d15b_1_134"/>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THESE TWO ALLOW FOR INSIGHTS, BUT WITH FEW ISSUES</a:t>
            </a:r>
            <a:endParaRPr/>
          </a:p>
        </p:txBody>
      </p:sp>
      <p:pic>
        <p:nvPicPr>
          <p:cNvPr id="277" name="Google Shape;277;gaf6544d15b_1_134"/>
          <p:cNvPicPr preferRelativeResize="0"/>
          <p:nvPr/>
        </p:nvPicPr>
        <p:blipFill>
          <a:blip r:embed="rId3">
            <a:alphaModFix/>
          </a:blip>
          <a:stretch>
            <a:fillRect/>
          </a:stretch>
        </p:blipFill>
        <p:spPr>
          <a:xfrm>
            <a:off x="2756063" y="1644388"/>
            <a:ext cx="6679875" cy="4270925"/>
          </a:xfrm>
          <a:prstGeom prst="rect">
            <a:avLst/>
          </a:prstGeom>
          <a:noFill/>
          <a:ln cap="flat" cmpd="sng" w="28575">
            <a:solidFill>
              <a:srgbClr val="FFFFFF"/>
            </a:solidFill>
            <a:prstDash val="solid"/>
            <a:round/>
            <a:headEnd len="sm" w="sm" type="none"/>
            <a:tailEnd len="sm" w="sm" type="none"/>
          </a:ln>
        </p:spPr>
      </p:pic>
      <p:sp>
        <p:nvSpPr>
          <p:cNvPr id="278" name="Google Shape;278;gaf6544d15b_1_134"/>
          <p:cNvSpPr/>
          <p:nvPr/>
        </p:nvSpPr>
        <p:spPr>
          <a:xfrm>
            <a:off x="8177575" y="3006150"/>
            <a:ext cx="1258200" cy="11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af6544d15b_1_134"/>
          <p:cNvSpPr/>
          <p:nvPr/>
        </p:nvSpPr>
        <p:spPr>
          <a:xfrm>
            <a:off x="3265475" y="5175050"/>
            <a:ext cx="1343700" cy="52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af6544d15b_1_141"/>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MOST COVID-19 RELATED DATA IS WELL DOCUMENTED</a:t>
            </a:r>
            <a:endParaRPr/>
          </a:p>
        </p:txBody>
      </p:sp>
      <p:sp>
        <p:nvSpPr>
          <p:cNvPr id="285" name="Google Shape;285;gaf6544d15b_1_141"/>
          <p:cNvSpPr txBox="1"/>
          <p:nvPr>
            <p:ph idx="1" type="body"/>
          </p:nvPr>
        </p:nvSpPr>
        <p:spPr>
          <a:xfrm>
            <a:off x="1627700"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CSSEGIS</a:t>
            </a:r>
            <a:endParaRPr sz="2200"/>
          </a:p>
        </p:txBody>
      </p:sp>
      <p:pic>
        <p:nvPicPr>
          <p:cNvPr id="286" name="Google Shape;286;gaf6544d15b_1_141"/>
          <p:cNvPicPr preferRelativeResize="0"/>
          <p:nvPr/>
        </p:nvPicPr>
        <p:blipFill>
          <a:blip r:embed="rId3">
            <a:alphaModFix/>
          </a:blip>
          <a:stretch>
            <a:fillRect/>
          </a:stretch>
        </p:blipFill>
        <p:spPr>
          <a:xfrm>
            <a:off x="702550" y="2152700"/>
            <a:ext cx="4974200" cy="4274525"/>
          </a:xfrm>
          <a:prstGeom prst="rect">
            <a:avLst/>
          </a:prstGeom>
          <a:noFill/>
          <a:ln cap="flat" cmpd="sng" w="28575">
            <a:solidFill>
              <a:srgbClr val="FFFFFF"/>
            </a:solidFill>
            <a:prstDash val="solid"/>
            <a:round/>
            <a:headEnd len="sm" w="sm" type="none"/>
            <a:tailEnd len="sm" w="sm" type="none"/>
          </a:ln>
        </p:spPr>
      </p:pic>
      <p:pic>
        <p:nvPicPr>
          <p:cNvPr id="287" name="Google Shape;287;gaf6544d15b_1_141"/>
          <p:cNvPicPr preferRelativeResize="0"/>
          <p:nvPr/>
        </p:nvPicPr>
        <p:blipFill>
          <a:blip r:embed="rId4">
            <a:alphaModFix/>
          </a:blip>
          <a:stretch>
            <a:fillRect/>
          </a:stretch>
        </p:blipFill>
        <p:spPr>
          <a:xfrm>
            <a:off x="5910600" y="2152700"/>
            <a:ext cx="5794774" cy="4274526"/>
          </a:xfrm>
          <a:prstGeom prst="rect">
            <a:avLst/>
          </a:prstGeom>
          <a:noFill/>
          <a:ln cap="flat" cmpd="sng" w="28575">
            <a:solidFill>
              <a:srgbClr val="FFFFFF"/>
            </a:solidFill>
            <a:prstDash val="solid"/>
            <a:round/>
            <a:headEnd len="sm" w="sm" type="none"/>
            <a:tailEnd len="sm" w="sm" type="none"/>
          </a:ln>
        </p:spPr>
      </p:pic>
      <p:sp>
        <p:nvSpPr>
          <p:cNvPr id="288" name="Google Shape;288;gaf6544d15b_1_141"/>
          <p:cNvSpPr txBox="1"/>
          <p:nvPr>
            <p:ph idx="1" type="body"/>
          </p:nvPr>
        </p:nvSpPr>
        <p:spPr>
          <a:xfrm>
            <a:off x="7246038"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KFF</a:t>
            </a:r>
            <a:endParaRPr sz="2200"/>
          </a:p>
        </p:txBody>
      </p:sp>
      <p:cxnSp>
        <p:nvCxnSpPr>
          <p:cNvPr id="289" name="Google Shape;289;gaf6544d15b_1_141"/>
          <p:cNvCxnSpPr/>
          <p:nvPr/>
        </p:nvCxnSpPr>
        <p:spPr>
          <a:xfrm>
            <a:off x="6132575" y="2044400"/>
            <a:ext cx="5158500" cy="4479000"/>
          </a:xfrm>
          <a:prstGeom prst="straightConnector1">
            <a:avLst/>
          </a:prstGeom>
          <a:noFill/>
          <a:ln cap="flat" cmpd="sng" w="76200">
            <a:solidFill>
              <a:srgbClr val="FF0000"/>
            </a:solidFill>
            <a:prstDash val="solid"/>
            <a:round/>
            <a:headEnd len="med" w="med" type="none"/>
            <a:tailEnd len="med" w="med" type="none"/>
          </a:ln>
        </p:spPr>
      </p:cxnSp>
      <p:cxnSp>
        <p:nvCxnSpPr>
          <p:cNvPr id="290" name="Google Shape;290;gaf6544d15b_1_141"/>
          <p:cNvCxnSpPr/>
          <p:nvPr/>
        </p:nvCxnSpPr>
        <p:spPr>
          <a:xfrm flipH="1" rot="10800000">
            <a:off x="6201450" y="2053775"/>
            <a:ext cx="5213100" cy="44697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MEET THE TEAM</a:t>
            </a:r>
            <a:endParaRPr/>
          </a:p>
        </p:txBody>
      </p:sp>
      <p:sp>
        <p:nvSpPr>
          <p:cNvPr id="118" name="Google Shape;118;p2"/>
          <p:cNvSpPr txBox="1"/>
          <p:nvPr>
            <p:ph idx="1" type="body"/>
          </p:nvPr>
        </p:nvSpPr>
        <p:spPr>
          <a:xfrm>
            <a:off x="878100" y="2190750"/>
            <a:ext cx="2083500" cy="3978300"/>
          </a:xfrm>
          <a:prstGeom prst="rect">
            <a:avLst/>
          </a:prstGeom>
          <a:noFill/>
          <a:ln>
            <a:noFill/>
          </a:ln>
        </p:spPr>
        <p:txBody>
          <a:bodyPr anchorCtr="0" anchor="t" bIns="0" lIns="0" spcFirstLastPara="1" rIns="0" wrap="square" tIns="0">
            <a:normAutofit/>
          </a:bodyPr>
          <a:lstStyle/>
          <a:p>
            <a:pPr indent="-233000" lvl="0" marL="360000" rtl="0" algn="ctr">
              <a:lnSpc>
                <a:spcPct val="125000"/>
              </a:lnSpc>
              <a:spcBef>
                <a:spcPts val="0"/>
              </a:spcBef>
              <a:spcAft>
                <a:spcPts val="0"/>
              </a:spcAft>
              <a:buSzPts val="2000"/>
              <a:buNone/>
            </a:pPr>
            <a:r>
              <a:rPr b="1" lang="en-US" sz="2200" u="sng"/>
              <a:t>Kacper Malysa</a:t>
            </a:r>
            <a:endParaRPr b="1" sz="2200" u="sng"/>
          </a:p>
          <a:p>
            <a:pPr indent="-233000" lvl="0" marL="360000" rtl="0" algn="ctr">
              <a:lnSpc>
                <a:spcPct val="125000"/>
              </a:lnSpc>
              <a:spcBef>
                <a:spcPts val="0"/>
              </a:spcBef>
              <a:spcAft>
                <a:spcPts val="0"/>
              </a:spcAft>
              <a:buSzPts val="2000"/>
              <a:buNone/>
            </a:pPr>
            <a:r>
              <a:t/>
            </a:r>
            <a:endParaRPr/>
          </a:p>
          <a:p>
            <a:pPr indent="0" lvl="0" marL="0" rtl="0" algn="ctr">
              <a:lnSpc>
                <a:spcPct val="125000"/>
              </a:lnSpc>
              <a:spcBef>
                <a:spcPts val="0"/>
              </a:spcBef>
              <a:spcAft>
                <a:spcPts val="0"/>
              </a:spcAft>
              <a:buNone/>
            </a:pPr>
            <a:r>
              <a:rPr lang="en-US">
                <a:solidFill>
                  <a:srgbClr val="FFFFFF"/>
                </a:solidFill>
              </a:rPr>
              <a:t>Fourth-Year</a:t>
            </a:r>
            <a:endParaRPr>
              <a:solidFill>
                <a:srgbClr val="FFFFFF"/>
              </a:solidFill>
            </a:endParaRPr>
          </a:p>
          <a:p>
            <a:pPr indent="0" lvl="0" marL="0" rtl="0" algn="ctr">
              <a:lnSpc>
                <a:spcPct val="125000"/>
              </a:lnSpc>
              <a:spcBef>
                <a:spcPts val="0"/>
              </a:spcBef>
              <a:spcAft>
                <a:spcPts val="0"/>
              </a:spcAft>
              <a:buNone/>
            </a:pPr>
            <a:r>
              <a:rPr lang="en-US">
                <a:solidFill>
                  <a:srgbClr val="FFFFFF"/>
                </a:solidFill>
              </a:rPr>
              <a:t>BS-AMATH</a:t>
            </a:r>
            <a:endParaRPr>
              <a:solidFill>
                <a:srgbClr val="FFFFFF"/>
              </a:solidFill>
            </a:endParaRPr>
          </a:p>
          <a:p>
            <a:pPr indent="0" lvl="0" marL="0" rtl="0" algn="ctr">
              <a:spcBef>
                <a:spcPts val="0"/>
              </a:spcBef>
              <a:spcAft>
                <a:spcPts val="0"/>
              </a:spcAft>
              <a:buClr>
                <a:schemeClr val="dk1"/>
              </a:buClr>
              <a:buSzPts val="1100"/>
              <a:buFont typeface="Arial"/>
              <a:buNone/>
            </a:pPr>
            <a:r>
              <a:rPr lang="en-US">
                <a:solidFill>
                  <a:srgbClr val="FFFFFF"/>
                </a:solidFill>
              </a:rPr>
              <a:t>Co-Terminal:</a:t>
            </a:r>
            <a:endParaRPr>
              <a:solidFill>
                <a:srgbClr val="FFFFFF"/>
              </a:solidFill>
            </a:endParaRPr>
          </a:p>
          <a:p>
            <a:pPr indent="0" lvl="0" marL="0" rtl="0" algn="ctr">
              <a:lnSpc>
                <a:spcPct val="125000"/>
              </a:lnSpc>
              <a:spcBef>
                <a:spcPts val="0"/>
              </a:spcBef>
              <a:spcAft>
                <a:spcPts val="0"/>
              </a:spcAft>
              <a:buNone/>
            </a:pPr>
            <a:r>
              <a:rPr lang="en-US">
                <a:solidFill>
                  <a:srgbClr val="FFFFFF"/>
                </a:solidFill>
              </a:rPr>
              <a:t>BS-CS</a:t>
            </a:r>
            <a:endParaRPr>
              <a:solidFill>
                <a:srgbClr val="FFFFFF"/>
              </a:solidFill>
            </a:endParaRPr>
          </a:p>
          <a:p>
            <a:pPr indent="0" lvl="0" marL="0" rtl="0" algn="ctr">
              <a:lnSpc>
                <a:spcPct val="125000"/>
              </a:lnSpc>
              <a:spcBef>
                <a:spcPts val="0"/>
              </a:spcBef>
              <a:spcAft>
                <a:spcPts val="0"/>
              </a:spcAft>
              <a:buNone/>
            </a:pPr>
            <a:r>
              <a:rPr lang="en-US">
                <a:solidFill>
                  <a:srgbClr val="FFFFFF"/>
                </a:solidFill>
              </a:rPr>
              <a:t>MS-DS</a:t>
            </a:r>
            <a:endParaRPr>
              <a:solidFill>
                <a:srgbClr val="FFFFFF"/>
              </a:solidFill>
            </a:endParaRPr>
          </a:p>
        </p:txBody>
      </p:sp>
      <p:sp>
        <p:nvSpPr>
          <p:cNvPr id="119" name="Google Shape;119;p2"/>
          <p:cNvSpPr txBox="1"/>
          <p:nvPr>
            <p:ph idx="1" type="body"/>
          </p:nvPr>
        </p:nvSpPr>
        <p:spPr>
          <a:xfrm>
            <a:off x="2961625" y="2190750"/>
            <a:ext cx="1910700" cy="3978300"/>
          </a:xfrm>
          <a:prstGeom prst="rect">
            <a:avLst/>
          </a:prstGeom>
          <a:noFill/>
          <a:ln>
            <a:noFill/>
          </a:ln>
        </p:spPr>
        <p:txBody>
          <a:bodyPr anchorCtr="0" anchor="t" bIns="0" lIns="0" spcFirstLastPara="1" rIns="0" wrap="square" tIns="0">
            <a:noAutofit/>
          </a:bodyPr>
          <a:lstStyle/>
          <a:p>
            <a:pPr indent="-233000" lvl="0" marL="360000" rtl="0" algn="ctr">
              <a:lnSpc>
                <a:spcPct val="125000"/>
              </a:lnSpc>
              <a:spcBef>
                <a:spcPts val="0"/>
              </a:spcBef>
              <a:spcAft>
                <a:spcPts val="0"/>
              </a:spcAft>
              <a:buSzPts val="2000"/>
              <a:buNone/>
            </a:pPr>
            <a:r>
              <a:rPr b="1" lang="en-US" sz="2200" u="sng"/>
              <a:t>Mingxi Xia</a:t>
            </a:r>
            <a:endParaRPr b="1" sz="2200" u="sng"/>
          </a:p>
          <a:p>
            <a:pPr indent="-233000" lvl="0" marL="360000" rtl="0" algn="ctr">
              <a:lnSpc>
                <a:spcPct val="125000"/>
              </a:lnSpc>
              <a:spcBef>
                <a:spcPts val="0"/>
              </a:spcBef>
              <a:spcAft>
                <a:spcPts val="0"/>
              </a:spcAft>
              <a:buSzPts val="2000"/>
              <a:buNone/>
            </a:pPr>
            <a:r>
              <a:t/>
            </a:r>
            <a:endParaRPr b="1" u="sng"/>
          </a:p>
          <a:p>
            <a:pPr indent="-233000" lvl="0" marL="360000" rtl="0" algn="ctr">
              <a:lnSpc>
                <a:spcPct val="125000"/>
              </a:lnSpc>
              <a:spcBef>
                <a:spcPts val="0"/>
              </a:spcBef>
              <a:spcAft>
                <a:spcPts val="0"/>
              </a:spcAft>
              <a:buSzPts val="2000"/>
              <a:buNone/>
            </a:pPr>
            <a:r>
              <a:rPr b="1" lang="en-US"/>
              <a:t>Fourth-Year</a:t>
            </a:r>
            <a:endParaRPr b="1"/>
          </a:p>
          <a:p>
            <a:pPr indent="0" lvl="0" marL="127000" rtl="0" algn="ctr">
              <a:spcBef>
                <a:spcPts val="0"/>
              </a:spcBef>
              <a:spcAft>
                <a:spcPts val="0"/>
              </a:spcAft>
              <a:buClr>
                <a:schemeClr val="dk1"/>
              </a:buClr>
              <a:buSzPts val="2000"/>
              <a:buFont typeface="Arial"/>
              <a:buNone/>
            </a:pPr>
            <a:r>
              <a:rPr b="1" lang="en-US"/>
              <a:t>Co-Terminal:</a:t>
            </a:r>
            <a:endParaRPr b="1"/>
          </a:p>
          <a:p>
            <a:pPr indent="-233000" lvl="0" marL="360000" rtl="0" algn="ctr">
              <a:lnSpc>
                <a:spcPct val="125000"/>
              </a:lnSpc>
              <a:spcBef>
                <a:spcPts val="0"/>
              </a:spcBef>
              <a:spcAft>
                <a:spcPts val="0"/>
              </a:spcAft>
              <a:buSzPts val="2000"/>
              <a:buNone/>
            </a:pPr>
            <a:r>
              <a:rPr b="1" lang="en-US"/>
              <a:t>BS-Accounting</a:t>
            </a:r>
            <a:endParaRPr b="1"/>
          </a:p>
          <a:p>
            <a:pPr indent="0" lvl="0" marL="0" rtl="0" algn="l">
              <a:lnSpc>
                <a:spcPct val="125000"/>
              </a:lnSpc>
              <a:spcBef>
                <a:spcPts val="0"/>
              </a:spcBef>
              <a:spcAft>
                <a:spcPts val="0"/>
              </a:spcAft>
              <a:buSzPts val="2000"/>
              <a:buNone/>
            </a:pPr>
            <a:r>
              <a:rPr b="1" lang="en-US"/>
              <a:t>        MS-CS</a:t>
            </a:r>
            <a:endParaRPr b="1"/>
          </a:p>
          <a:p>
            <a:pPr indent="-233000" lvl="0" marL="360000" rtl="0" algn="ctr">
              <a:lnSpc>
                <a:spcPct val="125000"/>
              </a:lnSpc>
              <a:spcBef>
                <a:spcPts val="0"/>
              </a:spcBef>
              <a:spcAft>
                <a:spcPts val="0"/>
              </a:spcAft>
              <a:buSzPts val="2000"/>
              <a:buNone/>
            </a:pPr>
            <a:r>
              <a:t/>
            </a:r>
            <a:endParaRPr b="1" u="sng"/>
          </a:p>
        </p:txBody>
      </p:sp>
      <p:sp>
        <p:nvSpPr>
          <p:cNvPr id="120" name="Google Shape;120;p2"/>
          <p:cNvSpPr txBox="1"/>
          <p:nvPr>
            <p:ph idx="1" type="body"/>
          </p:nvPr>
        </p:nvSpPr>
        <p:spPr>
          <a:xfrm>
            <a:off x="4872350" y="2190750"/>
            <a:ext cx="2255100" cy="28812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Clr>
                <a:srgbClr val="000000"/>
              </a:buClr>
              <a:buSzPts val="2000"/>
              <a:buFont typeface="Arial"/>
              <a:buNone/>
            </a:pPr>
            <a:r>
              <a:rPr lang="en-US" sz="2200" u="sng"/>
              <a:t>Roman Sydorchuk</a:t>
            </a:r>
            <a:endParaRPr sz="2200" u="sng"/>
          </a:p>
          <a:p>
            <a:pPr indent="-233000" lvl="0" marL="360000" rtl="0" algn="ctr">
              <a:lnSpc>
                <a:spcPct val="125000"/>
              </a:lnSpc>
              <a:spcBef>
                <a:spcPts val="0"/>
              </a:spcBef>
              <a:spcAft>
                <a:spcPts val="0"/>
              </a:spcAft>
              <a:buSzPts val="2000"/>
              <a:buNone/>
            </a:pPr>
            <a:r>
              <a:t/>
            </a:r>
            <a:endParaRPr/>
          </a:p>
          <a:p>
            <a:pPr indent="0" lvl="0" marL="0" rtl="0" algn="ctr">
              <a:lnSpc>
                <a:spcPct val="125000"/>
              </a:lnSpc>
              <a:spcBef>
                <a:spcPts val="0"/>
              </a:spcBef>
              <a:spcAft>
                <a:spcPts val="0"/>
              </a:spcAft>
              <a:buSzPts val="2000"/>
              <a:buNone/>
            </a:pPr>
            <a:r>
              <a:rPr lang="en-US">
                <a:solidFill>
                  <a:srgbClr val="FFFFFF"/>
                </a:solidFill>
              </a:rPr>
              <a:t>Fourth-Year Co-Terminal: </a:t>
            </a:r>
            <a:endParaRPr>
              <a:solidFill>
                <a:srgbClr val="FFFFFF"/>
              </a:solidFill>
            </a:endParaRPr>
          </a:p>
          <a:p>
            <a:pPr indent="0" lvl="0" marL="0" rtl="0" algn="ctr">
              <a:lnSpc>
                <a:spcPct val="125000"/>
              </a:lnSpc>
              <a:spcBef>
                <a:spcPts val="0"/>
              </a:spcBef>
              <a:spcAft>
                <a:spcPts val="0"/>
              </a:spcAft>
              <a:buSzPts val="2000"/>
              <a:buNone/>
            </a:pPr>
            <a:r>
              <a:rPr lang="en-US">
                <a:solidFill>
                  <a:srgbClr val="FFFFFF"/>
                </a:solidFill>
              </a:rPr>
              <a:t>BS-CS </a:t>
            </a:r>
            <a:endParaRPr>
              <a:solidFill>
                <a:srgbClr val="FFFFFF"/>
              </a:solidFill>
            </a:endParaRPr>
          </a:p>
          <a:p>
            <a:pPr indent="0" lvl="0" marL="0" rtl="0" algn="ctr">
              <a:lnSpc>
                <a:spcPct val="125000"/>
              </a:lnSpc>
              <a:spcBef>
                <a:spcPts val="0"/>
              </a:spcBef>
              <a:spcAft>
                <a:spcPts val="0"/>
              </a:spcAft>
              <a:buClr>
                <a:srgbClr val="000000"/>
              </a:buClr>
              <a:buSzPts val="2000"/>
              <a:buFont typeface="Arial"/>
              <a:buNone/>
            </a:pPr>
            <a:r>
              <a:rPr lang="en-US">
                <a:solidFill>
                  <a:srgbClr val="FFFFFF"/>
                </a:solidFill>
              </a:rPr>
              <a:t>MAS-DS</a:t>
            </a:r>
            <a:endParaRPr>
              <a:solidFill>
                <a:srgbClr val="FFFFFF"/>
              </a:solidFill>
            </a:endParaRPr>
          </a:p>
        </p:txBody>
      </p:sp>
      <p:sp>
        <p:nvSpPr>
          <p:cNvPr id="121" name="Google Shape;121;p2"/>
          <p:cNvSpPr txBox="1"/>
          <p:nvPr>
            <p:ph idx="1" type="body"/>
          </p:nvPr>
        </p:nvSpPr>
        <p:spPr>
          <a:xfrm>
            <a:off x="7127425" y="2190750"/>
            <a:ext cx="2255100" cy="3978300"/>
          </a:xfrm>
          <a:prstGeom prst="rect">
            <a:avLst/>
          </a:prstGeom>
          <a:noFill/>
          <a:ln>
            <a:noFill/>
          </a:ln>
        </p:spPr>
        <p:txBody>
          <a:bodyPr anchorCtr="0" anchor="t" bIns="0" lIns="0" spcFirstLastPara="1" rIns="0" wrap="square" tIns="0">
            <a:noAutofit/>
          </a:bodyPr>
          <a:lstStyle/>
          <a:p>
            <a:pPr indent="0" lvl="0" marL="127000" rtl="0" algn="ctr">
              <a:lnSpc>
                <a:spcPct val="125000"/>
              </a:lnSpc>
              <a:spcBef>
                <a:spcPts val="0"/>
              </a:spcBef>
              <a:spcAft>
                <a:spcPts val="0"/>
              </a:spcAft>
              <a:buSzPts val="2000"/>
              <a:buNone/>
            </a:pPr>
            <a:r>
              <a:rPr b="1" lang="en-US" sz="2200" u="sng"/>
              <a:t>Spencer Sumner</a:t>
            </a:r>
            <a:endParaRPr b="1" sz="2200" u="sng"/>
          </a:p>
          <a:p>
            <a:pPr indent="0" lvl="0" marL="127000" rtl="0" algn="ctr">
              <a:lnSpc>
                <a:spcPct val="125000"/>
              </a:lnSpc>
              <a:spcBef>
                <a:spcPts val="0"/>
              </a:spcBef>
              <a:spcAft>
                <a:spcPts val="0"/>
              </a:spcAft>
              <a:buSzPts val="2000"/>
              <a:buNone/>
            </a:pPr>
            <a:r>
              <a:t/>
            </a:r>
            <a:endParaRPr b="1" u="sng"/>
          </a:p>
          <a:p>
            <a:pPr indent="0" lvl="0" marL="127000" rtl="0" algn="ctr">
              <a:lnSpc>
                <a:spcPct val="125000"/>
              </a:lnSpc>
              <a:spcBef>
                <a:spcPts val="0"/>
              </a:spcBef>
              <a:spcAft>
                <a:spcPts val="0"/>
              </a:spcAft>
              <a:buSzPts val="2000"/>
              <a:buNone/>
            </a:pPr>
            <a:r>
              <a:rPr lang="en-US"/>
              <a:t>Fourth-Year </a:t>
            </a:r>
            <a:endParaRPr/>
          </a:p>
          <a:p>
            <a:pPr indent="0" lvl="0" marL="127000" rtl="0" algn="ctr">
              <a:lnSpc>
                <a:spcPct val="125000"/>
              </a:lnSpc>
              <a:spcBef>
                <a:spcPts val="0"/>
              </a:spcBef>
              <a:spcAft>
                <a:spcPts val="0"/>
              </a:spcAft>
              <a:buSzPts val="2000"/>
              <a:buNone/>
            </a:pPr>
            <a:r>
              <a:rPr lang="en-US"/>
              <a:t>PhD</a:t>
            </a:r>
            <a:endParaRPr/>
          </a:p>
          <a:p>
            <a:pPr indent="0" lvl="0" marL="127000" rtl="0" algn="ctr">
              <a:lnSpc>
                <a:spcPct val="125000"/>
              </a:lnSpc>
              <a:spcBef>
                <a:spcPts val="0"/>
              </a:spcBef>
              <a:spcAft>
                <a:spcPts val="0"/>
              </a:spcAft>
              <a:buSzPts val="2000"/>
              <a:buNone/>
            </a:pPr>
            <a:r>
              <a:rPr lang="en-US"/>
              <a:t>Industrial</a:t>
            </a:r>
            <a:endParaRPr/>
          </a:p>
          <a:p>
            <a:pPr indent="0" lvl="0" marL="127000" rtl="0" algn="ctr">
              <a:lnSpc>
                <a:spcPct val="125000"/>
              </a:lnSpc>
              <a:spcBef>
                <a:spcPts val="0"/>
              </a:spcBef>
              <a:spcAft>
                <a:spcPts val="0"/>
              </a:spcAft>
              <a:buSzPts val="2000"/>
              <a:buNone/>
            </a:pPr>
            <a:r>
              <a:rPr lang="en-US"/>
              <a:t>/Organizational</a:t>
            </a:r>
            <a:endParaRPr/>
          </a:p>
          <a:p>
            <a:pPr indent="0" lvl="0" marL="127000" rtl="0" algn="ctr">
              <a:lnSpc>
                <a:spcPct val="125000"/>
              </a:lnSpc>
              <a:spcBef>
                <a:spcPts val="0"/>
              </a:spcBef>
              <a:spcAft>
                <a:spcPts val="0"/>
              </a:spcAft>
              <a:buSzPts val="2000"/>
              <a:buNone/>
            </a:pPr>
            <a:r>
              <a:rPr lang="en-US"/>
              <a:t>Psychology</a:t>
            </a:r>
            <a:endParaRPr/>
          </a:p>
          <a:p>
            <a:pPr indent="0" lvl="0" marL="127000" rtl="0" algn="ctr">
              <a:lnSpc>
                <a:spcPct val="125000"/>
              </a:lnSpc>
              <a:spcBef>
                <a:spcPts val="0"/>
              </a:spcBef>
              <a:spcAft>
                <a:spcPts val="0"/>
              </a:spcAft>
              <a:buSzPts val="2000"/>
              <a:buNone/>
            </a:pPr>
            <a:r>
              <a:t/>
            </a:r>
            <a:endParaRPr b="1"/>
          </a:p>
        </p:txBody>
      </p:sp>
      <p:sp>
        <p:nvSpPr>
          <p:cNvPr id="122" name="Google Shape;122;p2"/>
          <p:cNvSpPr txBox="1"/>
          <p:nvPr>
            <p:ph idx="1" type="body"/>
          </p:nvPr>
        </p:nvSpPr>
        <p:spPr>
          <a:xfrm>
            <a:off x="9382525" y="2190750"/>
            <a:ext cx="2255100" cy="3978300"/>
          </a:xfrm>
          <a:prstGeom prst="rect">
            <a:avLst/>
          </a:prstGeom>
          <a:noFill/>
          <a:ln>
            <a:noFill/>
          </a:ln>
        </p:spPr>
        <p:txBody>
          <a:bodyPr anchorCtr="0" anchor="t" bIns="0" lIns="0" spcFirstLastPara="1" rIns="0" wrap="square" tIns="0">
            <a:noAutofit/>
          </a:bodyPr>
          <a:lstStyle/>
          <a:p>
            <a:pPr indent="0" lvl="0" marL="127000" rtl="0" algn="ctr">
              <a:lnSpc>
                <a:spcPct val="125000"/>
              </a:lnSpc>
              <a:spcBef>
                <a:spcPts val="0"/>
              </a:spcBef>
              <a:spcAft>
                <a:spcPts val="0"/>
              </a:spcAft>
              <a:buSzPts val="2000"/>
              <a:buNone/>
            </a:pPr>
            <a:r>
              <a:rPr b="1" lang="en-US" sz="2200" u="sng"/>
              <a:t>Yurun Liu</a:t>
            </a:r>
            <a:endParaRPr b="1" sz="2200" u="sng"/>
          </a:p>
          <a:p>
            <a:pPr indent="0" lvl="0" marL="127000" rtl="0" algn="ctr">
              <a:lnSpc>
                <a:spcPct val="125000"/>
              </a:lnSpc>
              <a:spcBef>
                <a:spcPts val="0"/>
              </a:spcBef>
              <a:spcAft>
                <a:spcPts val="0"/>
              </a:spcAft>
              <a:buSzPts val="2000"/>
              <a:buNone/>
            </a:pPr>
            <a:r>
              <a:t/>
            </a:r>
            <a:endParaRPr b="1" u="sng"/>
          </a:p>
          <a:p>
            <a:pPr indent="0" lvl="0" marL="127000" rtl="0" algn="ctr">
              <a:lnSpc>
                <a:spcPct val="125000"/>
              </a:lnSpc>
              <a:spcBef>
                <a:spcPts val="0"/>
              </a:spcBef>
              <a:spcAft>
                <a:spcPts val="0"/>
              </a:spcAft>
              <a:buSzPts val="2000"/>
              <a:buNone/>
            </a:pPr>
            <a:r>
              <a:rPr b="1" lang="en-US"/>
              <a:t>Fourth-year</a:t>
            </a:r>
            <a:endParaRPr b="1"/>
          </a:p>
          <a:p>
            <a:pPr indent="0" lvl="0" marL="127000" rtl="0" algn="ctr">
              <a:lnSpc>
                <a:spcPct val="125000"/>
              </a:lnSpc>
              <a:spcBef>
                <a:spcPts val="0"/>
              </a:spcBef>
              <a:spcAft>
                <a:spcPts val="0"/>
              </a:spcAft>
              <a:buSzPts val="2000"/>
              <a:buNone/>
            </a:pPr>
            <a:r>
              <a:rPr b="1" lang="en-US"/>
              <a:t>Co-Terminal:</a:t>
            </a:r>
            <a:endParaRPr b="1"/>
          </a:p>
          <a:p>
            <a:pPr indent="0" lvl="0" marL="127000" rtl="0" algn="ctr">
              <a:lnSpc>
                <a:spcPct val="125000"/>
              </a:lnSpc>
              <a:spcBef>
                <a:spcPts val="0"/>
              </a:spcBef>
              <a:spcAft>
                <a:spcPts val="0"/>
              </a:spcAft>
              <a:buSzPts val="2000"/>
              <a:buNone/>
            </a:pPr>
            <a:r>
              <a:rPr b="1" lang="en-US"/>
              <a:t>BA-Math and CS</a:t>
            </a:r>
            <a:endParaRPr b="1"/>
          </a:p>
          <a:p>
            <a:pPr indent="0" lvl="0" marL="127000" rtl="0" algn="ctr">
              <a:spcBef>
                <a:spcPts val="0"/>
              </a:spcBef>
              <a:spcAft>
                <a:spcPts val="0"/>
              </a:spcAft>
              <a:buSzPts val="2000"/>
              <a:buNone/>
            </a:pPr>
            <a:r>
              <a:rPr b="1" lang="en-US"/>
              <a:t>MS-Data Science</a:t>
            </a:r>
            <a:endParaRPr>
              <a:solidFill>
                <a:srgbClr val="CCCCCC"/>
              </a:solidFill>
            </a:endParaRPr>
          </a:p>
          <a:p>
            <a:pPr indent="0" lvl="0" marL="0" rtl="0" algn="ctr">
              <a:spcBef>
                <a:spcPts val="0"/>
              </a:spcBef>
              <a:spcAft>
                <a:spcPts val="0"/>
              </a:spcAft>
              <a:buClr>
                <a:schemeClr val="dk1"/>
              </a:buClr>
              <a:buSzPts val="2000"/>
              <a:buFont typeface="Arial"/>
              <a:buNone/>
            </a:pPr>
            <a:r>
              <a:t/>
            </a:r>
            <a:endParaRPr>
              <a:solidFill>
                <a:srgbClr val="CCCCCC"/>
              </a:solidFill>
            </a:endParaRPr>
          </a:p>
          <a:p>
            <a:pPr indent="0" lvl="0" marL="127000" rtl="0" algn="ctr">
              <a:lnSpc>
                <a:spcPct val="125000"/>
              </a:lnSpc>
              <a:spcBef>
                <a:spcPts val="0"/>
              </a:spcBef>
              <a:spcAft>
                <a:spcPts val="0"/>
              </a:spcAft>
              <a:buSzPts val="2000"/>
              <a:buNone/>
            </a:pPr>
            <a:r>
              <a:t/>
            </a:r>
            <a:endParaRPr b="1"/>
          </a:p>
          <a:p>
            <a:pPr indent="0" lvl="0" marL="0" rtl="0" algn="l">
              <a:lnSpc>
                <a:spcPct val="125000"/>
              </a:lnSpc>
              <a:spcBef>
                <a:spcPts val="0"/>
              </a:spcBef>
              <a:spcAft>
                <a:spcPts val="0"/>
              </a:spcAft>
              <a:buSzPts val="2000"/>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af6544d15b_1_152"/>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AND WE HAVE REACHED THE FINISH LINE!</a:t>
            </a:r>
            <a:endParaRPr/>
          </a:p>
        </p:txBody>
      </p:sp>
      <p:sp>
        <p:nvSpPr>
          <p:cNvPr id="296" name="Google Shape;296;gaf6544d15b_1_152"/>
          <p:cNvSpPr/>
          <p:nvPr/>
        </p:nvSpPr>
        <p:spPr>
          <a:xfrm>
            <a:off x="10795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af6544d15b_1_152"/>
          <p:cNvSpPr/>
          <p:nvPr/>
        </p:nvSpPr>
        <p:spPr>
          <a:xfrm>
            <a:off x="48417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af6544d15b_1_152"/>
          <p:cNvSpPr/>
          <p:nvPr/>
        </p:nvSpPr>
        <p:spPr>
          <a:xfrm>
            <a:off x="86039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af6544d15b_1_152"/>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300" name="Google Shape;300;gaf6544d15b_1_152"/>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301" name="Google Shape;301;gaf6544d15b_1_152"/>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302" name="Google Shape;302;gaf6544d15b_1_152"/>
          <p:cNvCxnSpPr/>
          <p:nvPr/>
        </p:nvCxnSpPr>
        <p:spPr>
          <a:xfrm>
            <a:off x="3821900" y="3429000"/>
            <a:ext cx="786000" cy="0"/>
          </a:xfrm>
          <a:prstGeom prst="straightConnector1">
            <a:avLst/>
          </a:prstGeom>
          <a:noFill/>
          <a:ln cap="flat" cmpd="sng" w="38100">
            <a:solidFill>
              <a:srgbClr val="FFE599"/>
            </a:solidFill>
            <a:prstDash val="solid"/>
            <a:round/>
            <a:headEnd len="med" w="med" type="none"/>
            <a:tailEnd len="med" w="med" type="triangle"/>
          </a:ln>
        </p:spPr>
      </p:cxnSp>
      <p:cxnSp>
        <p:nvCxnSpPr>
          <p:cNvPr id="303" name="Google Shape;303;gaf6544d15b_1_152"/>
          <p:cNvCxnSpPr/>
          <p:nvPr/>
        </p:nvCxnSpPr>
        <p:spPr>
          <a:xfrm>
            <a:off x="7584100" y="3429000"/>
            <a:ext cx="786000" cy="0"/>
          </a:xfrm>
          <a:prstGeom prst="straightConnector1">
            <a:avLst/>
          </a:prstGeom>
          <a:noFill/>
          <a:ln cap="flat" cmpd="sng" w="38100">
            <a:solidFill>
              <a:srgbClr val="FFE599"/>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af6544d15b_1_165"/>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UNIVERSITY OF OXFORD DATASET WAS THE FINAL PIECE</a:t>
            </a:r>
            <a:endParaRPr/>
          </a:p>
        </p:txBody>
      </p:sp>
      <p:sp>
        <p:nvSpPr>
          <p:cNvPr id="309" name="Google Shape;309;gaf6544d15b_1_165"/>
          <p:cNvSpPr txBox="1"/>
          <p:nvPr>
            <p:ph idx="1" type="body"/>
          </p:nvPr>
        </p:nvSpPr>
        <p:spPr>
          <a:xfrm>
            <a:off x="1079500" y="4978100"/>
            <a:ext cx="10026600" cy="458100"/>
          </a:xfrm>
          <a:prstGeom prst="rect">
            <a:avLst/>
          </a:prstGeom>
          <a:noFill/>
          <a:ln>
            <a:noFill/>
          </a:ln>
        </p:spPr>
        <p:txBody>
          <a:bodyPr anchorCtr="0" anchor="t" bIns="0" lIns="0" spcFirstLastPara="1" rIns="0" wrap="square" tIns="0">
            <a:noAutofit/>
          </a:bodyPr>
          <a:lstStyle/>
          <a:p>
            <a:pPr indent="-233000" lvl="0" marL="360000" rtl="0" algn="ctr">
              <a:lnSpc>
                <a:spcPct val="125000"/>
              </a:lnSpc>
              <a:spcBef>
                <a:spcPts val="0"/>
              </a:spcBef>
              <a:spcAft>
                <a:spcPts val="0"/>
              </a:spcAft>
              <a:buSzPts val="2000"/>
              <a:buNone/>
            </a:pPr>
            <a:r>
              <a:rPr lang="en-US"/>
              <a:t>Now we can combine this with the John Hopkins University Data...</a:t>
            </a:r>
            <a:endParaRPr/>
          </a:p>
        </p:txBody>
      </p:sp>
      <p:pic>
        <p:nvPicPr>
          <p:cNvPr id="310" name="Google Shape;310;gaf6544d15b_1_165"/>
          <p:cNvPicPr preferRelativeResize="0"/>
          <p:nvPr/>
        </p:nvPicPr>
        <p:blipFill>
          <a:blip r:embed="rId3">
            <a:alphaModFix/>
          </a:blip>
          <a:stretch>
            <a:fillRect/>
          </a:stretch>
        </p:blipFill>
        <p:spPr>
          <a:xfrm>
            <a:off x="4683100" y="1790700"/>
            <a:ext cx="2819400" cy="1409700"/>
          </a:xfrm>
          <a:prstGeom prst="rect">
            <a:avLst/>
          </a:prstGeom>
          <a:noFill/>
          <a:ln>
            <a:noFill/>
          </a:ln>
        </p:spPr>
      </p:pic>
      <p:pic>
        <p:nvPicPr>
          <p:cNvPr id="311" name="Google Shape;311;gaf6544d15b_1_165"/>
          <p:cNvPicPr preferRelativeResize="0"/>
          <p:nvPr/>
        </p:nvPicPr>
        <p:blipFill>
          <a:blip r:embed="rId4">
            <a:alphaModFix/>
          </a:blip>
          <a:stretch>
            <a:fillRect/>
          </a:stretch>
        </p:blipFill>
        <p:spPr>
          <a:xfrm>
            <a:off x="1492225" y="3593250"/>
            <a:ext cx="9201150" cy="228600"/>
          </a:xfrm>
          <a:prstGeom prst="rect">
            <a:avLst/>
          </a:prstGeom>
          <a:noFill/>
          <a:ln>
            <a:noFill/>
          </a:ln>
        </p:spPr>
      </p:pic>
      <p:pic>
        <p:nvPicPr>
          <p:cNvPr id="312" name="Google Shape;312;gaf6544d15b_1_165"/>
          <p:cNvPicPr preferRelativeResize="0"/>
          <p:nvPr/>
        </p:nvPicPr>
        <p:blipFill>
          <a:blip r:embed="rId5">
            <a:alphaModFix/>
          </a:blip>
          <a:stretch>
            <a:fillRect/>
          </a:stretch>
        </p:blipFill>
        <p:spPr>
          <a:xfrm>
            <a:off x="152400" y="4279950"/>
            <a:ext cx="11887200" cy="240056"/>
          </a:xfrm>
          <a:prstGeom prst="rect">
            <a:avLst/>
          </a:prstGeom>
          <a:noFill/>
          <a:ln>
            <a:noFill/>
          </a:ln>
        </p:spPr>
      </p:pic>
      <p:sp>
        <p:nvSpPr>
          <p:cNvPr id="313" name="Google Shape;313;gaf6544d15b_1_165"/>
          <p:cNvSpPr txBox="1"/>
          <p:nvPr>
            <p:ph idx="1" type="body"/>
          </p:nvPr>
        </p:nvSpPr>
        <p:spPr>
          <a:xfrm>
            <a:off x="5875150" y="3821838"/>
            <a:ext cx="435300" cy="4581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af6544d15b_1_179"/>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FINAL COMBINED DATASET</a:t>
            </a:r>
            <a:endParaRPr/>
          </a:p>
        </p:txBody>
      </p:sp>
      <p:sp>
        <p:nvSpPr>
          <p:cNvPr id="319" name="Google Shape;319;gaf6544d15b_1_179"/>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342900" lvl="0" marL="457200" rtl="0" algn="l">
              <a:lnSpc>
                <a:spcPct val="125000"/>
              </a:lnSpc>
              <a:spcBef>
                <a:spcPts val="0"/>
              </a:spcBef>
              <a:spcAft>
                <a:spcPts val="0"/>
              </a:spcAft>
              <a:buSzPts val="1800"/>
              <a:buChar char="·"/>
            </a:pPr>
            <a:r>
              <a:rPr lang="en-US"/>
              <a:t>17757 observations</a:t>
            </a:r>
            <a:endParaRPr/>
          </a:p>
          <a:p>
            <a:pPr indent="-342900" lvl="0" marL="457200" rtl="0" algn="l">
              <a:lnSpc>
                <a:spcPct val="125000"/>
              </a:lnSpc>
              <a:spcBef>
                <a:spcPts val="0"/>
              </a:spcBef>
              <a:spcAft>
                <a:spcPts val="0"/>
              </a:spcAft>
              <a:buSzPts val="1800"/>
              <a:buChar char="·"/>
            </a:pPr>
            <a:r>
              <a:rPr lang="en-US"/>
              <a:t>62 variables</a:t>
            </a:r>
            <a:endParaRPr/>
          </a:p>
          <a:p>
            <a:pPr indent="-342900" lvl="0" marL="457200" rtl="0" algn="l">
              <a:lnSpc>
                <a:spcPct val="125000"/>
              </a:lnSpc>
              <a:spcBef>
                <a:spcPts val="0"/>
              </a:spcBef>
              <a:spcAft>
                <a:spcPts val="0"/>
              </a:spcAft>
              <a:buSzPts val="1800"/>
              <a:buChar char="·"/>
            </a:pPr>
            <a:r>
              <a:rPr lang="en-US"/>
              <a:t>Range: 04/12/2020 - 11/30/2020</a:t>
            </a:r>
            <a:endParaRPr/>
          </a:p>
        </p:txBody>
      </p:sp>
      <p:pic>
        <p:nvPicPr>
          <p:cNvPr id="320" name="Google Shape;320;gaf6544d15b_1_179"/>
          <p:cNvPicPr preferRelativeResize="0"/>
          <p:nvPr/>
        </p:nvPicPr>
        <p:blipFill>
          <a:blip r:embed="rId3">
            <a:alphaModFix/>
          </a:blip>
          <a:stretch>
            <a:fillRect/>
          </a:stretch>
        </p:blipFill>
        <p:spPr>
          <a:xfrm>
            <a:off x="538975" y="3160625"/>
            <a:ext cx="7415574" cy="3333351"/>
          </a:xfrm>
          <a:prstGeom prst="rect">
            <a:avLst/>
          </a:prstGeom>
          <a:noFill/>
          <a:ln cap="flat" cmpd="sng" w="28575">
            <a:solidFill>
              <a:srgbClr val="FFD966"/>
            </a:solidFill>
            <a:prstDash val="solid"/>
            <a:round/>
            <a:headEnd len="sm" w="sm" type="none"/>
            <a:tailEnd len="sm" w="sm" type="none"/>
          </a:ln>
        </p:spPr>
      </p:pic>
      <p:pic>
        <p:nvPicPr>
          <p:cNvPr id="321" name="Google Shape;321;gaf6544d15b_1_179"/>
          <p:cNvPicPr preferRelativeResize="0"/>
          <p:nvPr/>
        </p:nvPicPr>
        <p:blipFill>
          <a:blip r:embed="rId4">
            <a:alphaModFix/>
          </a:blip>
          <a:stretch>
            <a:fillRect/>
          </a:stretch>
        </p:blipFill>
        <p:spPr>
          <a:xfrm>
            <a:off x="5926900" y="1681150"/>
            <a:ext cx="5781675" cy="3495675"/>
          </a:xfrm>
          <a:prstGeom prst="rect">
            <a:avLst/>
          </a:prstGeom>
          <a:noFill/>
          <a:ln cap="flat" cmpd="sng" w="28575">
            <a:solidFill>
              <a:srgbClr val="FFD966"/>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a8404beda8_0_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INITIAL HYPOTHESES</a:t>
            </a:r>
            <a:endParaRPr/>
          </a:p>
        </p:txBody>
      </p:sp>
      <p:sp>
        <p:nvSpPr>
          <p:cNvPr id="327" name="Google Shape;327;ga8404beda8_0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af6544d15b_2_47"/>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INITIAL HYPOTHESES</a:t>
            </a:r>
            <a:endParaRPr/>
          </a:p>
        </p:txBody>
      </p:sp>
      <p:sp>
        <p:nvSpPr>
          <p:cNvPr id="333" name="Google Shape;333;gaf6544d15b_2_47"/>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
        <p:nvSpPr>
          <p:cNvPr id="334" name="Google Shape;334;gaf6544d15b_2_47"/>
          <p:cNvSpPr/>
          <p:nvPr/>
        </p:nvSpPr>
        <p:spPr>
          <a:xfrm>
            <a:off x="1079500" y="2953350"/>
            <a:ext cx="3597600" cy="1765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800">
                <a:latin typeface="Avenir"/>
                <a:ea typeface="Avenir"/>
                <a:cs typeface="Avenir"/>
                <a:sym typeface="Avenir"/>
              </a:rPr>
              <a:t>High Severity</a:t>
            </a:r>
            <a:endParaRPr sz="4800">
              <a:latin typeface="Avenir"/>
              <a:ea typeface="Avenir"/>
              <a:cs typeface="Avenir"/>
              <a:sym typeface="Avenir"/>
            </a:endParaRPr>
          </a:p>
        </p:txBody>
      </p:sp>
      <p:cxnSp>
        <p:nvCxnSpPr>
          <p:cNvPr id="335" name="Google Shape;335;gaf6544d15b_2_47"/>
          <p:cNvCxnSpPr/>
          <p:nvPr/>
        </p:nvCxnSpPr>
        <p:spPr>
          <a:xfrm>
            <a:off x="5034600" y="3779850"/>
            <a:ext cx="786000" cy="0"/>
          </a:xfrm>
          <a:prstGeom prst="straightConnector1">
            <a:avLst/>
          </a:prstGeom>
          <a:noFill/>
          <a:ln cap="flat" cmpd="sng" w="38100">
            <a:solidFill>
              <a:srgbClr val="FFE599"/>
            </a:solidFill>
            <a:prstDash val="solid"/>
            <a:round/>
            <a:headEnd len="med" w="med" type="none"/>
            <a:tailEnd len="med" w="med" type="triangle"/>
          </a:ln>
        </p:spPr>
      </p:cxnSp>
      <p:sp>
        <p:nvSpPr>
          <p:cNvPr id="336" name="Google Shape;336;gaf6544d15b_2_47"/>
          <p:cNvSpPr/>
          <p:nvPr/>
        </p:nvSpPr>
        <p:spPr>
          <a:xfrm>
            <a:off x="6178100" y="2953350"/>
            <a:ext cx="3597600" cy="1765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800">
                <a:latin typeface="Avenir"/>
                <a:ea typeface="Avenir"/>
                <a:cs typeface="Avenir"/>
                <a:sym typeface="Avenir"/>
              </a:rPr>
              <a:t>Lower Rate of Change</a:t>
            </a:r>
            <a:endParaRPr sz="4800">
              <a:latin typeface="Avenir"/>
              <a:ea typeface="Avenir"/>
              <a:cs typeface="Avenir"/>
              <a:sym typeface="Avenir"/>
            </a:endParaRPr>
          </a:p>
        </p:txBody>
      </p:sp>
      <p:sp>
        <p:nvSpPr>
          <p:cNvPr id="337" name="Google Shape;337;gaf6544d15b_2_47"/>
          <p:cNvSpPr/>
          <p:nvPr/>
        </p:nvSpPr>
        <p:spPr>
          <a:xfrm>
            <a:off x="10332400" y="3226375"/>
            <a:ext cx="683262" cy="115551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Rockwell"/>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af6544d15b_1_25"/>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SOME VISUALIZATIONS SUPPORTED OUR CONJECTURE</a:t>
            </a:r>
            <a:endParaRPr/>
          </a:p>
        </p:txBody>
      </p:sp>
      <p:sp>
        <p:nvSpPr>
          <p:cNvPr id="343" name="Google Shape;343;gaf6544d15b_1_25"/>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344" name="Google Shape;344;gaf6544d15b_1_25"/>
          <p:cNvPicPr preferRelativeResize="0"/>
          <p:nvPr/>
        </p:nvPicPr>
        <p:blipFill>
          <a:blip r:embed="rId3">
            <a:alphaModFix/>
          </a:blip>
          <a:stretch>
            <a:fillRect/>
          </a:stretch>
        </p:blipFill>
        <p:spPr>
          <a:xfrm>
            <a:off x="379900" y="2045750"/>
            <a:ext cx="5620875" cy="3468200"/>
          </a:xfrm>
          <a:prstGeom prst="rect">
            <a:avLst/>
          </a:prstGeom>
          <a:noFill/>
          <a:ln>
            <a:noFill/>
          </a:ln>
        </p:spPr>
      </p:pic>
      <p:pic>
        <p:nvPicPr>
          <p:cNvPr id="345" name="Google Shape;345;gaf6544d15b_1_25"/>
          <p:cNvPicPr preferRelativeResize="0"/>
          <p:nvPr/>
        </p:nvPicPr>
        <p:blipFill>
          <a:blip r:embed="rId4">
            <a:alphaModFix/>
          </a:blip>
          <a:stretch>
            <a:fillRect/>
          </a:stretch>
        </p:blipFill>
        <p:spPr>
          <a:xfrm>
            <a:off x="6208700" y="2045751"/>
            <a:ext cx="5620875" cy="3468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af6544d15b_2_4"/>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OTHERS NOT SO MUCH</a:t>
            </a:r>
            <a:endParaRPr/>
          </a:p>
        </p:txBody>
      </p:sp>
      <p:sp>
        <p:nvSpPr>
          <p:cNvPr id="351" name="Google Shape;351;gaf6544d15b_2_4"/>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352" name="Google Shape;352;gaf6544d15b_2_4"/>
          <p:cNvPicPr preferRelativeResize="0"/>
          <p:nvPr/>
        </p:nvPicPr>
        <p:blipFill>
          <a:blip r:embed="rId3">
            <a:alphaModFix/>
          </a:blip>
          <a:stretch>
            <a:fillRect/>
          </a:stretch>
        </p:blipFill>
        <p:spPr>
          <a:xfrm>
            <a:off x="2869013" y="1790700"/>
            <a:ext cx="6447585" cy="397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af6544d15b_2_11"/>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FIRST VERSIONS OF MODELING</a:t>
            </a:r>
            <a:endParaRPr/>
          </a:p>
        </p:txBody>
      </p:sp>
      <p:sp>
        <p:nvSpPr>
          <p:cNvPr id="358" name="Google Shape;358;gaf6544d15b_2_11"/>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Linear regression models</a:t>
            </a:r>
            <a:endParaRPr/>
          </a:p>
          <a:p>
            <a:pPr indent="-342900" lvl="1" marL="914400" rtl="0" algn="l">
              <a:spcBef>
                <a:spcPts val="0"/>
              </a:spcBef>
              <a:spcAft>
                <a:spcPts val="0"/>
              </a:spcAft>
              <a:buSzPts val="1800"/>
              <a:buChar char="○"/>
            </a:pPr>
            <a:r>
              <a:rPr lang="en-US"/>
              <a:t>y = COVID Statistic</a:t>
            </a:r>
            <a:endParaRPr/>
          </a:p>
          <a:p>
            <a:pPr indent="-342900" lvl="1" marL="914400" rtl="0" algn="l">
              <a:spcBef>
                <a:spcPts val="0"/>
              </a:spcBef>
              <a:spcAft>
                <a:spcPts val="0"/>
              </a:spcAft>
              <a:buSzPts val="1800"/>
              <a:buChar char="○"/>
            </a:pPr>
            <a:r>
              <a:rPr lang="en-US"/>
              <a:t>x = Date</a:t>
            </a:r>
            <a:endParaRPr/>
          </a:p>
          <a:p>
            <a:pPr indent="-342900" lvl="1" marL="914400" rtl="0" algn="l">
              <a:spcBef>
                <a:spcPts val="0"/>
              </a:spcBef>
              <a:spcAft>
                <a:spcPts val="0"/>
              </a:spcAft>
              <a:buSzPts val="1800"/>
              <a:buChar char="○"/>
            </a:pPr>
            <a:r>
              <a:rPr lang="en-US"/>
              <a:t>for each policy</a:t>
            </a:r>
            <a:endParaRPr/>
          </a:p>
          <a:p>
            <a:pPr indent="-342900" lvl="1" marL="914400" rtl="0" algn="l">
              <a:spcBef>
                <a:spcPts val="0"/>
              </a:spcBef>
              <a:spcAft>
                <a:spcPts val="0"/>
              </a:spcAft>
              <a:buSzPts val="1800"/>
              <a:buChar char="○"/>
            </a:pPr>
            <a:r>
              <a:rPr lang="en-US"/>
              <a:t>for each severity of policy</a:t>
            </a:r>
            <a:endParaRPr/>
          </a:p>
          <a:p>
            <a:pPr indent="-342900" lvl="1" marL="914400" rtl="0" algn="l">
              <a:spcBef>
                <a:spcPts val="0"/>
              </a:spcBef>
              <a:spcAft>
                <a:spcPts val="0"/>
              </a:spcAft>
              <a:buSzPts val="1800"/>
              <a:buChar char="○"/>
            </a:pPr>
            <a:r>
              <a:rPr lang="en-US"/>
              <a:t>for each state</a:t>
            </a:r>
            <a:endParaRPr/>
          </a:p>
          <a:p>
            <a:pPr indent="0" lvl="0" marL="0" rtl="0" algn="l">
              <a:spcBef>
                <a:spcPts val="1000"/>
              </a:spcBef>
              <a:spcAft>
                <a:spcPts val="0"/>
              </a:spcAft>
              <a:buNone/>
            </a:pPr>
            <a:r>
              <a:t/>
            </a:r>
            <a:endParaRPr/>
          </a:p>
        </p:txBody>
      </p:sp>
      <p:pic>
        <p:nvPicPr>
          <p:cNvPr id="359" name="Google Shape;359;gaf6544d15b_2_11"/>
          <p:cNvPicPr preferRelativeResize="0"/>
          <p:nvPr/>
        </p:nvPicPr>
        <p:blipFill>
          <a:blip r:embed="rId3">
            <a:alphaModFix/>
          </a:blip>
          <a:stretch>
            <a:fillRect/>
          </a:stretch>
        </p:blipFill>
        <p:spPr>
          <a:xfrm>
            <a:off x="5318325" y="1881988"/>
            <a:ext cx="6144950" cy="379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NOT ALL MODELS ARE VALID...</a:t>
            </a:r>
            <a:endParaRPr/>
          </a:p>
        </p:txBody>
      </p:sp>
      <p:sp>
        <p:nvSpPr>
          <p:cNvPr id="365" name="Google Shape;365;p6"/>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p>
            <a:pPr indent="-233000" lvl="0" marL="360000" rtl="0" algn="l">
              <a:lnSpc>
                <a:spcPct val="125000"/>
              </a:lnSpc>
              <a:spcBef>
                <a:spcPts val="0"/>
              </a:spcBef>
              <a:spcAft>
                <a:spcPts val="0"/>
              </a:spcAft>
              <a:buSzPts val="2000"/>
              <a:buNone/>
            </a:pPr>
            <a:r>
              <a:t/>
            </a:r>
            <a:endParaRPr/>
          </a:p>
        </p:txBody>
      </p:sp>
      <p:pic>
        <p:nvPicPr>
          <p:cNvPr id="366" name="Google Shape;366;p6"/>
          <p:cNvPicPr preferRelativeResize="0"/>
          <p:nvPr/>
        </p:nvPicPr>
        <p:blipFill>
          <a:blip r:embed="rId3">
            <a:alphaModFix/>
          </a:blip>
          <a:stretch>
            <a:fillRect/>
          </a:stretch>
        </p:blipFill>
        <p:spPr>
          <a:xfrm>
            <a:off x="338063" y="2117725"/>
            <a:ext cx="5381625" cy="3324225"/>
          </a:xfrm>
          <a:prstGeom prst="rect">
            <a:avLst/>
          </a:prstGeom>
          <a:noFill/>
          <a:ln>
            <a:noFill/>
          </a:ln>
        </p:spPr>
      </p:pic>
      <p:pic>
        <p:nvPicPr>
          <p:cNvPr id="367" name="Google Shape;367;p6"/>
          <p:cNvPicPr preferRelativeResize="0"/>
          <p:nvPr/>
        </p:nvPicPr>
        <p:blipFill>
          <a:blip r:embed="rId4">
            <a:alphaModFix/>
          </a:blip>
          <a:stretch>
            <a:fillRect/>
          </a:stretch>
        </p:blipFill>
        <p:spPr>
          <a:xfrm>
            <a:off x="5919200" y="1946275"/>
            <a:ext cx="5943600" cy="3667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af6544d15b_2_6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NOT ALL MODELS ARE VALID...</a:t>
            </a:r>
            <a:endParaRPr/>
          </a:p>
        </p:txBody>
      </p:sp>
      <p:sp>
        <p:nvSpPr>
          <p:cNvPr id="373" name="Google Shape;373;gaf6544d15b_2_60"/>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374" name="Google Shape;374;gaf6544d15b_2_60"/>
          <p:cNvPicPr preferRelativeResize="0"/>
          <p:nvPr/>
        </p:nvPicPr>
        <p:blipFill>
          <a:blip r:embed="rId3">
            <a:alphaModFix/>
          </a:blip>
          <a:stretch>
            <a:fillRect/>
          </a:stretch>
        </p:blipFill>
        <p:spPr>
          <a:xfrm>
            <a:off x="338063" y="2117725"/>
            <a:ext cx="5381625" cy="3324225"/>
          </a:xfrm>
          <a:prstGeom prst="rect">
            <a:avLst/>
          </a:prstGeom>
          <a:noFill/>
          <a:ln>
            <a:noFill/>
          </a:ln>
        </p:spPr>
      </p:pic>
      <p:pic>
        <p:nvPicPr>
          <p:cNvPr id="375" name="Google Shape;375;gaf6544d15b_2_60"/>
          <p:cNvPicPr preferRelativeResize="0"/>
          <p:nvPr/>
        </p:nvPicPr>
        <p:blipFill>
          <a:blip r:embed="rId4">
            <a:alphaModFix/>
          </a:blip>
          <a:stretch>
            <a:fillRect/>
          </a:stretch>
        </p:blipFill>
        <p:spPr>
          <a:xfrm>
            <a:off x="5919200" y="1946275"/>
            <a:ext cx="5943600" cy="3667125"/>
          </a:xfrm>
          <a:prstGeom prst="rect">
            <a:avLst/>
          </a:prstGeom>
          <a:noFill/>
          <a:ln>
            <a:noFill/>
          </a:ln>
        </p:spPr>
      </p:pic>
      <p:sp>
        <p:nvSpPr>
          <p:cNvPr id="376" name="Google Shape;376;gaf6544d15b_2_60"/>
          <p:cNvSpPr/>
          <p:nvPr/>
        </p:nvSpPr>
        <p:spPr>
          <a:xfrm rot="-1040554">
            <a:off x="766703" y="2460628"/>
            <a:ext cx="3219562" cy="825601"/>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Avenir"/>
                <a:ea typeface="Avenir"/>
                <a:cs typeface="Avenir"/>
                <a:sym typeface="Avenir"/>
              </a:rPr>
              <a:t>P-Value &gt; 0.7!</a:t>
            </a:r>
            <a:endParaRPr sz="3600">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f6544d15b_1_195"/>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OUR PROCESS</a:t>
            </a:r>
            <a:endParaRPr/>
          </a:p>
        </p:txBody>
      </p:sp>
      <p:pic>
        <p:nvPicPr>
          <p:cNvPr id="128" name="Google Shape;128;gaf6544d15b_1_195"/>
          <p:cNvPicPr preferRelativeResize="0"/>
          <p:nvPr/>
        </p:nvPicPr>
        <p:blipFill>
          <a:blip r:embed="rId3">
            <a:alphaModFix/>
          </a:blip>
          <a:stretch>
            <a:fillRect/>
          </a:stretch>
        </p:blipFill>
        <p:spPr>
          <a:xfrm>
            <a:off x="5686474" y="389775"/>
            <a:ext cx="5919676" cy="6078449"/>
          </a:xfrm>
          <a:prstGeom prst="rect">
            <a:avLst/>
          </a:prstGeom>
          <a:noFill/>
          <a:ln cap="flat" cmpd="sng" w="28575">
            <a:solidFill>
              <a:srgbClr val="FFFFFF"/>
            </a:solidFill>
            <a:prstDash val="solid"/>
            <a:round/>
            <a:headEnd len="sm" w="sm" type="none"/>
            <a:tailEnd len="sm" w="sm" type="none"/>
          </a:ln>
        </p:spPr>
      </p:pic>
      <p:pic>
        <p:nvPicPr>
          <p:cNvPr id="129" name="Google Shape;129;gaf6544d15b_1_195"/>
          <p:cNvPicPr preferRelativeResize="0"/>
          <p:nvPr/>
        </p:nvPicPr>
        <p:blipFill>
          <a:blip r:embed="rId4">
            <a:alphaModFix/>
          </a:blip>
          <a:stretch>
            <a:fillRect/>
          </a:stretch>
        </p:blipFill>
        <p:spPr>
          <a:xfrm>
            <a:off x="870650" y="2064825"/>
            <a:ext cx="4403025" cy="380912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af6544d15b_2_71"/>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NOT ALL MODELS ARE VALID...</a:t>
            </a:r>
            <a:endParaRPr/>
          </a:p>
        </p:txBody>
      </p:sp>
      <p:sp>
        <p:nvSpPr>
          <p:cNvPr id="382" name="Google Shape;382;gaf6544d15b_2_71"/>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383" name="Google Shape;383;gaf6544d15b_2_71"/>
          <p:cNvPicPr preferRelativeResize="0"/>
          <p:nvPr/>
        </p:nvPicPr>
        <p:blipFill>
          <a:blip r:embed="rId3">
            <a:alphaModFix/>
          </a:blip>
          <a:stretch>
            <a:fillRect/>
          </a:stretch>
        </p:blipFill>
        <p:spPr>
          <a:xfrm>
            <a:off x="338063" y="2117725"/>
            <a:ext cx="5381625" cy="3324225"/>
          </a:xfrm>
          <a:prstGeom prst="rect">
            <a:avLst/>
          </a:prstGeom>
          <a:noFill/>
          <a:ln>
            <a:noFill/>
          </a:ln>
        </p:spPr>
      </p:pic>
      <p:pic>
        <p:nvPicPr>
          <p:cNvPr id="384" name="Google Shape;384;gaf6544d15b_2_71"/>
          <p:cNvPicPr preferRelativeResize="0"/>
          <p:nvPr/>
        </p:nvPicPr>
        <p:blipFill>
          <a:blip r:embed="rId4">
            <a:alphaModFix/>
          </a:blip>
          <a:stretch>
            <a:fillRect/>
          </a:stretch>
        </p:blipFill>
        <p:spPr>
          <a:xfrm>
            <a:off x="5919200" y="1946275"/>
            <a:ext cx="5943600" cy="3667125"/>
          </a:xfrm>
          <a:prstGeom prst="rect">
            <a:avLst/>
          </a:prstGeom>
          <a:noFill/>
          <a:ln>
            <a:noFill/>
          </a:ln>
        </p:spPr>
      </p:pic>
      <p:sp>
        <p:nvSpPr>
          <p:cNvPr id="385" name="Google Shape;385;gaf6544d15b_2_71"/>
          <p:cNvSpPr/>
          <p:nvPr/>
        </p:nvSpPr>
        <p:spPr>
          <a:xfrm rot="-1040554">
            <a:off x="766703" y="2460628"/>
            <a:ext cx="3219562" cy="825601"/>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Avenir"/>
                <a:ea typeface="Avenir"/>
                <a:cs typeface="Avenir"/>
                <a:sym typeface="Avenir"/>
              </a:rPr>
              <a:t>P-Value &gt; 0.7!</a:t>
            </a:r>
            <a:endParaRPr sz="3600">
              <a:latin typeface="Avenir"/>
              <a:ea typeface="Avenir"/>
              <a:cs typeface="Avenir"/>
              <a:sym typeface="Avenir"/>
            </a:endParaRPr>
          </a:p>
        </p:txBody>
      </p:sp>
      <p:sp>
        <p:nvSpPr>
          <p:cNvPr id="386" name="Google Shape;386;gaf6544d15b_2_71"/>
          <p:cNvSpPr/>
          <p:nvPr/>
        </p:nvSpPr>
        <p:spPr>
          <a:xfrm rot="1374824">
            <a:off x="8215284" y="2631731"/>
            <a:ext cx="3414968" cy="825704"/>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Avenir"/>
                <a:ea typeface="Avenir"/>
                <a:cs typeface="Avenir"/>
                <a:sym typeface="Avenir"/>
              </a:rPr>
              <a:t>P-Value &gt; 0.95!</a:t>
            </a:r>
            <a:endParaRPr sz="3600">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af6544d15b_2_8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2" name="Google Shape;392;gaf6544d15b_2_8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393" name="Google Shape;393;gaf6544d15b_2_80"/>
          <p:cNvPicPr preferRelativeResize="0"/>
          <p:nvPr/>
        </p:nvPicPr>
        <p:blipFill>
          <a:blip r:embed="rId3">
            <a:alphaModFix/>
          </a:blip>
          <a:stretch>
            <a:fillRect/>
          </a:stretch>
        </p:blipFill>
        <p:spPr>
          <a:xfrm>
            <a:off x="0" y="2940888"/>
            <a:ext cx="12192000" cy="9762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af6544d15b_2_92"/>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9" name="Google Shape;399;gaf6544d15b_2_92"/>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00" name="Google Shape;400;gaf6544d15b_2_92"/>
          <p:cNvPicPr preferRelativeResize="0"/>
          <p:nvPr/>
        </p:nvPicPr>
        <p:blipFill>
          <a:blip r:embed="rId3">
            <a:alphaModFix/>
          </a:blip>
          <a:stretch>
            <a:fillRect/>
          </a:stretch>
        </p:blipFill>
        <p:spPr>
          <a:xfrm>
            <a:off x="0" y="2940888"/>
            <a:ext cx="12192000" cy="976230"/>
          </a:xfrm>
          <a:prstGeom prst="rect">
            <a:avLst/>
          </a:prstGeom>
          <a:noFill/>
          <a:ln>
            <a:noFill/>
          </a:ln>
        </p:spPr>
      </p:pic>
      <p:pic>
        <p:nvPicPr>
          <p:cNvPr id="401" name="Google Shape;401;gaf6544d15b_2_92"/>
          <p:cNvPicPr preferRelativeResize="0"/>
          <p:nvPr/>
        </p:nvPicPr>
        <p:blipFill>
          <a:blip r:embed="rId4">
            <a:alphaModFix/>
          </a:blip>
          <a:stretch>
            <a:fillRect/>
          </a:stretch>
        </p:blipFill>
        <p:spPr>
          <a:xfrm rot="-1379050">
            <a:off x="-327424" y="2941321"/>
            <a:ext cx="14654172" cy="11252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af6544d15b_2_107"/>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7" name="Google Shape;407;gaf6544d15b_2_107"/>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08" name="Google Shape;408;gaf6544d15b_2_107"/>
          <p:cNvPicPr preferRelativeResize="0"/>
          <p:nvPr/>
        </p:nvPicPr>
        <p:blipFill>
          <a:blip r:embed="rId3">
            <a:alphaModFix/>
          </a:blip>
          <a:stretch>
            <a:fillRect/>
          </a:stretch>
        </p:blipFill>
        <p:spPr>
          <a:xfrm>
            <a:off x="0" y="2940888"/>
            <a:ext cx="12192000" cy="976230"/>
          </a:xfrm>
          <a:prstGeom prst="rect">
            <a:avLst/>
          </a:prstGeom>
          <a:noFill/>
          <a:ln>
            <a:noFill/>
          </a:ln>
        </p:spPr>
      </p:pic>
      <p:pic>
        <p:nvPicPr>
          <p:cNvPr id="409" name="Google Shape;409;gaf6544d15b_2_107"/>
          <p:cNvPicPr preferRelativeResize="0"/>
          <p:nvPr/>
        </p:nvPicPr>
        <p:blipFill>
          <a:blip r:embed="rId4">
            <a:alphaModFix/>
          </a:blip>
          <a:stretch>
            <a:fillRect/>
          </a:stretch>
        </p:blipFill>
        <p:spPr>
          <a:xfrm rot="-1379050">
            <a:off x="-327424" y="2941321"/>
            <a:ext cx="14654172" cy="1125230"/>
          </a:xfrm>
          <a:prstGeom prst="rect">
            <a:avLst/>
          </a:prstGeom>
          <a:noFill/>
          <a:ln>
            <a:noFill/>
          </a:ln>
        </p:spPr>
      </p:pic>
      <p:pic>
        <p:nvPicPr>
          <p:cNvPr id="410" name="Google Shape;410;gaf6544d15b_2_107"/>
          <p:cNvPicPr preferRelativeResize="0"/>
          <p:nvPr/>
        </p:nvPicPr>
        <p:blipFill>
          <a:blip r:embed="rId5">
            <a:alphaModFix/>
          </a:blip>
          <a:stretch>
            <a:fillRect/>
          </a:stretch>
        </p:blipFill>
        <p:spPr>
          <a:xfrm rot="1449986">
            <a:off x="-212012" y="2642661"/>
            <a:ext cx="13297974" cy="18110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af6544d15b_2_22"/>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16" name="Google Shape;416;gaf6544d15b_2_22"/>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17" name="Google Shape;417;gaf6544d15b_2_22"/>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18" name="Google Shape;418;gaf6544d15b_2_22"/>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19" name="Google Shape;419;gaf6544d15b_2_22"/>
          <p:cNvPicPr preferRelativeResize="0"/>
          <p:nvPr/>
        </p:nvPicPr>
        <p:blipFill>
          <a:blip r:embed="rId5">
            <a:alphaModFix/>
          </a:blip>
          <a:stretch>
            <a:fillRect/>
          </a:stretch>
        </p:blipFill>
        <p:spPr>
          <a:xfrm>
            <a:off x="8639125" y="1775225"/>
            <a:ext cx="2868196" cy="4334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af6544d15b_2_115"/>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25" name="Google Shape;425;gaf6544d15b_2_115"/>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26" name="Google Shape;426;gaf6544d15b_2_115"/>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27" name="Google Shape;427;gaf6544d15b_2_115"/>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28" name="Google Shape;428;gaf6544d15b_2_115"/>
          <p:cNvPicPr preferRelativeResize="0"/>
          <p:nvPr/>
        </p:nvPicPr>
        <p:blipFill>
          <a:blip r:embed="rId5">
            <a:alphaModFix/>
          </a:blip>
          <a:stretch>
            <a:fillRect/>
          </a:stretch>
        </p:blipFill>
        <p:spPr>
          <a:xfrm>
            <a:off x="8639125" y="1775225"/>
            <a:ext cx="2868196" cy="4334525"/>
          </a:xfrm>
          <a:prstGeom prst="rect">
            <a:avLst/>
          </a:prstGeom>
          <a:noFill/>
          <a:ln>
            <a:noFill/>
          </a:ln>
        </p:spPr>
      </p:pic>
      <p:sp>
        <p:nvSpPr>
          <p:cNvPr id="429" name="Google Shape;429;gaf6544d15b_2_115"/>
          <p:cNvSpPr/>
          <p:nvPr/>
        </p:nvSpPr>
        <p:spPr>
          <a:xfrm>
            <a:off x="1079475" y="3400425"/>
            <a:ext cx="2771400" cy="1643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af6544d15b_2_124"/>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35" name="Google Shape;435;gaf6544d15b_2_124"/>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36" name="Google Shape;436;gaf6544d15b_2_124"/>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37" name="Google Shape;437;gaf6544d15b_2_124"/>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38" name="Google Shape;438;gaf6544d15b_2_124"/>
          <p:cNvPicPr preferRelativeResize="0"/>
          <p:nvPr/>
        </p:nvPicPr>
        <p:blipFill>
          <a:blip r:embed="rId5">
            <a:alphaModFix/>
          </a:blip>
          <a:stretch>
            <a:fillRect/>
          </a:stretch>
        </p:blipFill>
        <p:spPr>
          <a:xfrm>
            <a:off x="8639125" y="1775225"/>
            <a:ext cx="2868196" cy="4334525"/>
          </a:xfrm>
          <a:prstGeom prst="rect">
            <a:avLst/>
          </a:prstGeom>
          <a:noFill/>
          <a:ln>
            <a:noFill/>
          </a:ln>
        </p:spPr>
      </p:pic>
      <p:sp>
        <p:nvSpPr>
          <p:cNvPr id="439" name="Google Shape;439;gaf6544d15b_2_124"/>
          <p:cNvSpPr/>
          <p:nvPr/>
        </p:nvSpPr>
        <p:spPr>
          <a:xfrm>
            <a:off x="4158375" y="1790700"/>
            <a:ext cx="4173300" cy="65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af6544d15b_2_124"/>
          <p:cNvSpPr/>
          <p:nvPr/>
        </p:nvSpPr>
        <p:spPr>
          <a:xfrm>
            <a:off x="4158413" y="4800600"/>
            <a:ext cx="4173300" cy="65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af6544d15b_2_134"/>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46" name="Google Shape;446;gaf6544d15b_2_134"/>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47" name="Google Shape;447;gaf6544d15b_2_134"/>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48" name="Google Shape;448;gaf6544d15b_2_134"/>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49" name="Google Shape;449;gaf6544d15b_2_134"/>
          <p:cNvPicPr preferRelativeResize="0"/>
          <p:nvPr/>
        </p:nvPicPr>
        <p:blipFill>
          <a:blip r:embed="rId5">
            <a:alphaModFix/>
          </a:blip>
          <a:stretch>
            <a:fillRect/>
          </a:stretch>
        </p:blipFill>
        <p:spPr>
          <a:xfrm>
            <a:off x="8639125" y="1775225"/>
            <a:ext cx="2868196" cy="4334525"/>
          </a:xfrm>
          <a:prstGeom prst="rect">
            <a:avLst/>
          </a:prstGeom>
          <a:noFill/>
          <a:ln>
            <a:noFill/>
          </a:ln>
        </p:spPr>
      </p:pic>
      <p:sp>
        <p:nvSpPr>
          <p:cNvPr id="450" name="Google Shape;450;gaf6544d15b_2_134"/>
          <p:cNvSpPr/>
          <p:nvPr/>
        </p:nvSpPr>
        <p:spPr>
          <a:xfrm>
            <a:off x="8639125" y="2014550"/>
            <a:ext cx="2868300" cy="71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af6544d15b_2_134"/>
          <p:cNvSpPr/>
          <p:nvPr/>
        </p:nvSpPr>
        <p:spPr>
          <a:xfrm>
            <a:off x="8639125" y="3481400"/>
            <a:ext cx="2868300" cy="71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af6544d15b_2_33"/>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COMBINING THE MODELS - EXAMPLE</a:t>
            </a:r>
            <a:endParaRPr/>
          </a:p>
        </p:txBody>
      </p:sp>
      <p:sp>
        <p:nvSpPr>
          <p:cNvPr id="457" name="Google Shape;457;gaf6544d15b_2_33"/>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58" name="Google Shape;458;gaf6544d15b_2_33"/>
          <p:cNvPicPr preferRelativeResize="0"/>
          <p:nvPr/>
        </p:nvPicPr>
        <p:blipFill>
          <a:blip r:embed="rId3">
            <a:alphaModFix/>
          </a:blip>
          <a:stretch>
            <a:fillRect/>
          </a:stretch>
        </p:blipFill>
        <p:spPr>
          <a:xfrm>
            <a:off x="2018339" y="3349600"/>
            <a:ext cx="8006025" cy="1350700"/>
          </a:xfrm>
          <a:prstGeom prst="rect">
            <a:avLst/>
          </a:prstGeom>
          <a:noFill/>
          <a:ln>
            <a:noFill/>
          </a:ln>
        </p:spPr>
      </p:pic>
      <p:sp>
        <p:nvSpPr>
          <p:cNvPr id="459" name="Google Shape;459;gaf6544d15b_2_33"/>
          <p:cNvSpPr/>
          <p:nvPr/>
        </p:nvSpPr>
        <p:spPr>
          <a:xfrm>
            <a:off x="1079500" y="1790700"/>
            <a:ext cx="5821500" cy="655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Avenir"/>
                <a:ea typeface="Avenir"/>
                <a:cs typeface="Avenir"/>
                <a:sym typeface="Avenir"/>
              </a:rPr>
              <a:t>Policy: C2_Workplace.Closing </a:t>
            </a:r>
            <a:endParaRPr sz="3000">
              <a:latin typeface="Avenir"/>
              <a:ea typeface="Avenir"/>
              <a:cs typeface="Avenir"/>
              <a:sym typeface="Avenir"/>
            </a:endParaRPr>
          </a:p>
        </p:txBody>
      </p:sp>
      <p:sp>
        <p:nvSpPr>
          <p:cNvPr id="460" name="Google Shape;460;gaf6544d15b_2_33"/>
          <p:cNvSpPr/>
          <p:nvPr/>
        </p:nvSpPr>
        <p:spPr>
          <a:xfrm>
            <a:off x="1079500" y="2570150"/>
            <a:ext cx="5821500" cy="655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Avenir"/>
                <a:ea typeface="Avenir"/>
                <a:cs typeface="Avenir"/>
                <a:sym typeface="Avenir"/>
              </a:rPr>
              <a:t>Statistic</a:t>
            </a:r>
            <a:r>
              <a:rPr lang="en-US" sz="3000">
                <a:latin typeface="Avenir"/>
                <a:ea typeface="Avenir"/>
                <a:cs typeface="Avenir"/>
                <a:sym typeface="Avenir"/>
              </a:rPr>
              <a:t>: Daily_Confirmed Cases </a:t>
            </a:r>
            <a:endParaRPr sz="3000">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af6544d15b_2_4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LOOKING AT SPREAD OF RESULTS</a:t>
            </a:r>
            <a:endParaRPr/>
          </a:p>
        </p:txBody>
      </p:sp>
      <p:sp>
        <p:nvSpPr>
          <p:cNvPr id="466" name="Google Shape;466;gaf6544d15b_2_4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67" name="Google Shape;467;gaf6544d15b_2_40"/>
          <p:cNvPicPr preferRelativeResize="0"/>
          <p:nvPr/>
        </p:nvPicPr>
        <p:blipFill>
          <a:blip r:embed="rId3">
            <a:alphaModFix/>
          </a:blip>
          <a:stretch>
            <a:fillRect/>
          </a:stretch>
        </p:blipFill>
        <p:spPr>
          <a:xfrm>
            <a:off x="2872029" y="1790701"/>
            <a:ext cx="6447946" cy="397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f6544d15b_1_19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EXECUTIVE SUMMARY</a:t>
            </a:r>
            <a:endParaRPr/>
          </a:p>
        </p:txBody>
      </p:sp>
      <p:sp>
        <p:nvSpPr>
          <p:cNvPr id="135" name="Google Shape;135;gaf6544d15b_1_190"/>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342900" lvl="0" marL="457200" rtl="0" algn="l">
              <a:lnSpc>
                <a:spcPct val="125000"/>
              </a:lnSpc>
              <a:spcBef>
                <a:spcPts val="0"/>
              </a:spcBef>
              <a:spcAft>
                <a:spcPts val="0"/>
              </a:spcAft>
              <a:buSzPts val="1800"/>
              <a:buChar char="·"/>
            </a:pPr>
            <a:r>
              <a:rPr lang="en-US"/>
              <a:t>The Issue</a:t>
            </a:r>
            <a:endParaRPr/>
          </a:p>
          <a:p>
            <a:pPr indent="-228600" lvl="1" marL="914400" rtl="0" algn="l">
              <a:spcBef>
                <a:spcPts val="0"/>
              </a:spcBef>
              <a:spcAft>
                <a:spcPts val="0"/>
              </a:spcAft>
              <a:buSzPts val="1800"/>
              <a:buNone/>
            </a:pPr>
            <a:r>
              <a:rPr lang="en-US"/>
              <a:t>The mass spread of COVID-19 throughout the U.S.</a:t>
            </a:r>
            <a:endParaRPr/>
          </a:p>
          <a:p>
            <a:pPr indent="-342900" lvl="0" marL="457200" rtl="0" algn="l">
              <a:spcBef>
                <a:spcPts val="0"/>
              </a:spcBef>
              <a:spcAft>
                <a:spcPts val="0"/>
              </a:spcAft>
              <a:buSzPts val="1800"/>
              <a:buChar char="·"/>
            </a:pPr>
            <a:r>
              <a:rPr lang="en-US"/>
              <a:t>Our Objective</a:t>
            </a:r>
            <a:endParaRPr/>
          </a:p>
          <a:p>
            <a:pPr indent="-228600" lvl="1" marL="914400" rtl="0" algn="l">
              <a:spcBef>
                <a:spcPts val="0"/>
              </a:spcBef>
              <a:spcAft>
                <a:spcPts val="0"/>
              </a:spcAft>
              <a:buSzPts val="1800"/>
              <a:buNone/>
            </a:pPr>
            <a:r>
              <a:rPr lang="en-US"/>
              <a:t>To identify the most effective public policies for fighting the spread of COVID-19.</a:t>
            </a:r>
            <a:endParaRPr/>
          </a:p>
          <a:p>
            <a:pPr indent="-342900" lvl="0" marL="457200" rtl="0" algn="l">
              <a:spcBef>
                <a:spcPts val="0"/>
              </a:spcBef>
              <a:spcAft>
                <a:spcPts val="0"/>
              </a:spcAft>
              <a:buSzPts val="1800"/>
              <a:buChar char="·"/>
            </a:pPr>
            <a:r>
              <a:rPr lang="en-US"/>
              <a:t>Why?</a:t>
            </a:r>
            <a:endParaRPr/>
          </a:p>
          <a:p>
            <a:pPr indent="-228600" lvl="1" marL="914400" rtl="0" algn="l">
              <a:spcBef>
                <a:spcPts val="0"/>
              </a:spcBef>
              <a:spcAft>
                <a:spcPts val="0"/>
              </a:spcAft>
              <a:buSzPts val="1800"/>
              <a:buNone/>
            </a:pPr>
            <a:r>
              <a:rPr lang="en-US"/>
              <a:t>Health impacts</a:t>
            </a:r>
            <a:endParaRPr/>
          </a:p>
          <a:p>
            <a:pPr indent="-228600" lvl="1" marL="914400" rtl="0" algn="l">
              <a:spcBef>
                <a:spcPts val="0"/>
              </a:spcBef>
              <a:spcAft>
                <a:spcPts val="0"/>
              </a:spcAft>
              <a:buSzPts val="1800"/>
              <a:buNone/>
            </a:pPr>
            <a:r>
              <a:rPr lang="en-US"/>
              <a:t>Economic impacts</a:t>
            </a:r>
            <a:endParaRPr/>
          </a:p>
          <a:p>
            <a:pPr indent="-342900" lvl="0" marL="457200" rtl="0" algn="l">
              <a:spcBef>
                <a:spcPts val="0"/>
              </a:spcBef>
              <a:spcAft>
                <a:spcPts val="0"/>
              </a:spcAft>
              <a:buSzPts val="1800"/>
              <a:buChar char="·"/>
            </a:pPr>
            <a:r>
              <a:rPr lang="en-US"/>
              <a:t> Our findings</a:t>
            </a:r>
            <a:endParaRPr/>
          </a:p>
          <a:p>
            <a:pPr indent="-228600" lvl="1" marL="914400" rtl="0" algn="l">
              <a:spcBef>
                <a:spcPts val="0"/>
              </a:spcBef>
              <a:spcAft>
                <a:spcPts val="0"/>
              </a:spcAft>
              <a:buSzPts val="1800"/>
              <a:buNone/>
            </a:pPr>
            <a:r>
              <a:rPr lang="en-US"/>
              <a:t>Workplace closures, stay-at-home orders, and closing public transportation showed the greatest effects. </a:t>
            </a:r>
            <a:endParaRPr/>
          </a:p>
          <a:p>
            <a:pPr indent="-228600" lvl="1" marL="914400" rtl="0" algn="l">
              <a:lnSpc>
                <a:spcPct val="125000"/>
              </a:lnSpc>
              <a:spcBef>
                <a:spcPts val="0"/>
              </a:spcBef>
              <a:spcAft>
                <a:spcPts val="0"/>
              </a:spcAft>
              <a:buSzPts val="1800"/>
              <a:buNone/>
            </a:pPr>
            <a:r>
              <a:t/>
            </a:r>
            <a:endParaRPr/>
          </a:p>
          <a:p>
            <a:pPr indent="-233000" lvl="0" marL="360000" rtl="0" algn="l">
              <a:lnSpc>
                <a:spcPct val="125000"/>
              </a:lnSpc>
              <a:spcBef>
                <a:spcPts val="0"/>
              </a:spcBef>
              <a:spcAft>
                <a:spcPts val="0"/>
              </a:spcAft>
              <a:buSzPts val="2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af6544d15b_2_146"/>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LOOKING AT SPREAD OF RESULTS</a:t>
            </a:r>
            <a:endParaRPr/>
          </a:p>
        </p:txBody>
      </p:sp>
      <p:sp>
        <p:nvSpPr>
          <p:cNvPr id="473" name="Google Shape;473;gaf6544d15b_2_146"/>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74" name="Google Shape;474;gaf6544d15b_2_146"/>
          <p:cNvPicPr preferRelativeResize="0"/>
          <p:nvPr/>
        </p:nvPicPr>
        <p:blipFill>
          <a:blip r:embed="rId3">
            <a:alphaModFix/>
          </a:blip>
          <a:stretch>
            <a:fillRect/>
          </a:stretch>
        </p:blipFill>
        <p:spPr>
          <a:xfrm>
            <a:off x="2872029" y="1790701"/>
            <a:ext cx="6447946" cy="3978300"/>
          </a:xfrm>
          <a:prstGeom prst="rect">
            <a:avLst/>
          </a:prstGeom>
          <a:noFill/>
          <a:ln>
            <a:noFill/>
          </a:ln>
        </p:spPr>
      </p:pic>
      <p:sp>
        <p:nvSpPr>
          <p:cNvPr id="475" name="Google Shape;475;gaf6544d15b_2_146"/>
          <p:cNvSpPr/>
          <p:nvPr/>
        </p:nvSpPr>
        <p:spPr>
          <a:xfrm>
            <a:off x="3514725" y="2200275"/>
            <a:ext cx="1228800" cy="21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af6544d15b_2_146"/>
          <p:cNvSpPr/>
          <p:nvPr/>
        </p:nvSpPr>
        <p:spPr>
          <a:xfrm>
            <a:off x="5953125" y="2986100"/>
            <a:ext cx="1228800" cy="1228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af6544d15b_2_156"/>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LOOKING AT THE SPREAD OF RESULTS</a:t>
            </a:r>
            <a:endParaRPr/>
          </a:p>
        </p:txBody>
      </p:sp>
      <p:sp>
        <p:nvSpPr>
          <p:cNvPr id="482" name="Google Shape;482;gaf6544d15b_2_156"/>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83" name="Google Shape;483;gaf6544d15b_2_156"/>
          <p:cNvPicPr preferRelativeResize="0"/>
          <p:nvPr/>
        </p:nvPicPr>
        <p:blipFill>
          <a:blip r:embed="rId3">
            <a:alphaModFix/>
          </a:blip>
          <a:stretch>
            <a:fillRect/>
          </a:stretch>
        </p:blipFill>
        <p:spPr>
          <a:xfrm>
            <a:off x="2872029" y="1790701"/>
            <a:ext cx="6447946" cy="3978300"/>
          </a:xfrm>
          <a:prstGeom prst="rect">
            <a:avLst/>
          </a:prstGeom>
          <a:noFill/>
          <a:ln>
            <a:noFill/>
          </a:ln>
        </p:spPr>
      </p:pic>
      <p:sp>
        <p:nvSpPr>
          <p:cNvPr id="484" name="Google Shape;484;gaf6544d15b_2_156"/>
          <p:cNvSpPr/>
          <p:nvPr/>
        </p:nvSpPr>
        <p:spPr>
          <a:xfrm>
            <a:off x="4729150" y="1900250"/>
            <a:ext cx="1228800" cy="340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af6544d15b_2_156"/>
          <p:cNvSpPr/>
          <p:nvPr/>
        </p:nvSpPr>
        <p:spPr>
          <a:xfrm>
            <a:off x="7138975" y="2957525"/>
            <a:ext cx="1228800" cy="180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MODEL VALIDATION </a:t>
            </a:r>
            <a:endParaRPr/>
          </a:p>
        </p:txBody>
      </p:sp>
      <p:sp>
        <p:nvSpPr>
          <p:cNvPr id="491" name="Google Shape;491;p7"/>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p>
            <a:pPr indent="-233000" lvl="0" marL="360000" rtl="0" algn="l">
              <a:lnSpc>
                <a:spcPct val="125000"/>
              </a:lnSpc>
              <a:spcBef>
                <a:spcPts val="0"/>
              </a:spcBef>
              <a:spcAft>
                <a:spcPts val="0"/>
              </a:spcAft>
              <a:buSzPts val="2000"/>
              <a:buNone/>
            </a:pPr>
            <a:r>
              <a:t/>
            </a:r>
            <a:endParaRPr/>
          </a:p>
        </p:txBody>
      </p:sp>
      <p:pic>
        <p:nvPicPr>
          <p:cNvPr id="492" name="Google Shape;492;p7"/>
          <p:cNvPicPr preferRelativeResize="0"/>
          <p:nvPr/>
        </p:nvPicPr>
        <p:blipFill>
          <a:blip r:embed="rId3">
            <a:alphaModFix/>
          </a:blip>
          <a:stretch>
            <a:fillRect/>
          </a:stretch>
        </p:blipFill>
        <p:spPr>
          <a:xfrm>
            <a:off x="1079500" y="1790700"/>
            <a:ext cx="10026649" cy="3978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af6544d15b_4_6"/>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 </a:t>
            </a:r>
            <a:endParaRPr/>
          </a:p>
        </p:txBody>
      </p:sp>
      <p:sp>
        <p:nvSpPr>
          <p:cNvPr id="498" name="Google Shape;498;gaf6544d15b_4_6"/>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99" name="Google Shape;499;gaf6544d15b_4_6"/>
          <p:cNvPicPr preferRelativeResize="0"/>
          <p:nvPr/>
        </p:nvPicPr>
        <p:blipFill>
          <a:blip r:embed="rId3">
            <a:alphaModFix/>
          </a:blip>
          <a:stretch>
            <a:fillRect/>
          </a:stretch>
        </p:blipFill>
        <p:spPr>
          <a:xfrm>
            <a:off x="1079500" y="1790700"/>
            <a:ext cx="9893300" cy="3338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af6544d15b_4_11"/>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 </a:t>
            </a:r>
            <a:endParaRPr/>
          </a:p>
        </p:txBody>
      </p:sp>
      <p:sp>
        <p:nvSpPr>
          <p:cNvPr id="505" name="Google Shape;505;gaf6544d15b_4_11"/>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506" name="Google Shape;506;gaf6544d15b_4_11"/>
          <p:cNvPicPr preferRelativeResize="0"/>
          <p:nvPr/>
        </p:nvPicPr>
        <p:blipFill>
          <a:blip r:embed="rId3">
            <a:alphaModFix/>
          </a:blip>
          <a:stretch>
            <a:fillRect/>
          </a:stretch>
        </p:blipFill>
        <p:spPr>
          <a:xfrm>
            <a:off x="1079500" y="1790700"/>
            <a:ext cx="10307650" cy="3978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af6544d15b_4_18"/>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MODEL VALIDATION </a:t>
            </a:r>
            <a:endParaRPr/>
          </a:p>
          <a:p>
            <a:pPr indent="0" lvl="0" marL="0" rtl="0" algn="l">
              <a:spcBef>
                <a:spcPts val="0"/>
              </a:spcBef>
              <a:spcAft>
                <a:spcPts val="0"/>
              </a:spcAft>
              <a:buNone/>
            </a:pPr>
            <a:r>
              <a:t/>
            </a:r>
            <a:endParaRPr/>
          </a:p>
        </p:txBody>
      </p:sp>
      <p:sp>
        <p:nvSpPr>
          <p:cNvPr id="512" name="Google Shape;512;gaf6544d15b_4_18"/>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sz="1600"/>
              <a:t>As we can see the table there are lot of variables which is from our model. The number is the slope of the policy. The column and rows are the statistics variable and sort of the predict variables. We also </a:t>
            </a:r>
            <a:r>
              <a:rPr lang="en-US" sz="1600"/>
              <a:t>highlight</a:t>
            </a:r>
            <a:r>
              <a:rPr lang="en-US" sz="1600"/>
              <a:t> the color for the elements because we define the color meaning below:</a:t>
            </a:r>
            <a:endParaRPr sz="1600"/>
          </a:p>
          <a:p>
            <a:pPr indent="0" lvl="0" marL="3200400" rtl="0" algn="l">
              <a:spcBef>
                <a:spcPts val="1000"/>
              </a:spcBef>
              <a:spcAft>
                <a:spcPts val="0"/>
              </a:spcAft>
              <a:buNone/>
            </a:pPr>
            <a:r>
              <a:rPr lang="en-US" sz="1600"/>
              <a:t>Green is meaning </a:t>
            </a:r>
            <a:r>
              <a:rPr lang="en-US" sz="1600"/>
              <a:t>the slope is</a:t>
            </a:r>
            <a:r>
              <a:rPr lang="en-US" sz="1600"/>
              <a:t> </a:t>
            </a:r>
            <a:r>
              <a:rPr lang="en-US" sz="1600"/>
              <a:t>decreasing</a:t>
            </a:r>
            <a:r>
              <a:rPr lang="en-US" sz="1600"/>
              <a:t> </a:t>
            </a:r>
            <a:endParaRPr sz="1600"/>
          </a:p>
          <a:p>
            <a:pPr indent="0" lvl="0" marL="3200400" rtl="0" algn="l">
              <a:spcBef>
                <a:spcPts val="1000"/>
              </a:spcBef>
              <a:spcAft>
                <a:spcPts val="0"/>
              </a:spcAft>
              <a:buNone/>
            </a:pPr>
            <a:r>
              <a:rPr lang="en-US" sz="1600"/>
              <a:t>L</a:t>
            </a:r>
            <a:r>
              <a:rPr lang="en-US" sz="1600"/>
              <a:t>ight green is meaning the slope is decreasing but not much </a:t>
            </a:r>
            <a:endParaRPr sz="1600"/>
          </a:p>
          <a:p>
            <a:pPr indent="0" lvl="0" marL="3200400" rtl="0" algn="l">
              <a:spcBef>
                <a:spcPts val="1000"/>
              </a:spcBef>
              <a:spcAft>
                <a:spcPts val="0"/>
              </a:spcAft>
              <a:buNone/>
            </a:pPr>
            <a:r>
              <a:rPr lang="en-US" sz="1600"/>
              <a:t>Yellow is meaning the slope is kind of horizontal or 0 </a:t>
            </a:r>
            <a:endParaRPr sz="1600"/>
          </a:p>
          <a:p>
            <a:pPr indent="0" lvl="0" marL="3200400" rtl="0" algn="l">
              <a:spcBef>
                <a:spcPts val="1000"/>
              </a:spcBef>
              <a:spcAft>
                <a:spcPts val="0"/>
              </a:spcAft>
              <a:buClr>
                <a:schemeClr val="dk1"/>
              </a:buClr>
              <a:buSzPts val="1100"/>
              <a:buFont typeface="Arial"/>
              <a:buNone/>
            </a:pPr>
            <a:r>
              <a:rPr lang="en-US" sz="1600"/>
              <a:t>Light red is meaning the slope is increasing  but not much</a:t>
            </a:r>
            <a:endParaRPr sz="1600"/>
          </a:p>
          <a:p>
            <a:pPr indent="0" lvl="0" marL="3200400" rtl="0" algn="l">
              <a:spcBef>
                <a:spcPts val="1000"/>
              </a:spcBef>
              <a:spcAft>
                <a:spcPts val="0"/>
              </a:spcAft>
              <a:buNone/>
            </a:pPr>
            <a:r>
              <a:rPr lang="en-US" sz="1600"/>
              <a:t>Red is meaning t</a:t>
            </a:r>
            <a:r>
              <a:rPr lang="en-US" sz="1600"/>
              <a:t>he slope is increasing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af6544d15b_4_38"/>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 </a:t>
            </a:r>
            <a:endParaRPr/>
          </a:p>
        </p:txBody>
      </p:sp>
      <p:sp>
        <p:nvSpPr>
          <p:cNvPr id="518" name="Google Shape;518;gaf6544d15b_4_38"/>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Clr>
                <a:schemeClr val="dk1"/>
              </a:buClr>
              <a:buSzPts val="1100"/>
              <a:buFont typeface="Arial"/>
              <a:buNone/>
            </a:pPr>
            <a:r>
              <a:rPr lang="en-US" sz="1600"/>
              <a:t>Let’s </a:t>
            </a:r>
            <a:r>
              <a:rPr lang="en-US" sz="1600"/>
              <a:t>see the policy rows. We can compare the policy row for each other. We can see the Workplace closing policy and Stay at home requirements policy are very good policies because we can see they cover three columns in the table which the slope is decreasing. </a:t>
            </a:r>
            <a:endParaRPr sz="1600"/>
          </a:p>
          <a:p>
            <a:pPr indent="0" lvl="0" marL="0" rtl="0" algn="l">
              <a:spcBef>
                <a:spcPts val="1000"/>
              </a:spcBef>
              <a:spcAft>
                <a:spcPts val="0"/>
              </a:spcAft>
              <a:buClr>
                <a:schemeClr val="dk1"/>
              </a:buClr>
              <a:buSzPts val="1100"/>
              <a:buFont typeface="Arial"/>
              <a:buNone/>
            </a:pPr>
            <a:r>
              <a:rPr lang="en-US" sz="1600"/>
              <a:t>The second good policy is Close public transport and Restrictions on internal movement. We can check the color. There is no increasing much and has two decreasing slopes which is very good for states. </a:t>
            </a:r>
            <a:endParaRPr sz="1600"/>
          </a:p>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af6544d15b_4_23"/>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a:t>
            </a:r>
            <a:endParaRPr/>
          </a:p>
        </p:txBody>
      </p:sp>
      <p:sp>
        <p:nvSpPr>
          <p:cNvPr id="524" name="Google Shape;524;gaf6544d15b_4_23"/>
          <p:cNvSpPr txBox="1"/>
          <p:nvPr>
            <p:ph idx="1" type="body"/>
          </p:nvPr>
        </p:nvSpPr>
        <p:spPr>
          <a:xfrm>
            <a:off x="952500" y="2984775"/>
            <a:ext cx="10026600" cy="3978300"/>
          </a:xfrm>
          <a:prstGeom prst="rect">
            <a:avLst/>
          </a:prstGeom>
        </p:spPr>
        <p:txBody>
          <a:bodyPr anchorCtr="0" anchor="t" bIns="0" lIns="0" spcFirstLastPara="1" rIns="0" wrap="square" tIns="0">
            <a:noAutofit/>
          </a:bodyPr>
          <a:lstStyle/>
          <a:p>
            <a:pPr indent="0" lvl="0" marL="0" rtl="0" algn="l">
              <a:lnSpc>
                <a:spcPct val="115000"/>
              </a:lnSpc>
              <a:spcBef>
                <a:spcPts val="1000"/>
              </a:spcBef>
              <a:spcAft>
                <a:spcPts val="0"/>
              </a:spcAft>
              <a:buNone/>
            </a:pPr>
            <a:r>
              <a:rPr lang="en-US" sz="1600">
                <a:solidFill>
                  <a:srgbClr val="FFFFFF"/>
                </a:solidFill>
              </a:rPr>
              <a:t>According to the data of C2 Workplace Closing, we can see that the Daily_Confirmed, Confirmed and Hospitalization Rate indicators have an obvious downward trend of slope, which means that some policies adopted by C2 are all effective in suppressing the spread of virus.</a:t>
            </a:r>
            <a:endParaRPr sz="1600">
              <a:solidFill>
                <a:srgbClr val="FFFFFF"/>
              </a:solidFill>
            </a:endParaRPr>
          </a:p>
          <a:p>
            <a:pPr indent="0" lvl="0" marL="0" rtl="0" algn="l">
              <a:lnSpc>
                <a:spcPct val="115000"/>
              </a:lnSpc>
              <a:spcBef>
                <a:spcPts val="1000"/>
              </a:spcBef>
              <a:spcAft>
                <a:spcPts val="0"/>
              </a:spcAft>
              <a:buNone/>
            </a:pPr>
            <a:r>
              <a:rPr lang="en-US" sz="1600">
                <a:solidFill>
                  <a:srgbClr val="FFFFFF"/>
                </a:solidFill>
              </a:rPr>
              <a:t>From the specific policy stage, for Daily_Confirmed, when the policy changes from severity 1(15.566366) to severity 2 (5.724879), the slope decreases most obviously.</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As for the Confirmed index, when the policy changes from severity 1(1152.5142) to severity 2 (803.5056), the slope decreases more than other stages.</a:t>
            </a:r>
            <a:endParaRPr sz="1600">
              <a:solidFill>
                <a:srgbClr val="FFFFFF"/>
              </a:solidFill>
            </a:endParaRPr>
          </a:p>
          <a:p>
            <a:pPr indent="0" lvl="0" marL="0" rtl="0" algn="l">
              <a:lnSpc>
                <a:spcPct val="115000"/>
              </a:lnSpc>
              <a:spcBef>
                <a:spcPts val="1000"/>
              </a:spcBef>
              <a:spcAft>
                <a:spcPts val="0"/>
              </a:spcAft>
              <a:buNone/>
            </a:pPr>
            <a:r>
              <a:rPr lang="en-US" sz="1600">
                <a:solidFill>
                  <a:srgbClr val="FFFFFF"/>
                </a:solidFill>
              </a:rPr>
              <a:t>Therefore, from the overall data, although policies of severity 1, 2 and 3 all have an effective impact, the positive impact of severity 2 is the most obvious one.  </a:t>
            </a:r>
            <a:endParaRPr sz="1600">
              <a:solidFill>
                <a:srgbClr val="FFFFFF"/>
              </a:solidFill>
            </a:endParaRPr>
          </a:p>
        </p:txBody>
      </p:sp>
      <p:graphicFrame>
        <p:nvGraphicFramePr>
          <p:cNvPr id="525" name="Google Shape;525;gaf6544d15b_4_23"/>
          <p:cNvGraphicFramePr/>
          <p:nvPr/>
        </p:nvGraphicFramePr>
        <p:xfrm>
          <a:off x="952500" y="1666750"/>
          <a:ext cx="3000000" cy="3000000"/>
        </p:xfrm>
        <a:graphic>
          <a:graphicData uri="http://schemas.openxmlformats.org/drawingml/2006/table">
            <a:tbl>
              <a:tblPr>
                <a:noFill/>
                <a:tableStyleId>{0B88AB91-6DEF-448F-B7E4-89B006B31934}</a:tableStyleId>
              </a:tblPr>
              <a:tblGrid>
                <a:gridCol w="2571750"/>
                <a:gridCol w="2571750"/>
                <a:gridCol w="2571750"/>
                <a:gridCol w="2571750"/>
              </a:tblGrid>
              <a:tr h="381000">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severity 0/1/2/3</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Clr>
                          <a:schemeClr val="dk1"/>
                        </a:buClr>
                        <a:buSzPts val="1100"/>
                        <a:buFont typeface="Arial"/>
                        <a:buNone/>
                      </a:pPr>
                      <a:r>
                        <a:rPr lang="en-US">
                          <a:solidFill>
                            <a:srgbClr val="FFFFFF"/>
                          </a:solidFill>
                          <a:latin typeface="Avenir"/>
                          <a:ea typeface="Avenir"/>
                          <a:cs typeface="Avenir"/>
                          <a:sym typeface="Avenir"/>
                        </a:rPr>
                        <a:t>Daily_Confirmed</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Clr>
                          <a:schemeClr val="dk1"/>
                        </a:buClr>
                        <a:buSzPts val="1100"/>
                        <a:buFont typeface="Arial"/>
                        <a:buNone/>
                      </a:pPr>
                      <a:r>
                        <a:rPr lang="en-US">
                          <a:solidFill>
                            <a:srgbClr val="FFFFFF"/>
                          </a:solidFill>
                          <a:latin typeface="Avenir"/>
                          <a:ea typeface="Avenir"/>
                          <a:cs typeface="Avenir"/>
                          <a:sym typeface="Avenir"/>
                        </a:rPr>
                        <a:t>Confirmed </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Clr>
                          <a:schemeClr val="dk1"/>
                        </a:buClr>
                        <a:buSzPts val="1100"/>
                        <a:buFont typeface="Arial"/>
                        <a:buNone/>
                      </a:pPr>
                      <a:r>
                        <a:rPr lang="en-US">
                          <a:solidFill>
                            <a:srgbClr val="FFFFFF"/>
                          </a:solidFill>
                          <a:latin typeface="Avenir"/>
                          <a:ea typeface="Avenir"/>
                          <a:cs typeface="Avenir"/>
                          <a:sym typeface="Avenir"/>
                        </a:rPr>
                        <a:t>Hospitalization Rate</a:t>
                      </a:r>
                      <a:endParaRPr>
                        <a:solidFill>
                          <a:srgbClr val="FFFFFF"/>
                        </a:solidFill>
                        <a:latin typeface="Avenir"/>
                        <a:ea typeface="Avenir"/>
                        <a:cs typeface="Avenir"/>
                        <a:sym typeface="Avenir"/>
                      </a:endParaRPr>
                    </a:p>
                  </a:txBody>
                  <a:tcPr marT="91425" marB="91425" marR="91425" marL="91425"/>
                </a:tc>
              </a:tr>
              <a:tr h="381000">
                <a:tc>
                  <a:txBody>
                    <a:bodyPr/>
                    <a:lstStyle/>
                    <a:p>
                      <a:pPr indent="0" lvl="0" marL="0" rtl="0" algn="ctr">
                        <a:lnSpc>
                          <a:spcPct val="115000"/>
                        </a:lnSpc>
                        <a:spcBef>
                          <a:spcPts val="1000"/>
                        </a:spcBef>
                        <a:spcAft>
                          <a:spcPts val="0"/>
                        </a:spcAft>
                        <a:buClr>
                          <a:schemeClr val="dk1"/>
                        </a:buClr>
                        <a:buSzPts val="1100"/>
                        <a:buFont typeface="Arial"/>
                        <a:buNone/>
                      </a:pPr>
                      <a:r>
                        <a:rPr lang="en-US">
                          <a:solidFill>
                            <a:srgbClr val="FFFFFF"/>
                          </a:solidFill>
                          <a:latin typeface="Avenir"/>
                          <a:ea typeface="Avenir"/>
                          <a:cs typeface="Avenir"/>
                          <a:sym typeface="Avenir"/>
                        </a:rPr>
                        <a:t>C2 Workplace Closing</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19.432493 / 15.566366  / 5.724879  / 2.105792</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1256.4352 / 1152.5142  / 803.5056  / 631.4263</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-0.04599359 / -0.06156813 / -0.08893090 / -0.13984666</a:t>
                      </a:r>
                      <a:endParaRPr>
                        <a:solidFill>
                          <a:srgbClr val="FFFFFF"/>
                        </a:solidFill>
                        <a:latin typeface="Avenir"/>
                        <a:ea typeface="Avenir"/>
                        <a:cs typeface="Avenir"/>
                        <a:sym typeface="Avenir"/>
                      </a:endParaRP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af6544d15b_4_28"/>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a:t>
            </a:r>
            <a:endParaRPr/>
          </a:p>
        </p:txBody>
      </p:sp>
      <p:sp>
        <p:nvSpPr>
          <p:cNvPr id="531" name="Google Shape;531;gaf6544d15b_4_28"/>
          <p:cNvSpPr txBox="1"/>
          <p:nvPr>
            <p:ph idx="1" type="body"/>
          </p:nvPr>
        </p:nvSpPr>
        <p:spPr>
          <a:xfrm>
            <a:off x="1082700" y="3033225"/>
            <a:ext cx="10026600" cy="3978300"/>
          </a:xfrm>
          <a:prstGeom prst="rect">
            <a:avLst/>
          </a:prstGeom>
        </p:spPr>
        <p:txBody>
          <a:bodyPr anchorCtr="0" anchor="t" bIns="0" lIns="0" spcFirstLastPara="1" rIns="0" wrap="square" tIns="0">
            <a:noAutofit/>
          </a:bodyPr>
          <a:lstStyle/>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According to the data of C6_Stay at home requirements, we can clearly see that the slope of Daily_Confirmed, Daily_Deaths and Hospitalization Rate is in a downward trend. </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For Daily_Confirmed index, when the policy goes from none (26.052273) to severity 1 (17.701753) and then to severity 2(6.322949), the slope has an obvious downward trend, which shows that severity 1 and 2 are efficient policies for the Daily_Confirmed index.</a:t>
            </a:r>
            <a:endParaRPr sz="1600">
              <a:solidFill>
                <a:srgbClr val="FFFFFF"/>
              </a:solidFill>
            </a:endParaRPr>
          </a:p>
          <a:p>
            <a:pPr indent="0" lvl="0" marL="0" rtl="0" algn="l">
              <a:lnSpc>
                <a:spcPct val="115000"/>
              </a:lnSpc>
              <a:spcBef>
                <a:spcPts val="1000"/>
              </a:spcBef>
              <a:spcAft>
                <a:spcPts val="0"/>
              </a:spcAft>
              <a:buNone/>
            </a:pPr>
            <a:r>
              <a:rPr lang="en-US" sz="1600">
                <a:solidFill>
                  <a:srgbClr val="FFFFFF"/>
                </a:solidFill>
              </a:rPr>
              <a:t>From the Daily_Deaths index, we can find that the slope decline is the most obvious from severity 1 (-0.003080392) to severity 2( -0.871512785), which shows that severity 2 policy is the most efficient for Daily_Deaths index compared with other policy stages.</a:t>
            </a:r>
            <a:endParaRPr sz="1600">
              <a:solidFill>
                <a:srgbClr val="FFFFFF"/>
              </a:solidFill>
            </a:endParaRPr>
          </a:p>
          <a:p>
            <a:pPr indent="0" lvl="0" marL="0" rtl="0" algn="l">
              <a:lnSpc>
                <a:spcPct val="115000"/>
              </a:lnSpc>
              <a:spcBef>
                <a:spcPts val="1000"/>
              </a:spcBef>
              <a:spcAft>
                <a:spcPts val="0"/>
              </a:spcAft>
              <a:buNone/>
            </a:pPr>
            <a:r>
              <a:rPr lang="en-US" sz="1600">
                <a:solidFill>
                  <a:srgbClr val="FFFFFF"/>
                </a:solidFill>
              </a:rPr>
              <a:t>As for the Hospitalization Rate index, when the policy stage changes from severity 1( -0.06567605) to severity 2(-0.21734244), the slope has an obvious change, which shows that severity 2 is the most efficient policy .</a:t>
            </a:r>
            <a:endParaRPr sz="1600">
              <a:solidFill>
                <a:srgbClr val="FFFFFF"/>
              </a:solidFill>
            </a:endParaRPr>
          </a:p>
        </p:txBody>
      </p:sp>
      <p:graphicFrame>
        <p:nvGraphicFramePr>
          <p:cNvPr id="532" name="Google Shape;532;gaf6544d15b_4_28"/>
          <p:cNvGraphicFramePr/>
          <p:nvPr/>
        </p:nvGraphicFramePr>
        <p:xfrm>
          <a:off x="952500" y="1666750"/>
          <a:ext cx="3000000" cy="3000000"/>
        </p:xfrm>
        <a:graphic>
          <a:graphicData uri="http://schemas.openxmlformats.org/drawingml/2006/table">
            <a:tbl>
              <a:tblPr>
                <a:noFill/>
                <a:tableStyleId>{0B88AB91-6DEF-448F-B7E4-89B006B31934}</a:tableStyleId>
              </a:tblPr>
              <a:tblGrid>
                <a:gridCol w="2571750"/>
                <a:gridCol w="2571750"/>
                <a:gridCol w="2571750"/>
                <a:gridCol w="2571750"/>
              </a:tblGrid>
              <a:tr h="381000">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severity 0/1/2/3</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Daily_Confirmed</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Daily_Deaths</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Hospitalization Rate</a:t>
                      </a:r>
                      <a:endParaRPr>
                        <a:solidFill>
                          <a:srgbClr val="FFFFFF"/>
                        </a:solidFill>
                        <a:latin typeface="Avenir"/>
                        <a:ea typeface="Avenir"/>
                        <a:cs typeface="Avenir"/>
                        <a:sym typeface="Avenir"/>
                      </a:endParaRPr>
                    </a:p>
                  </a:txBody>
                  <a:tcPr marT="91425" marB="91425" marR="91425" marL="91425"/>
                </a:tc>
              </a:tr>
              <a:tr h="381000">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C6_Stay at home requirements</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26.052273 / 17.701753 / 6.322949</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0.129163249 / -0.003080392 / -0.871512785</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-0.05446706 / -0.06567605 / -0.21734244</a:t>
                      </a:r>
                      <a:endParaRPr>
                        <a:solidFill>
                          <a:srgbClr val="FFFFFF"/>
                        </a:solidFill>
                        <a:latin typeface="Avenir"/>
                        <a:ea typeface="Avenir"/>
                        <a:cs typeface="Avenir"/>
                        <a:sym typeface="Avenir"/>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af6544d15b_4_33"/>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a:t>
            </a:r>
            <a:endParaRPr/>
          </a:p>
        </p:txBody>
      </p:sp>
      <p:sp>
        <p:nvSpPr>
          <p:cNvPr id="538" name="Google Shape;538;gaf6544d15b_4_33"/>
          <p:cNvSpPr txBox="1"/>
          <p:nvPr>
            <p:ph idx="1" type="body"/>
          </p:nvPr>
        </p:nvSpPr>
        <p:spPr>
          <a:xfrm>
            <a:off x="1082700" y="3097750"/>
            <a:ext cx="10026600" cy="3978300"/>
          </a:xfrm>
          <a:prstGeom prst="rect">
            <a:avLst/>
          </a:prstGeom>
        </p:spPr>
        <p:txBody>
          <a:bodyPr anchorCtr="0" anchor="t" bIns="0" lIns="0" spcFirstLastPara="1" rIns="0" wrap="square" tIns="0">
            <a:noAutofit/>
          </a:bodyPr>
          <a:lstStyle/>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According to the data of C7 Restrictions on internal movement, we can clearly see that the slopes of Confirmed and Hospitalization Rate are showing a downward trend, which means that the policies adopted by C7 are effective in suppressing the spread of virus.</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According to the specific data, for the Confirmed index, the slope has dropped obviously from 968.4974 of severity 1 to 787.4026 of severity 2, so severity 2 has the most positive influence on the Confirmed index. </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For </a:t>
            </a:r>
            <a:r>
              <a:rPr lang="en-US" sz="1600">
                <a:solidFill>
                  <a:srgbClr val="FFFFFF"/>
                </a:solidFill>
              </a:rPr>
              <a:t>Hospitalization</a:t>
            </a:r>
            <a:r>
              <a:rPr lang="en-US" sz="1600">
                <a:solidFill>
                  <a:srgbClr val="FFFFFF"/>
                </a:solidFill>
              </a:rPr>
              <a:t> Rate, It’s clear to see severity 1 and severity 2 have similar effects on Hospitalization Rate index, and they are both efficient policies.</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FFFFFF"/>
              </a:solidFill>
            </a:endParaRPr>
          </a:p>
          <a:p>
            <a:pPr indent="0" lvl="0" marL="0" rtl="0" algn="l">
              <a:spcBef>
                <a:spcPts val="1000"/>
              </a:spcBef>
              <a:spcAft>
                <a:spcPts val="0"/>
              </a:spcAft>
              <a:buNone/>
            </a:pPr>
            <a:r>
              <a:t/>
            </a:r>
            <a:endParaRPr sz="1600">
              <a:solidFill>
                <a:srgbClr val="FFFFFF"/>
              </a:solidFill>
            </a:endParaRPr>
          </a:p>
        </p:txBody>
      </p:sp>
      <p:graphicFrame>
        <p:nvGraphicFramePr>
          <p:cNvPr id="539" name="Google Shape;539;gaf6544d15b_4_33"/>
          <p:cNvGraphicFramePr/>
          <p:nvPr/>
        </p:nvGraphicFramePr>
        <p:xfrm>
          <a:off x="952500" y="1666750"/>
          <a:ext cx="3000000" cy="3000000"/>
        </p:xfrm>
        <a:graphic>
          <a:graphicData uri="http://schemas.openxmlformats.org/drawingml/2006/table">
            <a:tbl>
              <a:tblPr>
                <a:noFill/>
                <a:tableStyleId>{0B88AB91-6DEF-448F-B7E4-89B006B31934}</a:tableStyleId>
              </a:tblPr>
              <a:tblGrid>
                <a:gridCol w="2571750"/>
                <a:gridCol w="2571750"/>
                <a:gridCol w="4760650"/>
              </a:tblGrid>
              <a:tr h="381000">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severity 0/1/2/3</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Confirmed</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Hospitalization Rate</a:t>
                      </a:r>
                      <a:endParaRPr>
                        <a:solidFill>
                          <a:srgbClr val="FFFFFF"/>
                        </a:solidFill>
                        <a:latin typeface="Avenir"/>
                        <a:ea typeface="Avenir"/>
                        <a:cs typeface="Avenir"/>
                        <a:sym typeface="Avenir"/>
                      </a:endParaRPr>
                    </a:p>
                  </a:txBody>
                  <a:tcPr marT="91425" marB="91425" marR="91425" marL="91425"/>
                </a:tc>
              </a:tr>
              <a:tr h="381000">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C7 Restrictions on internal movement</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1023.8812 / 968.4974 / 787.4026</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-0.06854146 / -0.11242649 / -0.18833079</a:t>
                      </a:r>
                      <a:endParaRPr>
                        <a:solidFill>
                          <a:srgbClr val="FFFFFF"/>
                        </a:solidFill>
                        <a:latin typeface="Avenir"/>
                        <a:ea typeface="Avenir"/>
                        <a:cs typeface="Avenir"/>
                        <a:sym typeface="Aveni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LITERATURE OVERVIEW</a:t>
            </a:r>
            <a:endParaRPr/>
          </a:p>
        </p:txBody>
      </p:sp>
      <p:sp>
        <p:nvSpPr>
          <p:cNvPr id="141" name="Google Shape;141;p3"/>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p>
            <a:pPr indent="-342900" lvl="0" marL="457200" rtl="0" algn="l">
              <a:lnSpc>
                <a:spcPct val="125000"/>
              </a:lnSpc>
              <a:spcBef>
                <a:spcPts val="0"/>
              </a:spcBef>
              <a:spcAft>
                <a:spcPts val="0"/>
              </a:spcAft>
              <a:buSzPts val="1800"/>
              <a:buChar char="·"/>
            </a:pPr>
            <a:r>
              <a:rPr lang="en-US"/>
              <a:t>COVID-19 has provoked sweeping public health responses</a:t>
            </a:r>
            <a:endParaRPr/>
          </a:p>
          <a:p>
            <a:pPr indent="-228600" lvl="1" marL="914400" rtl="0" algn="l">
              <a:lnSpc>
                <a:spcPct val="125000"/>
              </a:lnSpc>
              <a:spcBef>
                <a:spcPts val="0"/>
              </a:spcBef>
              <a:spcAft>
                <a:spcPts val="0"/>
              </a:spcAft>
              <a:buSzPts val="1800"/>
              <a:buNone/>
            </a:pPr>
            <a:r>
              <a:rPr lang="en-US"/>
              <a:t>Policies have been implemented across the world with varying effects [5]</a:t>
            </a:r>
            <a:endParaRPr/>
          </a:p>
          <a:p>
            <a:pPr indent="-342900" lvl="0" marL="457200" rtl="0" algn="l">
              <a:lnSpc>
                <a:spcPct val="125000"/>
              </a:lnSpc>
              <a:spcBef>
                <a:spcPts val="0"/>
              </a:spcBef>
              <a:spcAft>
                <a:spcPts val="0"/>
              </a:spcAft>
              <a:buSzPts val="1800"/>
              <a:buChar char="·"/>
            </a:pPr>
            <a:r>
              <a:rPr lang="en-US"/>
              <a:t>Our focus is on the U.S.</a:t>
            </a:r>
            <a:endParaRPr/>
          </a:p>
          <a:p>
            <a:pPr indent="-228600" lvl="1" marL="914400" rtl="0" algn="l">
              <a:lnSpc>
                <a:spcPct val="125000"/>
              </a:lnSpc>
              <a:spcBef>
                <a:spcPts val="0"/>
              </a:spcBef>
              <a:spcAft>
                <a:spcPts val="0"/>
              </a:spcAft>
              <a:buSzPts val="1800"/>
              <a:buNone/>
            </a:pPr>
            <a:r>
              <a:rPr lang="en-US"/>
              <a:t>The effects of policies is difficult to track across 50 states over time</a:t>
            </a:r>
            <a:endParaRPr/>
          </a:p>
          <a:p>
            <a:pPr indent="-342900" lvl="0" marL="457200" rtl="0" algn="l">
              <a:lnSpc>
                <a:spcPct val="125000"/>
              </a:lnSpc>
              <a:spcBef>
                <a:spcPts val="0"/>
              </a:spcBef>
              <a:spcAft>
                <a:spcPts val="0"/>
              </a:spcAft>
              <a:buSzPts val="1800"/>
              <a:buChar char="·"/>
            </a:pPr>
            <a:r>
              <a:rPr lang="en-US"/>
              <a:t>Several policies have previously been identified as effective</a:t>
            </a:r>
            <a:endParaRPr/>
          </a:p>
          <a:p>
            <a:pPr indent="-228600" lvl="1" marL="914400" rtl="0" algn="l">
              <a:lnSpc>
                <a:spcPct val="125000"/>
              </a:lnSpc>
              <a:spcBef>
                <a:spcPts val="0"/>
              </a:spcBef>
              <a:spcAft>
                <a:spcPts val="0"/>
              </a:spcAft>
              <a:buSzPts val="1800"/>
              <a:buNone/>
            </a:pPr>
            <a:r>
              <a:rPr lang="en-US"/>
              <a:t>Workplace closures</a:t>
            </a:r>
            <a:endParaRPr/>
          </a:p>
          <a:p>
            <a:pPr indent="-228600" lvl="1" marL="914400" rtl="0" algn="l">
              <a:lnSpc>
                <a:spcPct val="125000"/>
              </a:lnSpc>
              <a:spcBef>
                <a:spcPts val="0"/>
              </a:spcBef>
              <a:spcAft>
                <a:spcPts val="0"/>
              </a:spcAft>
              <a:buSzPts val="1800"/>
              <a:buNone/>
            </a:pPr>
            <a:r>
              <a:rPr lang="en-US"/>
              <a:t>Stay-at-home orders</a:t>
            </a:r>
            <a:endParaRPr/>
          </a:p>
          <a:p>
            <a:pPr indent="-228600" lvl="1" marL="914400" rtl="0" algn="l">
              <a:lnSpc>
                <a:spcPct val="125000"/>
              </a:lnSpc>
              <a:spcBef>
                <a:spcPts val="0"/>
              </a:spcBef>
              <a:spcAft>
                <a:spcPts val="0"/>
              </a:spcAft>
              <a:buSzPts val="1800"/>
              <a:buNone/>
            </a:pPr>
            <a:r>
              <a:rPr lang="en-US"/>
              <a:t>Mask mandates</a:t>
            </a:r>
            <a:endParaRPr/>
          </a:p>
          <a:p>
            <a:pPr indent="-342900" lvl="0" marL="457200" rtl="0" algn="l">
              <a:lnSpc>
                <a:spcPct val="125000"/>
              </a:lnSpc>
              <a:spcBef>
                <a:spcPts val="0"/>
              </a:spcBef>
              <a:spcAft>
                <a:spcPts val="0"/>
              </a:spcAft>
              <a:buSzPts val="1800"/>
              <a:buChar char="·"/>
            </a:pPr>
            <a:r>
              <a:rPr lang="en-US"/>
              <a:t>Caveats and confounds do exist </a:t>
            </a:r>
            <a:endParaRPr/>
          </a:p>
          <a:p>
            <a:pPr indent="-342900" lvl="0" marL="457200" rtl="0" algn="l">
              <a:lnSpc>
                <a:spcPct val="125000"/>
              </a:lnSpc>
              <a:spcBef>
                <a:spcPts val="0"/>
              </a:spcBef>
              <a:spcAft>
                <a:spcPts val="0"/>
              </a:spcAft>
              <a:buSzPts val="1800"/>
              <a:buChar char="·"/>
            </a:pPr>
            <a:r>
              <a:rPr lang="en-US" sz="1400"/>
              <a:t>[</a:t>
            </a:r>
            <a:r>
              <a:rPr lang="en-US" sz="1300"/>
              <a:t>1]-[10] </a:t>
            </a:r>
            <a:endParaRPr sz="1300"/>
          </a:p>
          <a:p>
            <a:pPr indent="-233000" lvl="0" marL="360000" rtl="0" algn="l">
              <a:lnSpc>
                <a:spcPct val="125000"/>
              </a:lnSpc>
              <a:spcBef>
                <a:spcPts val="0"/>
              </a:spcBef>
              <a:spcAft>
                <a:spcPts val="0"/>
              </a:spcAft>
              <a:buSzPts val="2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af6544d15b_6_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CONCLUSION</a:t>
            </a:r>
            <a:endParaRPr/>
          </a:p>
        </p:txBody>
      </p:sp>
      <p:sp>
        <p:nvSpPr>
          <p:cNvPr id="545" name="Google Shape;545;gaf6544d15b_6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Overall results were mixed</a:t>
            </a:r>
            <a:endParaRPr/>
          </a:p>
          <a:p>
            <a:pPr indent="-228600" lvl="1" marL="914400" rtl="0" algn="l">
              <a:spcBef>
                <a:spcPts val="0"/>
              </a:spcBef>
              <a:spcAft>
                <a:spcPts val="0"/>
              </a:spcAft>
              <a:buSzPts val="1800"/>
              <a:buNone/>
            </a:pPr>
            <a:r>
              <a:rPr lang="en-US"/>
              <a:t>Workplace closings, stay-at-home orders, public transportation shutdowns, and internal movement restrictions were all associated with varying degrees of success..</a:t>
            </a:r>
            <a:endParaRPr/>
          </a:p>
          <a:p>
            <a:pPr indent="-342900" lvl="0" marL="457200" rtl="0" algn="l">
              <a:spcBef>
                <a:spcPts val="0"/>
              </a:spcBef>
              <a:spcAft>
                <a:spcPts val="0"/>
              </a:spcAft>
              <a:buSzPts val="1800"/>
              <a:buChar char="·"/>
            </a:pPr>
            <a:r>
              <a:rPr lang="en-US"/>
              <a:t>Some results were unexpected</a:t>
            </a:r>
            <a:endParaRPr/>
          </a:p>
          <a:p>
            <a:pPr indent="-228600" lvl="1" marL="914400" rtl="0" algn="l">
              <a:spcBef>
                <a:spcPts val="0"/>
              </a:spcBef>
              <a:spcAft>
                <a:spcPts val="0"/>
              </a:spcAft>
              <a:buSzPts val="1800"/>
              <a:buNone/>
            </a:pPr>
            <a:r>
              <a:rPr lang="en-US"/>
              <a:t>Cancelation of public events had negative consequences</a:t>
            </a:r>
            <a:endParaRPr/>
          </a:p>
          <a:p>
            <a:pPr indent="-228600" lvl="1" marL="914400" rtl="0" algn="l">
              <a:spcBef>
                <a:spcPts val="0"/>
              </a:spcBef>
              <a:spcAft>
                <a:spcPts val="0"/>
              </a:spcAft>
              <a:buSzPts val="1800"/>
              <a:buNone/>
            </a:pPr>
            <a:r>
              <a:rPr lang="en-US"/>
              <a:t>Mask mandates showed mixed results</a:t>
            </a:r>
            <a:endParaRPr/>
          </a:p>
          <a:p>
            <a:pPr indent="-342900" lvl="0" marL="457200" rtl="0" algn="l">
              <a:spcBef>
                <a:spcPts val="0"/>
              </a:spcBef>
              <a:spcAft>
                <a:spcPts val="0"/>
              </a:spcAft>
              <a:buSzPts val="1800"/>
              <a:buChar char="·"/>
            </a:pPr>
            <a:r>
              <a:rPr lang="en-US"/>
              <a:t>Recommendations for the future</a:t>
            </a:r>
            <a:endParaRPr/>
          </a:p>
          <a:p>
            <a:pPr indent="-228600" lvl="1" marL="914400" rtl="0" algn="l">
              <a:spcBef>
                <a:spcPts val="0"/>
              </a:spcBef>
              <a:spcAft>
                <a:spcPts val="0"/>
              </a:spcAft>
              <a:buSzPts val="1800"/>
              <a:buNone/>
            </a:pPr>
            <a:r>
              <a:rPr lang="en-US"/>
              <a:t>Workplace closings and stay-at-home orders are superior options</a:t>
            </a:r>
            <a:endParaRPr/>
          </a:p>
          <a:p>
            <a:pPr indent="-342900" lvl="0" marL="457200" rtl="0" algn="l">
              <a:spcBef>
                <a:spcPts val="0"/>
              </a:spcBef>
              <a:spcAft>
                <a:spcPts val="0"/>
              </a:spcAft>
              <a:buSzPts val="1800"/>
              <a:buChar char="·"/>
            </a:pPr>
            <a:r>
              <a:rPr lang="en-US"/>
              <a:t>Be careful generalizing, more research is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1"/>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BIBLIOGRAPHY / SOURCES</a:t>
            </a:r>
            <a:endParaRPr/>
          </a:p>
        </p:txBody>
      </p:sp>
      <p:sp>
        <p:nvSpPr>
          <p:cNvPr id="551" name="Google Shape;551;p11"/>
          <p:cNvSpPr txBox="1"/>
          <p:nvPr>
            <p:ph idx="1" type="body"/>
          </p:nvPr>
        </p:nvSpPr>
        <p:spPr>
          <a:xfrm>
            <a:off x="1079500" y="1790700"/>
            <a:ext cx="10026600" cy="4031100"/>
          </a:xfrm>
          <a:prstGeom prst="rect">
            <a:avLst/>
          </a:prstGeom>
          <a:noFill/>
          <a:ln>
            <a:noFill/>
          </a:ln>
        </p:spPr>
        <p:txBody>
          <a:bodyPr anchorCtr="0" anchor="t" bIns="0" lIns="0" spcFirstLastPara="1" rIns="0" wrap="square" tIns="0">
            <a:normAutofit/>
          </a:bodyPr>
          <a:lstStyle/>
          <a:p>
            <a:pPr indent="-457200" lvl="0" marL="457200" rtl="0" algn="l">
              <a:lnSpc>
                <a:spcPct val="115000"/>
              </a:lnSpc>
              <a:spcBef>
                <a:spcPts val="1200"/>
              </a:spcBef>
              <a:spcAft>
                <a:spcPts val="0"/>
              </a:spcAft>
              <a:buClr>
                <a:schemeClr val="dk1"/>
              </a:buClr>
              <a:buSzPts val="1100"/>
              <a:buFont typeface="Arial"/>
              <a:buNone/>
            </a:pPr>
            <a:r>
              <a:rPr lang="en-US" sz="800">
                <a:solidFill>
                  <a:srgbClr val="FFFFFF"/>
                </a:solidFill>
                <a:latin typeface="Cambria"/>
                <a:ea typeface="Cambria"/>
                <a:cs typeface="Cambria"/>
                <a:sym typeface="Cambria"/>
              </a:rPr>
              <a:t>[</a:t>
            </a:r>
            <a:r>
              <a:rPr lang="en-US" sz="700">
                <a:solidFill>
                  <a:srgbClr val="FFFFFF"/>
                </a:solidFill>
                <a:latin typeface="Cambria"/>
                <a:ea typeface="Cambria"/>
                <a:cs typeface="Cambria"/>
                <a:sym typeface="Cambria"/>
              </a:rPr>
              <a:t>1]      	R. C. Castillo, E. D. Staguhn, and E. Weston-Farber, “The effect of state-level stay-at-home orders on COVID-19 infection rates,” American Journal of Infection Control, vol. 48, no. 8, pp. 958–960, Aug. 2020, doi: 10.1016/j.ajic.2020.05.017.</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[2]      	C. Courtemanche, J. Garuccio, A. Le, J. Pinkston, and A. Yelowitz, “Strong Social Distancing               Measures In The United States Reduced The COVID-19 Growth Rate: Study evaluates the impact of social distancing measures on the growth rate of confirmed COVID-19 cases across the United States.,” Health Affairs, vol. 39, no. 7, pp. 1237–1246, Jul. 2020, doi: 10.1377/hlthaff.2020.00608.</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[3]      	D. Dave, A. I. Friedson, K. Matsuzawa, and J. J. Sabia, “When Do Shelter-in-Place Orders Fight  Covid-19 Best? Policy Heterogeneity Across States and Adoption Time,” Economic Inquiry, vol. n/a, no. n/a, doi: 10.1111/ecin.12944.</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[4]      	M. E. V. Dyke, “Trends in County-Level COVID-19 Incidence in Counties With and Without a Mask Mandate — Kansas, June 1–August 23, 2020,” MMWR Morb Mortal Wkly Rep, vol. 69, 2020, doi: 10.15585/mmwr.mm6947e2.</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[5]      	S. Hsiang et al., “The effect of large-scale anti-contagion policies on the COVID-19 pandemic,” Nature, vol. 584, no. 7820, Art. no. 7820, Aug. 2020, doi: 10.1038/s41586-020-2404-8.</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[6]      	K. Luo et al., “Transmission of SARS-CoV-2 in Public Transportation Vehicles: A Case Study in Hunan Province, China,” Open Forum Infect Dis, vol. 7, no. 10, Oct. 2020, doi: 10.1093/ofid/ofaa430.</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[7]      	C. R. MacIntyre and A. A. Chughtai, “A rapid systematic review of the efficacy of face masks and respirators against coronaviruses and other respiratory transmissible viruses for the community, healthcare workers and sick patients,” Int J Nurs Stud, vol. 108, p. 103629, Aug. 2020, doi: 10.1016/j.ijnurstu.2020.103629.</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[8]      	K. Prem et al., “The effect of control strategies to reduce social mixing on outcomes of the COVID-19 epidemic in Wuhan, China: a modelling study,” The Lancet Public Health, vol. 5, no. 5, pp. e261–e270, May 2020, doi: 10.1016/S2468-2667(20)30073-6.</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[9]   	E. Ziedan, K. Simon, and C. Wing, “Effects of State COVID-19 Closure Policy on NON-COVID-19 Health Care Utilization,” National Bureau of Economic Research, Cambridge, MA, w27621, Jul. 2020. doi: 10.3386/w27621.</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[10]          First dataset idea: https://c3.ai/products/c3-ai-covid-19-data-lake/</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[11]          Daily state reports: https://github.com/CSSEGISandData/COVID-19</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[12]          Initial State policies: https://github.com/KFFData/COVID-19-Data/tree/kff_master/State%20Policy%20Actions/State%20Social%20Distancing%20Actions</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[13]          State policies: https://github.com/OxCGRT/USA-covid-policy </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t/>
            </a:r>
            <a:endParaRPr sz="700">
              <a:solidFill>
                <a:srgbClr val="FFFFFF"/>
              </a:solidFill>
              <a:latin typeface="Cambria"/>
              <a:ea typeface="Cambria"/>
              <a:cs typeface="Cambria"/>
              <a:sym typeface="Cambria"/>
            </a:endParaRPr>
          </a:p>
          <a:p>
            <a:pPr indent="-233000" lvl="0" marL="360000" rtl="0" algn="l">
              <a:lnSpc>
                <a:spcPct val="125000"/>
              </a:lnSpc>
              <a:spcBef>
                <a:spcPts val="1200"/>
              </a:spcBef>
              <a:spcAft>
                <a:spcPts val="0"/>
              </a:spcAft>
              <a:buSzPts val="2000"/>
              <a:buNone/>
            </a:pPr>
            <a:r>
              <a:t/>
            </a:r>
            <a:endParaRPr sz="800">
              <a:solidFill>
                <a:srgbClr val="FFFFFF"/>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af6544d15b_1_20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PROCESS OVERVIEW</a:t>
            </a:r>
            <a:endParaRPr/>
          </a:p>
        </p:txBody>
      </p:sp>
      <p:sp>
        <p:nvSpPr>
          <p:cNvPr id="147" name="Google Shape;147;gaf6544d15b_1_200"/>
          <p:cNvSpPr txBox="1"/>
          <p:nvPr>
            <p:ph idx="1" type="body"/>
          </p:nvPr>
        </p:nvSpPr>
        <p:spPr>
          <a:xfrm>
            <a:off x="1079500" y="1790700"/>
            <a:ext cx="2235900" cy="5457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On a weekly basis:</a:t>
            </a:r>
            <a:endParaRPr/>
          </a:p>
        </p:txBody>
      </p:sp>
      <p:sp>
        <p:nvSpPr>
          <p:cNvPr id="148" name="Google Shape;148;gaf6544d15b_1_200"/>
          <p:cNvSpPr/>
          <p:nvPr/>
        </p:nvSpPr>
        <p:spPr>
          <a:xfrm>
            <a:off x="3552575" y="2972676"/>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af6544d15b_1_200"/>
          <p:cNvSpPr/>
          <p:nvPr/>
        </p:nvSpPr>
        <p:spPr>
          <a:xfrm>
            <a:off x="5992287" y="2972665"/>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af6544d15b_1_200"/>
          <p:cNvSpPr/>
          <p:nvPr/>
        </p:nvSpPr>
        <p:spPr>
          <a:xfrm>
            <a:off x="4766640" y="1790699"/>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f6544d15b_1_200"/>
          <p:cNvSpPr/>
          <p:nvPr/>
        </p:nvSpPr>
        <p:spPr>
          <a:xfrm>
            <a:off x="4766640" y="4182869"/>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f6544d15b_1_200"/>
          <p:cNvSpPr txBox="1"/>
          <p:nvPr/>
        </p:nvSpPr>
        <p:spPr>
          <a:xfrm>
            <a:off x="5005900" y="4958825"/>
            <a:ext cx="1683900" cy="6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Discuss</a:t>
            </a:r>
            <a:endParaRPr sz="2600">
              <a:latin typeface="Avenir"/>
              <a:ea typeface="Avenir"/>
              <a:cs typeface="Avenir"/>
              <a:sym typeface="Avenir"/>
            </a:endParaRPr>
          </a:p>
        </p:txBody>
      </p:sp>
      <p:sp>
        <p:nvSpPr>
          <p:cNvPr id="153" name="Google Shape;153;gaf6544d15b_1_200"/>
          <p:cNvSpPr txBox="1"/>
          <p:nvPr/>
        </p:nvSpPr>
        <p:spPr>
          <a:xfrm>
            <a:off x="3791825" y="3603575"/>
            <a:ext cx="1683900" cy="9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Clean Data</a:t>
            </a:r>
            <a:endParaRPr sz="2600">
              <a:latin typeface="Avenir"/>
              <a:ea typeface="Avenir"/>
              <a:cs typeface="Avenir"/>
              <a:sym typeface="Avenir"/>
            </a:endParaRPr>
          </a:p>
        </p:txBody>
      </p:sp>
      <p:sp>
        <p:nvSpPr>
          <p:cNvPr id="154" name="Google Shape;154;gaf6544d15b_1_200"/>
          <p:cNvSpPr txBox="1"/>
          <p:nvPr/>
        </p:nvSpPr>
        <p:spPr>
          <a:xfrm>
            <a:off x="5005900" y="2597059"/>
            <a:ext cx="1683900" cy="6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Analyze</a:t>
            </a:r>
            <a:endParaRPr sz="2600">
              <a:latin typeface="Avenir"/>
              <a:ea typeface="Avenir"/>
              <a:cs typeface="Avenir"/>
              <a:sym typeface="Avenir"/>
            </a:endParaRPr>
          </a:p>
        </p:txBody>
      </p:sp>
      <p:sp>
        <p:nvSpPr>
          <p:cNvPr id="155" name="Google Shape;155;gaf6544d15b_1_200"/>
          <p:cNvSpPr txBox="1"/>
          <p:nvPr/>
        </p:nvSpPr>
        <p:spPr>
          <a:xfrm>
            <a:off x="6231525" y="3726134"/>
            <a:ext cx="1683900" cy="6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Model</a:t>
            </a:r>
            <a:endParaRPr sz="2600">
              <a:latin typeface="Avenir"/>
              <a:ea typeface="Avenir"/>
              <a:cs typeface="Avenir"/>
              <a:sym typeface="Avenir"/>
            </a:endParaRPr>
          </a:p>
        </p:txBody>
      </p:sp>
      <p:cxnSp>
        <p:nvCxnSpPr>
          <p:cNvPr id="156" name="Google Shape;156;gaf6544d15b_1_200"/>
          <p:cNvCxnSpPr/>
          <p:nvPr/>
        </p:nvCxnSpPr>
        <p:spPr>
          <a:xfrm>
            <a:off x="3380800" y="6095325"/>
            <a:ext cx="1842600" cy="0"/>
          </a:xfrm>
          <a:prstGeom prst="straightConnector1">
            <a:avLst/>
          </a:prstGeom>
          <a:noFill/>
          <a:ln cap="flat" cmpd="sng" w="38100">
            <a:solidFill>
              <a:srgbClr val="FFFFFF"/>
            </a:solidFill>
            <a:prstDash val="solid"/>
            <a:round/>
            <a:headEnd len="med" w="med" type="none"/>
            <a:tailEnd len="med" w="med" type="triangle"/>
          </a:ln>
        </p:spPr>
      </p:cxnSp>
      <p:cxnSp>
        <p:nvCxnSpPr>
          <p:cNvPr id="157" name="Google Shape;157;gaf6544d15b_1_200"/>
          <p:cNvCxnSpPr/>
          <p:nvPr/>
        </p:nvCxnSpPr>
        <p:spPr>
          <a:xfrm flipH="1" rot="10800000">
            <a:off x="8320075" y="4046375"/>
            <a:ext cx="1352400" cy="7500"/>
          </a:xfrm>
          <a:prstGeom prst="straightConnector1">
            <a:avLst/>
          </a:prstGeom>
          <a:noFill/>
          <a:ln cap="flat" cmpd="sng" w="38100">
            <a:solidFill>
              <a:srgbClr val="FFFFFF"/>
            </a:solidFill>
            <a:prstDash val="solid"/>
            <a:round/>
            <a:headEnd len="med" w="med" type="none"/>
            <a:tailEnd len="med" w="med" type="triangle"/>
          </a:ln>
        </p:spPr>
      </p:cxnSp>
      <p:cxnSp>
        <p:nvCxnSpPr>
          <p:cNvPr id="158" name="Google Shape;158;gaf6544d15b_1_200"/>
          <p:cNvCxnSpPr/>
          <p:nvPr/>
        </p:nvCxnSpPr>
        <p:spPr>
          <a:xfrm rot="10800000">
            <a:off x="4314125" y="5135075"/>
            <a:ext cx="452400" cy="452400"/>
          </a:xfrm>
          <a:prstGeom prst="straightConnector1">
            <a:avLst/>
          </a:prstGeom>
          <a:noFill/>
          <a:ln cap="flat" cmpd="sng" w="38100">
            <a:solidFill>
              <a:srgbClr val="FFFFFF"/>
            </a:solidFill>
            <a:prstDash val="solid"/>
            <a:round/>
            <a:headEnd len="med" w="med" type="none"/>
            <a:tailEnd len="med" w="med" type="triangle"/>
          </a:ln>
        </p:spPr>
      </p:cxnSp>
      <p:cxnSp>
        <p:nvCxnSpPr>
          <p:cNvPr id="159" name="Google Shape;159;gaf6544d15b_1_200"/>
          <p:cNvCxnSpPr/>
          <p:nvPr/>
        </p:nvCxnSpPr>
        <p:spPr>
          <a:xfrm>
            <a:off x="6929050" y="2459588"/>
            <a:ext cx="473700" cy="473700"/>
          </a:xfrm>
          <a:prstGeom prst="straightConnector1">
            <a:avLst/>
          </a:prstGeom>
          <a:noFill/>
          <a:ln cap="flat" cmpd="sng" w="38100">
            <a:solidFill>
              <a:srgbClr val="FFFFFF"/>
            </a:solidFill>
            <a:prstDash val="solid"/>
            <a:round/>
            <a:headEnd len="med" w="med" type="none"/>
            <a:tailEnd len="med" w="med" type="triangle"/>
          </a:ln>
        </p:spPr>
      </p:cxnSp>
      <p:cxnSp>
        <p:nvCxnSpPr>
          <p:cNvPr id="160" name="Google Shape;160;gaf6544d15b_1_200"/>
          <p:cNvCxnSpPr/>
          <p:nvPr/>
        </p:nvCxnSpPr>
        <p:spPr>
          <a:xfrm flipH="1" rot="10800000">
            <a:off x="4336025" y="2564063"/>
            <a:ext cx="408600" cy="408600"/>
          </a:xfrm>
          <a:prstGeom prst="straightConnector1">
            <a:avLst/>
          </a:prstGeom>
          <a:noFill/>
          <a:ln cap="flat" cmpd="sng" w="38100">
            <a:solidFill>
              <a:srgbClr val="FFFFFF"/>
            </a:solidFill>
            <a:prstDash val="solid"/>
            <a:round/>
            <a:headEnd len="med" w="med" type="none"/>
            <a:tailEnd len="med" w="med" type="triangle"/>
          </a:ln>
        </p:spPr>
      </p:cxnSp>
      <p:cxnSp>
        <p:nvCxnSpPr>
          <p:cNvPr id="161" name="Google Shape;161;gaf6544d15b_1_200"/>
          <p:cNvCxnSpPr/>
          <p:nvPr/>
        </p:nvCxnSpPr>
        <p:spPr>
          <a:xfrm flipH="1">
            <a:off x="6929175" y="5144213"/>
            <a:ext cx="434100" cy="434100"/>
          </a:xfrm>
          <a:prstGeom prst="straightConnector1">
            <a:avLst/>
          </a:prstGeom>
          <a:noFill/>
          <a:ln cap="flat" cmpd="sng" w="38100">
            <a:solidFill>
              <a:srgbClr val="FFFFFF"/>
            </a:solidFill>
            <a:prstDash val="solid"/>
            <a:round/>
            <a:headEnd len="med" w="med" type="none"/>
            <a:tailEnd len="med" w="med" type="triangle"/>
          </a:ln>
        </p:spPr>
      </p:cxnSp>
      <p:cxnSp>
        <p:nvCxnSpPr>
          <p:cNvPr id="162" name="Google Shape;162;gaf6544d15b_1_200"/>
          <p:cNvCxnSpPr/>
          <p:nvPr/>
        </p:nvCxnSpPr>
        <p:spPr>
          <a:xfrm>
            <a:off x="2068900" y="4797125"/>
            <a:ext cx="1311900" cy="1311900"/>
          </a:xfrm>
          <a:prstGeom prst="straightConnector1">
            <a:avLst/>
          </a:prstGeom>
          <a:noFill/>
          <a:ln cap="flat" cmpd="sng" w="28575">
            <a:solidFill>
              <a:srgbClr val="FFFFFF"/>
            </a:solidFill>
            <a:prstDash val="solid"/>
            <a:round/>
            <a:headEnd len="med" w="med" type="none"/>
            <a:tailEnd len="med" w="med" type="none"/>
          </a:ln>
        </p:spPr>
      </p:cxnSp>
      <p:sp>
        <p:nvSpPr>
          <p:cNvPr id="163" name="Google Shape;163;gaf6544d15b_1_200"/>
          <p:cNvSpPr txBox="1"/>
          <p:nvPr>
            <p:ph idx="1" type="body"/>
          </p:nvPr>
        </p:nvSpPr>
        <p:spPr>
          <a:xfrm>
            <a:off x="662900" y="4182875"/>
            <a:ext cx="2235900" cy="5457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US" sz="2400"/>
              <a:t>Project Start</a:t>
            </a:r>
            <a:endParaRPr sz="2400"/>
          </a:p>
        </p:txBody>
      </p:sp>
      <p:sp>
        <p:nvSpPr>
          <p:cNvPr id="164" name="Google Shape;164;gaf6544d15b_1_200"/>
          <p:cNvSpPr txBox="1"/>
          <p:nvPr>
            <p:ph idx="1" type="body"/>
          </p:nvPr>
        </p:nvSpPr>
        <p:spPr>
          <a:xfrm>
            <a:off x="9411025" y="3713375"/>
            <a:ext cx="2235900" cy="5457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US" sz="2400"/>
              <a:t>Project End</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GETTING DATA ISN’T AS EASY AS ONE MIGHT THINK</a:t>
            </a:r>
            <a:endParaRPr/>
          </a:p>
        </p:txBody>
      </p:sp>
      <p:sp>
        <p:nvSpPr>
          <p:cNvPr id="170" name="Google Shape;170;p4"/>
          <p:cNvSpPr/>
          <p:nvPr/>
        </p:nvSpPr>
        <p:spPr>
          <a:xfrm>
            <a:off x="10795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48417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039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txBox="1"/>
          <p:nvPr/>
        </p:nvSpPr>
        <p:spPr>
          <a:xfrm>
            <a:off x="1832650" y="2874375"/>
            <a:ext cx="28938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74" name="Google Shape;174;p4"/>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175" name="Google Shape;175;p4"/>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176" name="Google Shape;176;p4"/>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177" name="Google Shape;177;p4"/>
          <p:cNvCxnSpPr/>
          <p:nvPr/>
        </p:nvCxnSpPr>
        <p:spPr>
          <a:xfrm>
            <a:off x="3821900" y="3429000"/>
            <a:ext cx="786000" cy="0"/>
          </a:xfrm>
          <a:prstGeom prst="straightConnector1">
            <a:avLst/>
          </a:prstGeom>
          <a:noFill/>
          <a:ln cap="flat" cmpd="sng" w="38100">
            <a:solidFill>
              <a:srgbClr val="FFFFFF"/>
            </a:solidFill>
            <a:prstDash val="solid"/>
            <a:round/>
            <a:headEnd len="med" w="med" type="none"/>
            <a:tailEnd len="med" w="med" type="triangle"/>
          </a:ln>
        </p:spPr>
      </p:cxnSp>
      <p:cxnSp>
        <p:nvCxnSpPr>
          <p:cNvPr id="178" name="Google Shape;178;p4"/>
          <p:cNvCxnSpPr/>
          <p:nvPr/>
        </p:nvCxnSpPr>
        <p:spPr>
          <a:xfrm>
            <a:off x="7584100" y="3429000"/>
            <a:ext cx="786000" cy="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af6544d15b_1_12"/>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GETTING DATA ISN’T AS EASY AS ONE MIGHT THINK</a:t>
            </a:r>
            <a:endParaRPr/>
          </a:p>
        </p:txBody>
      </p:sp>
      <p:sp>
        <p:nvSpPr>
          <p:cNvPr id="184" name="Google Shape;184;gaf6544d15b_1_12"/>
          <p:cNvSpPr/>
          <p:nvPr/>
        </p:nvSpPr>
        <p:spPr>
          <a:xfrm>
            <a:off x="10795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af6544d15b_1_12"/>
          <p:cNvSpPr/>
          <p:nvPr/>
        </p:nvSpPr>
        <p:spPr>
          <a:xfrm>
            <a:off x="48417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af6544d15b_1_12"/>
          <p:cNvSpPr/>
          <p:nvPr/>
        </p:nvSpPr>
        <p:spPr>
          <a:xfrm>
            <a:off x="86039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f6544d15b_1_12"/>
          <p:cNvSpPr txBox="1"/>
          <p:nvPr/>
        </p:nvSpPr>
        <p:spPr>
          <a:xfrm>
            <a:off x="1832650" y="2874375"/>
            <a:ext cx="28938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88" name="Google Shape;188;gaf6544d15b_1_12"/>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189" name="Google Shape;189;gaf6544d15b_1_12"/>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190" name="Google Shape;190;gaf6544d15b_1_12"/>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191" name="Google Shape;191;gaf6544d15b_1_12"/>
          <p:cNvCxnSpPr/>
          <p:nvPr/>
        </p:nvCxnSpPr>
        <p:spPr>
          <a:xfrm>
            <a:off x="3821900" y="3429000"/>
            <a:ext cx="786000" cy="0"/>
          </a:xfrm>
          <a:prstGeom prst="straightConnector1">
            <a:avLst/>
          </a:prstGeom>
          <a:noFill/>
          <a:ln cap="flat" cmpd="sng" w="38100">
            <a:solidFill>
              <a:srgbClr val="FFFFFF"/>
            </a:solidFill>
            <a:prstDash val="solid"/>
            <a:round/>
            <a:headEnd len="med" w="med" type="none"/>
            <a:tailEnd len="med" w="med" type="triangle"/>
          </a:ln>
        </p:spPr>
      </p:cxnSp>
      <p:cxnSp>
        <p:nvCxnSpPr>
          <p:cNvPr id="192" name="Google Shape;192;gaf6544d15b_1_12"/>
          <p:cNvCxnSpPr/>
          <p:nvPr/>
        </p:nvCxnSpPr>
        <p:spPr>
          <a:xfrm>
            <a:off x="7584100" y="3429000"/>
            <a:ext cx="786000" cy="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THE DATA LAKE SEEMS LARGE AND PROMISING...</a:t>
            </a:r>
            <a:endParaRPr/>
          </a:p>
        </p:txBody>
      </p:sp>
      <p:pic>
        <p:nvPicPr>
          <p:cNvPr id="198" name="Google Shape;198;p5"/>
          <p:cNvPicPr preferRelativeResize="0"/>
          <p:nvPr/>
        </p:nvPicPr>
        <p:blipFill>
          <a:blip r:embed="rId3">
            <a:alphaModFix/>
          </a:blip>
          <a:stretch>
            <a:fillRect/>
          </a:stretch>
        </p:blipFill>
        <p:spPr>
          <a:xfrm>
            <a:off x="2835101" y="1681476"/>
            <a:ext cx="6521800" cy="4196726"/>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LeafVTI">
  <a:themeElements>
    <a:clrScheme name="AnalogousFromRegularSeedRightStep">
      <a:dk1>
        <a:srgbClr val="000000"/>
      </a:dk1>
      <a:lt1>
        <a:srgbClr val="FFFFFF"/>
      </a:lt1>
      <a:dk2>
        <a:srgbClr val="223C2B"/>
      </a:dk2>
      <a:lt2>
        <a:srgbClr val="E2E5E8"/>
      </a:lt2>
      <a:accent1>
        <a:srgbClr val="E77929"/>
      </a:accent1>
      <a:accent2>
        <a:srgbClr val="BA9F14"/>
      </a:accent2>
      <a:accent3>
        <a:srgbClr val="8BB01F"/>
      </a:accent3>
      <a:accent4>
        <a:srgbClr val="4BB914"/>
      </a:accent4>
      <a:accent5>
        <a:srgbClr val="21BC2F"/>
      </a:accent5>
      <a:accent6>
        <a:srgbClr val="14BA68"/>
      </a:accent6>
      <a:hlink>
        <a:srgbClr val="3C86B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2020-12-05T00:57:41Z</dcterms:created>
  <dc:creator>Spencer Sumner</dc:creator>
</cp:coreProperties>
</file>