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65" d="100"/>
          <a:sy n="65" d="100"/>
        </p:scale>
        <p:origin x="78"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5031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2095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8106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5577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9327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5320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9795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4944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9728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0220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337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October 11,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1882206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ff.org/coronavirus-covid-19/issue-brief/state-data-and-policy-actions-to-address-coronavirus/" TargetMode="External"/><Relationship Id="rId2" Type="http://schemas.openxmlformats.org/officeDocument/2006/relationships/hyperlink" Target="https://c3.ai/products/c3-ai-covid-19-data-lak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2D37485-9160-4113-BB64-6537EE3EF04E}"/>
              </a:ext>
            </a:extLst>
          </p:cNvPr>
          <p:cNvSpPr>
            <a:spLocks noGrp="1"/>
          </p:cNvSpPr>
          <p:nvPr>
            <p:ph type="ctrTitle"/>
          </p:nvPr>
        </p:nvSpPr>
        <p:spPr>
          <a:xfrm>
            <a:off x="474243" y="681317"/>
            <a:ext cx="3236613" cy="3406187"/>
          </a:xfrm>
        </p:spPr>
        <p:txBody>
          <a:bodyPr>
            <a:normAutofit/>
          </a:bodyPr>
          <a:lstStyle/>
          <a:p>
            <a:pPr algn="r"/>
            <a:r>
              <a:rPr lang="en-US" sz="1800">
                <a:solidFill>
                  <a:schemeClr val="bg1"/>
                </a:solidFill>
              </a:rPr>
              <a:t>Effectiveness of COVID-19 State Policies</a:t>
            </a:r>
          </a:p>
        </p:txBody>
      </p:sp>
      <p:sp>
        <p:nvSpPr>
          <p:cNvPr id="3" name="Subtitle 2">
            <a:extLst>
              <a:ext uri="{FF2B5EF4-FFF2-40B4-BE49-F238E27FC236}">
                <a16:creationId xmlns:a16="http://schemas.microsoft.com/office/drawing/2014/main" id="{93796858-E41C-4D65-8B44-B6B2715815E9}"/>
              </a:ext>
            </a:extLst>
          </p:cNvPr>
          <p:cNvSpPr>
            <a:spLocks noGrp="1"/>
          </p:cNvSpPr>
          <p:nvPr>
            <p:ph type="subTitle" idx="1"/>
          </p:nvPr>
        </p:nvSpPr>
        <p:spPr>
          <a:xfrm>
            <a:off x="474243" y="4800600"/>
            <a:ext cx="3230603" cy="1538784"/>
          </a:xfrm>
        </p:spPr>
        <p:txBody>
          <a:bodyPr>
            <a:normAutofit/>
          </a:bodyPr>
          <a:lstStyle/>
          <a:p>
            <a:pPr algn="r">
              <a:lnSpc>
                <a:spcPct val="140000"/>
              </a:lnSpc>
            </a:pPr>
            <a:r>
              <a:rPr lang="en-US" sz="700">
                <a:solidFill>
                  <a:schemeClr val="bg1"/>
                </a:solidFill>
              </a:rPr>
              <a:t>By</a:t>
            </a:r>
          </a:p>
          <a:p>
            <a:pPr algn="r">
              <a:lnSpc>
                <a:spcPct val="140000"/>
              </a:lnSpc>
            </a:pPr>
            <a:r>
              <a:rPr lang="en-US" sz="700">
                <a:solidFill>
                  <a:schemeClr val="bg1"/>
                </a:solidFill>
              </a:rPr>
              <a:t>Kacper Malysa </a:t>
            </a:r>
          </a:p>
          <a:p>
            <a:pPr algn="r">
              <a:lnSpc>
                <a:spcPct val="140000"/>
              </a:lnSpc>
            </a:pPr>
            <a:r>
              <a:rPr lang="en-US" sz="700">
                <a:solidFill>
                  <a:schemeClr val="bg1"/>
                </a:solidFill>
              </a:rPr>
              <a:t>Mingxi Xia</a:t>
            </a:r>
          </a:p>
          <a:p>
            <a:pPr algn="r">
              <a:lnSpc>
                <a:spcPct val="140000"/>
              </a:lnSpc>
            </a:pPr>
            <a:r>
              <a:rPr lang="en-US" sz="700">
                <a:solidFill>
                  <a:schemeClr val="bg1"/>
                </a:solidFill>
              </a:rPr>
              <a:t>Roman Sydorchuk</a:t>
            </a:r>
          </a:p>
          <a:p>
            <a:pPr algn="r">
              <a:lnSpc>
                <a:spcPct val="140000"/>
              </a:lnSpc>
            </a:pPr>
            <a:r>
              <a:rPr lang="en-US" sz="700">
                <a:solidFill>
                  <a:schemeClr val="bg1"/>
                </a:solidFill>
              </a:rPr>
              <a:t>Spencer Sumner </a:t>
            </a:r>
          </a:p>
          <a:p>
            <a:pPr algn="r">
              <a:lnSpc>
                <a:spcPct val="140000"/>
              </a:lnSpc>
            </a:pPr>
            <a:r>
              <a:rPr lang="en-US" sz="700">
                <a:solidFill>
                  <a:schemeClr val="bg1"/>
                </a:solidFill>
              </a:rPr>
              <a:t>Yurun Liu</a:t>
            </a:r>
          </a:p>
        </p:txBody>
      </p:sp>
      <p:pic>
        <p:nvPicPr>
          <p:cNvPr id="4" name="Picture 3">
            <a:extLst>
              <a:ext uri="{FF2B5EF4-FFF2-40B4-BE49-F238E27FC236}">
                <a16:creationId xmlns:a16="http://schemas.microsoft.com/office/drawing/2014/main" id="{6ABDAD81-D763-4B15-A668-CAA94BC06439}"/>
              </a:ext>
            </a:extLst>
          </p:cNvPr>
          <p:cNvPicPr>
            <a:picLocks noChangeAspect="1"/>
          </p:cNvPicPr>
          <p:nvPr/>
        </p:nvPicPr>
        <p:blipFill rotWithShape="1">
          <a:blip r:embed="rId2"/>
          <a:srcRect l="12458" r="29862" b="1"/>
          <a:stretch/>
        </p:blipFill>
        <p:spPr>
          <a:xfrm>
            <a:off x="5308535" y="457200"/>
            <a:ext cx="5604306" cy="5951114"/>
          </a:xfrm>
          <a:prstGeom prst="rect">
            <a:avLst/>
          </a:prstGeom>
        </p:spPr>
      </p:pic>
    </p:spTree>
    <p:extLst>
      <p:ext uri="{BB962C8B-B14F-4D97-AF65-F5344CB8AC3E}">
        <p14:creationId xmlns:p14="http://schemas.microsoft.com/office/powerpoint/2010/main" val="38022982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6A06-4D13-4C84-89DC-9ACBF1736530}"/>
              </a:ext>
            </a:extLst>
          </p:cNvPr>
          <p:cNvSpPr>
            <a:spLocks noGrp="1"/>
          </p:cNvSpPr>
          <p:nvPr>
            <p:ph type="title"/>
          </p:nvPr>
        </p:nvSpPr>
        <p:spPr/>
        <p:txBody>
          <a:bodyPr/>
          <a:lstStyle/>
          <a:p>
            <a:r>
              <a:rPr lang="en-US" dirty="0"/>
              <a:t>Data Processing and pipeline</a:t>
            </a:r>
          </a:p>
        </p:txBody>
      </p:sp>
      <p:sp>
        <p:nvSpPr>
          <p:cNvPr id="3" name="Content Placeholder 2">
            <a:extLst>
              <a:ext uri="{FF2B5EF4-FFF2-40B4-BE49-F238E27FC236}">
                <a16:creationId xmlns:a16="http://schemas.microsoft.com/office/drawing/2014/main" id="{26A91A6E-F161-46E6-87C1-42A85E48688E}"/>
              </a:ext>
            </a:extLst>
          </p:cNvPr>
          <p:cNvSpPr>
            <a:spLocks noGrp="1"/>
          </p:cNvSpPr>
          <p:nvPr>
            <p:ph idx="1"/>
          </p:nvPr>
        </p:nvSpPr>
        <p:spPr/>
        <p:txBody>
          <a:bodyPr/>
          <a:lstStyle/>
          <a:p>
            <a:r>
              <a:rPr lang="en-US" dirty="0"/>
              <a:t>Data input - Pulling the data from c3.ai Data Lake using their API and documentation into R</a:t>
            </a:r>
          </a:p>
          <a:p>
            <a:r>
              <a:rPr lang="en-US" dirty="0"/>
              <a:t>Data cleaning - Removing null values and unnecessary or redundant data from dataset, as well as joining necessary tables when the time comes</a:t>
            </a:r>
          </a:p>
          <a:p>
            <a:r>
              <a:rPr lang="en-US" dirty="0"/>
              <a:t>Transformation - When pulling the data from “</a:t>
            </a:r>
            <a:r>
              <a:rPr lang="en-US" dirty="0" err="1"/>
              <a:t>allVersionsForPolicy</a:t>
            </a:r>
            <a:r>
              <a:rPr lang="en-US" dirty="0"/>
              <a:t>”, we have to get each state separately, so data joins will be necessary and will require more further clean up. After that, comparison between different data from the Data Lake can be made.</a:t>
            </a:r>
          </a:p>
          <a:p>
            <a:endParaRPr lang="en-US" dirty="0"/>
          </a:p>
        </p:txBody>
      </p:sp>
    </p:spTree>
    <p:extLst>
      <p:ext uri="{BB962C8B-B14F-4D97-AF65-F5344CB8AC3E}">
        <p14:creationId xmlns:p14="http://schemas.microsoft.com/office/powerpoint/2010/main" val="236391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1DFC-87F2-4425-8F9C-D8895432A15E}"/>
              </a:ext>
            </a:extLst>
          </p:cNvPr>
          <p:cNvSpPr>
            <a:spLocks noGrp="1"/>
          </p:cNvSpPr>
          <p:nvPr>
            <p:ph type="title"/>
          </p:nvPr>
        </p:nvSpPr>
        <p:spPr/>
        <p:txBody>
          <a:bodyPr/>
          <a:lstStyle/>
          <a:p>
            <a:r>
              <a:rPr lang="en-US" dirty="0"/>
              <a:t>Data stylized facts</a:t>
            </a:r>
          </a:p>
        </p:txBody>
      </p:sp>
      <p:sp>
        <p:nvSpPr>
          <p:cNvPr id="3" name="Content Placeholder 2">
            <a:extLst>
              <a:ext uri="{FF2B5EF4-FFF2-40B4-BE49-F238E27FC236}">
                <a16:creationId xmlns:a16="http://schemas.microsoft.com/office/drawing/2014/main" id="{6AEBE4D3-26B3-4312-8081-1102C8FC0E16}"/>
              </a:ext>
            </a:extLst>
          </p:cNvPr>
          <p:cNvSpPr>
            <a:spLocks noGrp="1"/>
          </p:cNvSpPr>
          <p:nvPr>
            <p:ph idx="1"/>
          </p:nvPr>
        </p:nvSpPr>
        <p:spPr/>
        <p:txBody>
          <a:bodyPr/>
          <a:lstStyle/>
          <a:p>
            <a:r>
              <a:rPr lang="en-US" dirty="0"/>
              <a:t>Example graphs that represent different rates over time. These types of data are the ones that we can use for comparisons against policies start and end dates.</a:t>
            </a:r>
          </a:p>
          <a:p>
            <a:endParaRPr lang="en-US" dirty="0"/>
          </a:p>
        </p:txBody>
      </p:sp>
      <p:pic>
        <p:nvPicPr>
          <p:cNvPr id="4100" name="Picture 4">
            <a:extLst>
              <a:ext uri="{FF2B5EF4-FFF2-40B4-BE49-F238E27FC236}">
                <a16:creationId xmlns:a16="http://schemas.microsoft.com/office/drawing/2014/main" id="{2D91F0B3-CF5B-433E-9954-8E6E087B3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82" y="2999960"/>
            <a:ext cx="4645570" cy="30649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81A2E4E-89AF-4361-B027-F149212F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170" y="2999960"/>
            <a:ext cx="4803229" cy="306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02EA-956D-47B9-AA83-9352F91D2F6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8E76E1B-D1EF-4A54-BF5A-E16C44F684F8}"/>
              </a:ext>
            </a:extLst>
          </p:cNvPr>
          <p:cNvSpPr>
            <a:spLocks noGrp="1"/>
          </p:cNvSpPr>
          <p:nvPr>
            <p:ph idx="1"/>
          </p:nvPr>
        </p:nvSpPr>
        <p:spPr/>
        <p:txBody>
          <a:bodyPr/>
          <a:lstStyle/>
          <a:p>
            <a:r>
              <a:rPr lang="en-US" dirty="0"/>
              <a:t>The goal of this project is to find out and predict which policies established by different states helped prevent the spread and effects of COVID-19 in the united states. As we move on with the project, we will compare the previously mentioned methods such as Linear regression, Z/T/F distribution, KNN, and so on.</a:t>
            </a:r>
          </a:p>
        </p:txBody>
      </p:sp>
    </p:spTree>
    <p:extLst>
      <p:ext uri="{BB962C8B-B14F-4D97-AF65-F5344CB8AC3E}">
        <p14:creationId xmlns:p14="http://schemas.microsoft.com/office/powerpoint/2010/main" val="297838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7944-C0D8-4FF4-95AE-6B9AD4F7D4A8}"/>
              </a:ext>
            </a:extLst>
          </p:cNvPr>
          <p:cNvSpPr>
            <a:spLocks noGrp="1"/>
          </p:cNvSpPr>
          <p:nvPr>
            <p:ph type="title"/>
          </p:nvPr>
        </p:nvSpPr>
        <p:spPr/>
        <p:txBody>
          <a:bodyPr>
            <a:normAutofit fontScale="90000"/>
          </a:bodyPr>
          <a:lstStyle/>
          <a:p>
            <a:r>
              <a:rPr lang="en-US" dirty="0"/>
              <a:t>Software packages, applications, libraries, and associated tools, </a:t>
            </a:r>
            <a:r>
              <a:rPr lang="en-US" dirty="0" err="1"/>
              <a:t>etc</a:t>
            </a:r>
            <a:endParaRPr lang="en-US" dirty="0"/>
          </a:p>
        </p:txBody>
      </p:sp>
      <p:sp>
        <p:nvSpPr>
          <p:cNvPr id="3" name="Content Placeholder 2">
            <a:extLst>
              <a:ext uri="{FF2B5EF4-FFF2-40B4-BE49-F238E27FC236}">
                <a16:creationId xmlns:a16="http://schemas.microsoft.com/office/drawing/2014/main" id="{FC07578D-FC2A-4CBD-94B2-88CA1FE538C5}"/>
              </a:ext>
            </a:extLst>
          </p:cNvPr>
          <p:cNvSpPr>
            <a:spLocks noGrp="1"/>
          </p:cNvSpPr>
          <p:nvPr>
            <p:ph idx="1"/>
          </p:nvPr>
        </p:nvSpPr>
        <p:spPr/>
        <p:txBody>
          <a:bodyPr/>
          <a:lstStyle/>
          <a:p>
            <a:r>
              <a:rPr lang="en-US" dirty="0"/>
              <a:t>Software</a:t>
            </a:r>
          </a:p>
          <a:p>
            <a:pPr lvl="1"/>
            <a:r>
              <a:rPr lang="en-US" dirty="0"/>
              <a:t>R</a:t>
            </a:r>
          </a:p>
          <a:p>
            <a:r>
              <a:rPr lang="en-US" dirty="0"/>
              <a:t>Packages and Libraries</a:t>
            </a:r>
          </a:p>
          <a:p>
            <a:pPr lvl="1"/>
            <a:r>
              <a:rPr lang="en-US" dirty="0" err="1"/>
              <a:t>Tidyverse</a:t>
            </a:r>
            <a:endParaRPr lang="en-US" dirty="0"/>
          </a:p>
          <a:p>
            <a:pPr lvl="1"/>
            <a:r>
              <a:rPr lang="en-US" dirty="0" err="1"/>
              <a:t>Httr</a:t>
            </a:r>
            <a:endParaRPr lang="en-US" dirty="0"/>
          </a:p>
          <a:p>
            <a:pPr lvl="1"/>
            <a:r>
              <a:rPr lang="en-US" dirty="0" err="1"/>
              <a:t>Jsonlite</a:t>
            </a:r>
            <a:endParaRPr lang="en-US" dirty="0"/>
          </a:p>
          <a:p>
            <a:pPr lvl="1"/>
            <a:r>
              <a:rPr lang="en-US" dirty="0" err="1"/>
              <a:t>Fitdistrplus</a:t>
            </a:r>
            <a:endParaRPr lang="en-US" dirty="0"/>
          </a:p>
          <a:p>
            <a:r>
              <a:rPr lang="en-US" dirty="0"/>
              <a:t>Associated Tools</a:t>
            </a:r>
          </a:p>
          <a:p>
            <a:pPr lvl="1"/>
            <a:r>
              <a:rPr lang="it-IT" sz="1800" b="0" i="0" u="none" strike="noStrike" dirty="0">
                <a:solidFill>
                  <a:srgbClr val="000000"/>
                </a:solidFill>
                <a:effectLst/>
                <a:latin typeface="Cambria" panose="02040503050406030204" pitchFamily="18" charset="0"/>
              </a:rPr>
              <a:t>C3.ai COVID-19 Data Lake</a:t>
            </a:r>
            <a:endParaRPr lang="en-US" dirty="0"/>
          </a:p>
        </p:txBody>
      </p:sp>
    </p:spTree>
    <p:extLst>
      <p:ext uri="{BB962C8B-B14F-4D97-AF65-F5344CB8AC3E}">
        <p14:creationId xmlns:p14="http://schemas.microsoft.com/office/powerpoint/2010/main" val="426880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E3C9-2F62-468F-BCD2-325B5E326B8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7847DD-F538-424C-BF40-5827E736A4B2}"/>
              </a:ext>
            </a:extLst>
          </p:cNvPr>
          <p:cNvSpPr>
            <a:spLocks noGrp="1"/>
          </p:cNvSpPr>
          <p:nvPr>
            <p:ph idx="1"/>
          </p:nvPr>
        </p:nvSpPr>
        <p:spPr/>
        <p:txBody>
          <a:bodyPr>
            <a:normAutofit fontScale="77500" lnSpcReduction="20000"/>
          </a:bodyPr>
          <a:lstStyle/>
          <a:p>
            <a:r>
              <a:rPr lang="en-US" dirty="0" err="1"/>
              <a:t>Courtemanche</a:t>
            </a:r>
            <a:r>
              <a:rPr lang="en-US" dirty="0"/>
              <a:t>, C., </a:t>
            </a:r>
            <a:r>
              <a:rPr lang="en-US" dirty="0" err="1"/>
              <a:t>Garuccio</a:t>
            </a:r>
            <a:r>
              <a:rPr lang="en-US" dirty="0"/>
              <a:t>, J., Le, A., Pinkston, J., &amp; </a:t>
            </a:r>
            <a:r>
              <a:rPr lang="en-US" dirty="0" err="1"/>
              <a:t>Yelowitz</a:t>
            </a:r>
            <a:r>
              <a:rPr lang="en-US" dirty="0"/>
              <a:t>, A. (2020). Strong Social Distancing Measures In The United States Reduced The COVID-19 Growth Rate: Study evaluates the impact of social distancing measures on the growth rate of confirmed COVID-19 cases across the United States. Health Affairs, 39(7), 1237–1246. https://doi.org/10.1377/hlthaff.2020.00608</a:t>
            </a:r>
          </a:p>
          <a:p>
            <a:r>
              <a:rPr lang="en-US" dirty="0"/>
              <a:t>Dave, D., </a:t>
            </a:r>
            <a:r>
              <a:rPr lang="en-US" dirty="0" err="1"/>
              <a:t>Friedson</a:t>
            </a:r>
            <a:r>
              <a:rPr lang="en-US" dirty="0"/>
              <a:t>, A. I., Matsuzawa, K., &amp; Sabia, J. J. (2020). When Do Shelter-in-Place Orders Fight Covid-19 Best? Policy Heterogeneity Across States and Adoption Time. Economic Inquiry, n/a(n/a). https://doi.org/10.1111/ecin.12944</a:t>
            </a:r>
          </a:p>
          <a:p>
            <a:r>
              <a:rPr lang="en-US" dirty="0"/>
              <a:t>Hsiang, S., Allen, D., Annan-Phan, S., Bell, K., </a:t>
            </a:r>
            <a:r>
              <a:rPr lang="en-US" dirty="0" err="1"/>
              <a:t>Bolliger</a:t>
            </a:r>
            <a:r>
              <a:rPr lang="en-US" dirty="0"/>
              <a:t>, I., Chong, T., </a:t>
            </a:r>
            <a:r>
              <a:rPr lang="en-US" dirty="0" err="1"/>
              <a:t>Druckenmiller</a:t>
            </a:r>
            <a:r>
              <a:rPr lang="en-US" dirty="0"/>
              <a:t>, H., Huang, L. Y., Hultgren, A., </a:t>
            </a:r>
            <a:r>
              <a:rPr lang="en-US" dirty="0" err="1"/>
              <a:t>Krasovich</a:t>
            </a:r>
            <a:r>
              <a:rPr lang="en-US" dirty="0"/>
              <a:t>, E., Lau, P., Lee, J., Rolf, E., Tseng, J., &amp; Wu, T. (2020). The effect of large-scale anti-contagion policies on the COVID-19 pandemic. Nature, 584(7820), 262–267. https://doi.org/10.1038/s41586-020-2404-8</a:t>
            </a:r>
          </a:p>
          <a:p>
            <a:r>
              <a:rPr lang="en-US" dirty="0"/>
              <a:t>James, G., Witten, D., Hastie, T., &amp; </a:t>
            </a:r>
            <a:r>
              <a:rPr lang="en-US" dirty="0" err="1"/>
              <a:t>Tibshirani</a:t>
            </a:r>
            <a:r>
              <a:rPr lang="en-US" dirty="0"/>
              <a:t>, R. (2013). An Introduction to Statistical Learning (Vol. 103). Springer New York. https://doi.org/10.1007/978-1-4614-7138-7</a:t>
            </a:r>
          </a:p>
          <a:p>
            <a:r>
              <a:rPr lang="en-US" dirty="0" err="1"/>
              <a:t>Ziedan</a:t>
            </a:r>
            <a:r>
              <a:rPr lang="en-US" dirty="0"/>
              <a:t>, E., Simon, K., &amp; Wing, C. (2020). Effects of State COVID-19 Closure Policy on NON-COVID-19 Health Care Utilization (No. w27621; p. w27621). National Bureau of Economic Research. https://doi.org/10.3386/w27621</a:t>
            </a:r>
          </a:p>
          <a:p>
            <a:endParaRPr lang="en-US" dirty="0"/>
          </a:p>
        </p:txBody>
      </p:sp>
    </p:spTree>
    <p:extLst>
      <p:ext uri="{BB962C8B-B14F-4D97-AF65-F5344CB8AC3E}">
        <p14:creationId xmlns:p14="http://schemas.microsoft.com/office/powerpoint/2010/main" val="48815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4759-DC23-4F15-BEBB-53D329065B63}"/>
              </a:ext>
            </a:extLst>
          </p:cNvPr>
          <p:cNvSpPr>
            <a:spLocks noGrp="1"/>
          </p:cNvSpPr>
          <p:nvPr>
            <p:ph type="title"/>
          </p:nvPr>
        </p:nvSpPr>
        <p:spPr/>
        <p:txBody>
          <a:bodyPr/>
          <a:lstStyle/>
          <a:p>
            <a:r>
              <a:rPr lang="en-US" dirty="0"/>
              <a:t>Project Proposal: What are our goals?</a:t>
            </a:r>
          </a:p>
        </p:txBody>
      </p:sp>
      <p:sp>
        <p:nvSpPr>
          <p:cNvPr id="3" name="Content Placeholder 2">
            <a:extLst>
              <a:ext uri="{FF2B5EF4-FFF2-40B4-BE49-F238E27FC236}">
                <a16:creationId xmlns:a16="http://schemas.microsoft.com/office/drawing/2014/main" id="{646D4DA2-F5FD-457B-B8ED-A580489244FC}"/>
              </a:ext>
            </a:extLst>
          </p:cNvPr>
          <p:cNvSpPr>
            <a:spLocks noGrp="1"/>
          </p:cNvSpPr>
          <p:nvPr>
            <p:ph idx="1"/>
          </p:nvPr>
        </p:nvSpPr>
        <p:spPr/>
        <p:txBody>
          <a:bodyPr/>
          <a:lstStyle/>
          <a:p>
            <a:r>
              <a:rPr lang="en-US" dirty="0"/>
              <a:t>The impact of COVID-19 has dramatically altered the daily lives of U.S. citizens. </a:t>
            </a:r>
          </a:p>
          <a:p>
            <a:pPr lvl="1"/>
            <a:r>
              <a:rPr lang="en-US" dirty="0"/>
              <a:t>Public policy has been haphazardly implemented.</a:t>
            </a:r>
          </a:p>
          <a:p>
            <a:r>
              <a:rPr lang="en-US" dirty="0"/>
              <a:t>This project seeks to examine public health policies implemented in the past seven months by American states.</a:t>
            </a:r>
          </a:p>
          <a:p>
            <a:r>
              <a:rPr lang="en-US" dirty="0"/>
              <a:t>A number of data repositories have publicly available information on pandemic outcomes and public responses. </a:t>
            </a:r>
          </a:p>
          <a:p>
            <a:r>
              <a:rPr lang="en-US" dirty="0"/>
              <a:t>Our goal is to use this data to identify the most effective public health policies for fighting COVID-19, and to establish the optimal timing of policy implementation. </a:t>
            </a:r>
          </a:p>
        </p:txBody>
      </p:sp>
    </p:spTree>
    <p:extLst>
      <p:ext uri="{BB962C8B-B14F-4D97-AF65-F5344CB8AC3E}">
        <p14:creationId xmlns:p14="http://schemas.microsoft.com/office/powerpoint/2010/main" val="422559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59DF-993B-4E88-8D4C-AAE35D3476C4}"/>
              </a:ext>
            </a:extLst>
          </p:cNvPr>
          <p:cNvSpPr>
            <a:spLocks noGrp="1"/>
          </p:cNvSpPr>
          <p:nvPr>
            <p:ph type="title"/>
          </p:nvPr>
        </p:nvSpPr>
        <p:spPr/>
        <p:txBody>
          <a:bodyPr/>
          <a:lstStyle/>
          <a:p>
            <a:r>
              <a:rPr lang="en-US" dirty="0"/>
              <a:t>What Questions Must Be Asked?</a:t>
            </a:r>
          </a:p>
        </p:txBody>
      </p:sp>
      <p:sp>
        <p:nvSpPr>
          <p:cNvPr id="3" name="Content Placeholder 2">
            <a:extLst>
              <a:ext uri="{FF2B5EF4-FFF2-40B4-BE49-F238E27FC236}">
                <a16:creationId xmlns:a16="http://schemas.microsoft.com/office/drawing/2014/main" id="{042864D6-933A-408F-8D85-A0FA5418CE1C}"/>
              </a:ext>
            </a:extLst>
          </p:cNvPr>
          <p:cNvSpPr>
            <a:spLocks noGrp="1"/>
          </p:cNvSpPr>
          <p:nvPr>
            <p:ph idx="1"/>
          </p:nvPr>
        </p:nvSpPr>
        <p:spPr/>
        <p:txBody>
          <a:bodyPr/>
          <a:lstStyle/>
          <a:p>
            <a:r>
              <a:rPr lang="en-US" dirty="0"/>
              <a:t>Which states have the most effective policies?</a:t>
            </a:r>
          </a:p>
          <a:p>
            <a:r>
              <a:rPr lang="en-US" dirty="0"/>
              <a:t>Which policies are the most effective?</a:t>
            </a:r>
          </a:p>
          <a:p>
            <a:pPr lvl="1"/>
            <a:r>
              <a:rPr lang="en-US" dirty="0"/>
              <a:t>Stay at home orders.</a:t>
            </a:r>
          </a:p>
          <a:p>
            <a:pPr lvl="1"/>
            <a:r>
              <a:rPr lang="en-US" dirty="0"/>
              <a:t>Non-Essential Business Closures</a:t>
            </a:r>
          </a:p>
          <a:p>
            <a:pPr lvl="1"/>
            <a:r>
              <a:rPr lang="en-US" dirty="0"/>
              <a:t>Large Gatherings Ban</a:t>
            </a:r>
          </a:p>
          <a:p>
            <a:r>
              <a:rPr lang="en-US" dirty="0"/>
              <a:t>What variables constitute a policy to be implemented?</a:t>
            </a:r>
          </a:p>
          <a:p>
            <a:r>
              <a:rPr lang="en-US" dirty="0"/>
              <a:t>What variables identify a policy as a success or failure?</a:t>
            </a:r>
          </a:p>
        </p:txBody>
      </p:sp>
    </p:spTree>
    <p:extLst>
      <p:ext uri="{BB962C8B-B14F-4D97-AF65-F5344CB8AC3E}">
        <p14:creationId xmlns:p14="http://schemas.microsoft.com/office/powerpoint/2010/main" val="101774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A98D-C866-4553-86A6-FC00D81C293C}"/>
              </a:ext>
            </a:extLst>
          </p:cNvPr>
          <p:cNvSpPr>
            <a:spLocks noGrp="1"/>
          </p:cNvSpPr>
          <p:nvPr>
            <p:ph type="title"/>
          </p:nvPr>
        </p:nvSpPr>
        <p:spPr/>
        <p:txBody>
          <a:bodyPr/>
          <a:lstStyle/>
          <a:p>
            <a:r>
              <a:rPr lang="en-US" dirty="0"/>
              <a:t>Our methodology (tentative)</a:t>
            </a:r>
          </a:p>
        </p:txBody>
      </p:sp>
      <p:sp>
        <p:nvSpPr>
          <p:cNvPr id="3" name="Content Placeholder 2">
            <a:extLst>
              <a:ext uri="{FF2B5EF4-FFF2-40B4-BE49-F238E27FC236}">
                <a16:creationId xmlns:a16="http://schemas.microsoft.com/office/drawing/2014/main" id="{8DB0F3EF-D8BE-4365-A9E0-BC683B2239F7}"/>
              </a:ext>
            </a:extLst>
          </p:cNvPr>
          <p:cNvSpPr>
            <a:spLocks noGrp="1"/>
          </p:cNvSpPr>
          <p:nvPr>
            <p:ph idx="1"/>
          </p:nvPr>
        </p:nvSpPr>
        <p:spPr/>
        <p:txBody>
          <a:bodyPr>
            <a:normAutofit lnSpcReduction="10000"/>
          </a:bodyPr>
          <a:lstStyle/>
          <a:p>
            <a:r>
              <a:rPr lang="en-US" dirty="0"/>
              <a:t>Linear regression analysis</a:t>
            </a:r>
          </a:p>
          <a:p>
            <a:pPr lvl="1"/>
            <a:r>
              <a:rPr lang="en-US" dirty="0"/>
              <a:t>Simple regression</a:t>
            </a:r>
          </a:p>
          <a:p>
            <a:pPr lvl="1"/>
            <a:r>
              <a:rPr lang="en-US" dirty="0"/>
              <a:t>Multiple regression</a:t>
            </a:r>
          </a:p>
          <a:p>
            <a:r>
              <a:rPr lang="en-US" dirty="0"/>
              <a:t>Logistic regression analysis</a:t>
            </a:r>
          </a:p>
          <a:p>
            <a:pPr lvl="1"/>
            <a:r>
              <a:rPr lang="en-US" dirty="0"/>
              <a:t>For which state policy is very successful or not successful</a:t>
            </a:r>
          </a:p>
          <a:p>
            <a:r>
              <a:rPr lang="en-US" dirty="0"/>
              <a:t>Z/T/F distribution and test</a:t>
            </a:r>
          </a:p>
          <a:p>
            <a:r>
              <a:rPr lang="en-US" dirty="0"/>
              <a:t>Possibly KNN</a:t>
            </a:r>
          </a:p>
          <a:p>
            <a:pPr lvl="1"/>
            <a:r>
              <a:rPr lang="en-US" dirty="0"/>
              <a:t>Build a training and testing model</a:t>
            </a:r>
          </a:p>
          <a:p>
            <a:r>
              <a:rPr lang="en-US" dirty="0"/>
              <a:t>P-value to decide the hypothesis</a:t>
            </a:r>
          </a:p>
        </p:txBody>
      </p:sp>
    </p:spTree>
    <p:extLst>
      <p:ext uri="{BB962C8B-B14F-4D97-AF65-F5344CB8AC3E}">
        <p14:creationId xmlns:p14="http://schemas.microsoft.com/office/powerpoint/2010/main" val="170450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71BD-7E7D-4172-895B-1B92D1F2CD08}"/>
              </a:ext>
            </a:extLst>
          </p:cNvPr>
          <p:cNvSpPr>
            <a:spLocks noGrp="1"/>
          </p:cNvSpPr>
          <p:nvPr>
            <p:ph type="title"/>
          </p:nvPr>
        </p:nvSpPr>
        <p:spPr/>
        <p:txBody>
          <a:bodyPr/>
          <a:lstStyle/>
          <a:p>
            <a:r>
              <a:rPr lang="en-US" dirty="0"/>
              <a:t>Project outline: Literature Review</a:t>
            </a:r>
          </a:p>
        </p:txBody>
      </p:sp>
      <p:sp>
        <p:nvSpPr>
          <p:cNvPr id="3" name="Content Placeholder 2">
            <a:extLst>
              <a:ext uri="{FF2B5EF4-FFF2-40B4-BE49-F238E27FC236}">
                <a16:creationId xmlns:a16="http://schemas.microsoft.com/office/drawing/2014/main" id="{0C791A57-D709-4F28-A2A0-1C3EBC3538A3}"/>
              </a:ext>
            </a:extLst>
          </p:cNvPr>
          <p:cNvSpPr>
            <a:spLocks noGrp="1"/>
          </p:cNvSpPr>
          <p:nvPr>
            <p:ph idx="1"/>
          </p:nvPr>
        </p:nvSpPr>
        <p:spPr/>
        <p:txBody>
          <a:bodyPr/>
          <a:lstStyle/>
          <a:p>
            <a:r>
              <a:rPr lang="en-US" sz="1800" b="0" i="0" u="none" strike="noStrike" dirty="0">
                <a:solidFill>
                  <a:srgbClr val="000000"/>
                </a:solidFill>
                <a:effectLst/>
                <a:latin typeface="Cambria" panose="02040503050406030204" pitchFamily="18" charset="0"/>
              </a:rPr>
              <a:t>The COVID-19 pandemic has provoked sweeping responses in public health policies across the globe. Given that the pandemic continues to this day, research into these policies and their effects on health outcomes is still ongoing, however, several prior publications do exist that attempt to quantify these consequences. Some of the earliest research on this subject was conducted by Hsiang et al. (2020), who focused on the effects of anti-contagion policies across the countries of China, South Korea, Italy, Iran, France, and the United States.</a:t>
            </a:r>
          </a:p>
          <a:p>
            <a:r>
              <a:rPr lang="en-US" sz="1800" b="0" i="0" u="none" strike="noStrike" dirty="0">
                <a:solidFill>
                  <a:srgbClr val="000000"/>
                </a:solidFill>
                <a:effectLst/>
                <a:latin typeface="Cambria" panose="02040503050406030204" pitchFamily="18" charset="0"/>
              </a:rPr>
              <a:t>Within the U.S. itself the combined effects of social distancing and shelter-in-place orders were predicted to have prevented as many as 90% of COVID cases in the first two months of the pandemic (</a:t>
            </a:r>
            <a:r>
              <a:rPr lang="en-US" sz="1800" b="0" i="0" u="none" strike="noStrike" dirty="0" err="1">
                <a:solidFill>
                  <a:srgbClr val="000000"/>
                </a:solidFill>
                <a:effectLst/>
                <a:latin typeface="Cambria" panose="02040503050406030204" pitchFamily="18" charset="0"/>
              </a:rPr>
              <a:t>Courtemanche</a:t>
            </a:r>
            <a:r>
              <a:rPr lang="en-US" sz="1800" b="0" i="0" u="none" strike="noStrike" dirty="0">
                <a:solidFill>
                  <a:srgbClr val="000000"/>
                </a:solidFill>
                <a:effectLst/>
                <a:latin typeface="Cambria" panose="02040503050406030204" pitchFamily="18" charset="0"/>
              </a:rPr>
              <a:t> et al., 2020).</a:t>
            </a:r>
            <a:endParaRPr lang="en-US" sz="1800" dirty="0">
              <a:solidFill>
                <a:srgbClr val="000000"/>
              </a:solidFill>
              <a:latin typeface="Cambria" panose="02040503050406030204" pitchFamily="18" charset="0"/>
            </a:endParaRPr>
          </a:p>
          <a:p>
            <a:r>
              <a:rPr lang="en-US" sz="1800" b="0" i="0" u="none" strike="noStrike" dirty="0">
                <a:solidFill>
                  <a:srgbClr val="000000"/>
                </a:solidFill>
                <a:effectLst/>
                <a:latin typeface="Cambria" panose="02040503050406030204" pitchFamily="18" charset="0"/>
              </a:rPr>
              <a:t>The identification of the most effective policies for combating COVID-19 is crucial, both for avoiding wasteful restrictions and for saving lives. </a:t>
            </a:r>
            <a:endParaRPr lang="en-US" dirty="0"/>
          </a:p>
        </p:txBody>
      </p:sp>
    </p:spTree>
    <p:extLst>
      <p:ext uri="{BB962C8B-B14F-4D97-AF65-F5344CB8AC3E}">
        <p14:creationId xmlns:p14="http://schemas.microsoft.com/office/powerpoint/2010/main" val="320906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C66-BFB8-452E-AF5E-A756189B8EF9}"/>
              </a:ext>
            </a:extLst>
          </p:cNvPr>
          <p:cNvSpPr>
            <a:spLocks noGrp="1"/>
          </p:cNvSpPr>
          <p:nvPr>
            <p:ph type="title"/>
          </p:nvPr>
        </p:nvSpPr>
        <p:spPr/>
        <p:txBody>
          <a:bodyPr/>
          <a:lstStyle/>
          <a:p>
            <a:r>
              <a:rPr lang="en-US" dirty="0"/>
              <a:t>Data sources and reference data</a:t>
            </a:r>
          </a:p>
        </p:txBody>
      </p:sp>
      <p:sp>
        <p:nvSpPr>
          <p:cNvPr id="3" name="Content Placeholder 2">
            <a:extLst>
              <a:ext uri="{FF2B5EF4-FFF2-40B4-BE49-F238E27FC236}">
                <a16:creationId xmlns:a16="http://schemas.microsoft.com/office/drawing/2014/main" id="{DF47AB80-53B2-4672-8096-A992D1A9B9DB}"/>
              </a:ext>
            </a:extLst>
          </p:cNvPr>
          <p:cNvSpPr>
            <a:spLocks noGrp="1"/>
          </p:cNvSpPr>
          <p:nvPr>
            <p:ph idx="1"/>
          </p:nvPr>
        </p:nvSpPr>
        <p:spPr/>
        <p:txBody>
          <a:bodyPr/>
          <a:lstStyle/>
          <a:p>
            <a:r>
              <a:rPr lang="en-US" dirty="0"/>
              <a:t>Datasets</a:t>
            </a:r>
          </a:p>
          <a:p>
            <a:pPr lvl="1"/>
            <a:r>
              <a:rPr lang="en-US" dirty="0"/>
              <a:t>Data Lake (Must request access):</a:t>
            </a:r>
          </a:p>
          <a:p>
            <a:pPr lvl="2"/>
            <a:r>
              <a:rPr lang="en-US" dirty="0">
                <a:hlinkClick r:id="rId2"/>
              </a:rPr>
              <a:t>https://c3.ai/products/c3-ai-covid-19-data-lake/</a:t>
            </a:r>
            <a:r>
              <a:rPr lang="en-US" dirty="0"/>
              <a:t>  </a:t>
            </a:r>
          </a:p>
          <a:p>
            <a:pPr lvl="1"/>
            <a:r>
              <a:rPr lang="en-US" dirty="0"/>
              <a:t>KFF State Data (Data Lake uses the same data source): </a:t>
            </a:r>
          </a:p>
          <a:p>
            <a:pPr lvl="2"/>
            <a:r>
              <a:rPr lang="en-US" dirty="0">
                <a:hlinkClick r:id="rId3"/>
              </a:rPr>
              <a:t>https://www.kff.org/coronavirus-covid-19/issue-brief/state-data-and-policy-actions-to-address-coronavirus/</a:t>
            </a:r>
            <a:r>
              <a:rPr lang="en-US" dirty="0"/>
              <a:t>   </a:t>
            </a:r>
          </a:p>
          <a:p>
            <a:pPr marL="0" indent="0">
              <a:buNone/>
            </a:pPr>
            <a:endParaRPr lang="en-US" dirty="0"/>
          </a:p>
        </p:txBody>
      </p:sp>
    </p:spTree>
    <p:extLst>
      <p:ext uri="{BB962C8B-B14F-4D97-AF65-F5344CB8AC3E}">
        <p14:creationId xmlns:p14="http://schemas.microsoft.com/office/powerpoint/2010/main" val="112940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B0B0-B85A-46D8-B329-2FD346F577CE}"/>
              </a:ext>
            </a:extLst>
          </p:cNvPr>
          <p:cNvSpPr>
            <a:spLocks noGrp="1"/>
          </p:cNvSpPr>
          <p:nvPr>
            <p:ph type="title"/>
          </p:nvPr>
        </p:nvSpPr>
        <p:spPr>
          <a:xfrm>
            <a:off x="1371600" y="793080"/>
            <a:ext cx="6194323" cy="519526"/>
          </a:xfrm>
        </p:spPr>
        <p:txBody>
          <a:bodyPr>
            <a:normAutofit fontScale="90000"/>
          </a:bodyPr>
          <a:lstStyle/>
          <a:p>
            <a:r>
              <a:rPr lang="en-US" dirty="0"/>
              <a:t>Trial data example</a:t>
            </a:r>
          </a:p>
        </p:txBody>
      </p:sp>
      <p:pic>
        <p:nvPicPr>
          <p:cNvPr id="1026" name="Picture 2">
            <a:extLst>
              <a:ext uri="{FF2B5EF4-FFF2-40B4-BE49-F238E27FC236}">
                <a16:creationId xmlns:a16="http://schemas.microsoft.com/office/drawing/2014/main" id="{BD5A3FC4-F67B-485D-A408-ABC3EC7788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6387" y="1247881"/>
            <a:ext cx="10340155" cy="504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67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2FB7-1CE2-459D-95AA-DFD08E0A13F9}"/>
              </a:ext>
            </a:extLst>
          </p:cNvPr>
          <p:cNvSpPr>
            <a:spLocks noGrp="1"/>
          </p:cNvSpPr>
          <p:nvPr>
            <p:ph type="title"/>
          </p:nvPr>
        </p:nvSpPr>
        <p:spPr>
          <a:xfrm>
            <a:off x="1371601" y="793080"/>
            <a:ext cx="7610168" cy="726004"/>
          </a:xfrm>
        </p:spPr>
        <p:txBody>
          <a:bodyPr/>
          <a:lstStyle/>
          <a:p>
            <a:r>
              <a:rPr lang="en-US" dirty="0"/>
              <a:t>Feature Descriptions</a:t>
            </a:r>
          </a:p>
        </p:txBody>
      </p:sp>
      <p:graphicFrame>
        <p:nvGraphicFramePr>
          <p:cNvPr id="4" name="Content Placeholder 3">
            <a:extLst>
              <a:ext uri="{FF2B5EF4-FFF2-40B4-BE49-F238E27FC236}">
                <a16:creationId xmlns:a16="http://schemas.microsoft.com/office/drawing/2014/main" id="{3615FA95-E401-4308-BF54-BD27A98D72FD}"/>
              </a:ext>
            </a:extLst>
          </p:cNvPr>
          <p:cNvGraphicFramePr>
            <a:graphicFrameLocks noGrp="1"/>
          </p:cNvGraphicFramePr>
          <p:nvPr>
            <p:ph idx="1"/>
            <p:extLst>
              <p:ext uri="{D42A27DB-BD31-4B8C-83A1-F6EECF244321}">
                <p14:modId xmlns:p14="http://schemas.microsoft.com/office/powerpoint/2010/main" val="115695265"/>
              </p:ext>
            </p:extLst>
          </p:nvPr>
        </p:nvGraphicFramePr>
        <p:xfrm>
          <a:off x="183416" y="1854967"/>
          <a:ext cx="6019800" cy="4439290"/>
        </p:xfrm>
        <a:graphic>
          <a:graphicData uri="http://schemas.openxmlformats.org/drawingml/2006/table">
            <a:tbl>
              <a:tblPr/>
              <a:tblGrid>
                <a:gridCol w="1533525">
                  <a:extLst>
                    <a:ext uri="{9D8B030D-6E8A-4147-A177-3AD203B41FA5}">
                      <a16:colId xmlns:a16="http://schemas.microsoft.com/office/drawing/2014/main" val="3098039590"/>
                    </a:ext>
                  </a:extLst>
                </a:gridCol>
                <a:gridCol w="1114425">
                  <a:extLst>
                    <a:ext uri="{9D8B030D-6E8A-4147-A177-3AD203B41FA5}">
                      <a16:colId xmlns:a16="http://schemas.microsoft.com/office/drawing/2014/main" val="204149425"/>
                    </a:ext>
                  </a:extLst>
                </a:gridCol>
                <a:gridCol w="3371850">
                  <a:extLst>
                    <a:ext uri="{9D8B030D-6E8A-4147-A177-3AD203B41FA5}">
                      <a16:colId xmlns:a16="http://schemas.microsoft.com/office/drawing/2014/main" val="3761800302"/>
                    </a:ext>
                  </a:extLst>
                </a:gridCol>
              </a:tblGrid>
              <a:tr h="27875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Field</a:t>
                      </a:r>
                      <a:endParaRPr lang="en-US">
                        <a:effectLst/>
                      </a:endParaRPr>
                    </a:p>
                  </a:txBody>
                  <a:tcPr marL="18288" marR="18288" marT="18288" marB="18288">
                    <a:lnL>
                      <a:noFill/>
                    </a:lnL>
                    <a:lnR>
                      <a:noFill/>
                    </a:lnR>
                    <a:lnT>
                      <a:noFill/>
                    </a:lnT>
                    <a:lnB w="38100" cap="flat" cmpd="sng" algn="ctr">
                      <a:solidFill>
                        <a:srgbClr val="999999"/>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Data type</a:t>
                      </a:r>
                      <a:endParaRPr lang="en-US">
                        <a:effectLst/>
                      </a:endParaRPr>
                    </a:p>
                  </a:txBody>
                  <a:tcPr marL="18288" marR="18288" marT="18288" marB="18288">
                    <a:lnL>
                      <a:noFill/>
                    </a:lnL>
                    <a:lnR>
                      <a:noFill/>
                    </a:lnR>
                    <a:lnT>
                      <a:noFill/>
                    </a:lnT>
                    <a:lnB w="38100" cap="flat" cmpd="sng" algn="ctr">
                      <a:solidFill>
                        <a:srgbClr val="999999"/>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Description</a:t>
                      </a:r>
                      <a:endParaRPr lang="en-US">
                        <a:effectLst/>
                      </a:endParaRPr>
                    </a:p>
                  </a:txBody>
                  <a:tcPr marL="18288" marR="18288" marT="18288" marB="18288">
                    <a:lnL>
                      <a:noFill/>
                    </a:lnL>
                    <a:lnR>
                      <a:noFill/>
                    </a:lnR>
                    <a:lnT>
                      <a:noFill/>
                    </a:lnT>
                    <a:lnB w="381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62061169"/>
                  </a:ext>
                </a:extLst>
              </a:tr>
              <a:tr h="507585">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location</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w="38100" cap="flat" cmpd="sng" algn="ctr">
                      <a:solidFill>
                        <a:srgbClr val="999999"/>
                      </a:solidFill>
                      <a:prstDash val="solid"/>
                      <a:round/>
                      <a:headEnd type="none" w="med" len="med"/>
                      <a:tailEnd type="none" w="med" len="med"/>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OutbreakLocation</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38100" cap="flat" cmpd="sng" algn="ctr">
                      <a:solidFill>
                        <a:srgbClr val="999999"/>
                      </a:solidFill>
                      <a:prstDash val="solid"/>
                      <a:round/>
                      <a:headEnd type="none" w="med" len="med"/>
                      <a:tailEnd type="none" w="med" len="med"/>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C3.ai Type OutbreakLocation where the policy was enacted.</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w="38100" cap="flat" cmpd="sng" algn="ctr">
                      <a:solidFill>
                        <a:srgbClr val="999999"/>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07877124"/>
                  </a:ext>
                </a:extLst>
              </a:tr>
              <a:tr h="507585">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easingOrder</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dirty="0">
                          <a:solidFill>
                            <a:srgbClr val="333333"/>
                          </a:solidFill>
                          <a:effectLst/>
                          <a:latin typeface="Cambria" panose="02040503050406030204" pitchFamily="18" charset="0"/>
                        </a:rPr>
                        <a:t>"Yes" if the location is easing their social distancing measures, "No" otherwise.</a:t>
                      </a:r>
                      <a:endParaRPr lang="en-US" dirty="0">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51101011"/>
                  </a:ext>
                </a:extLst>
              </a:tr>
              <a:tr h="507585">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stayAtHome</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the latest status of the stay-at-home order.</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2352847821"/>
                  </a:ext>
                </a:extLst>
              </a:tr>
              <a:tr h="507585">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mandatoryQuarantine</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dirty="0">
                          <a:solidFill>
                            <a:srgbClr val="333333"/>
                          </a:solidFill>
                          <a:effectLst/>
                          <a:latin typeface="Cambria" panose="02040503050406030204" pitchFamily="18" charset="0"/>
                        </a:rPr>
                        <a:t>Description of status of mandatory quarantine for travelers.</a:t>
                      </a:r>
                      <a:endParaRPr lang="en-US" dirty="0">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87626987"/>
                  </a:ext>
                </a:extLst>
              </a:tr>
              <a:tr h="27875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nonEssentialBusiness</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restrictions on non-essential businesses.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3365163763"/>
                  </a:ext>
                </a:extLst>
              </a:tr>
              <a:tr h="27875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largeGatherings</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restrictions on large gatherings.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55234532"/>
                  </a:ext>
                </a:extLst>
              </a:tr>
              <a:tr h="27875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schoolClosure</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school closures or restrictions.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2123500286"/>
                  </a:ext>
                </a:extLst>
              </a:tr>
              <a:tr h="27875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restaurantLimit</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restrictions on restaurants.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86892119"/>
                  </a:ext>
                </a:extLst>
              </a:tr>
              <a:tr h="507585">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PrimaryElectionPostponement</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postponement or cancellation of primary elections.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1646733638"/>
                  </a:ext>
                </a:extLst>
              </a:tr>
              <a:tr h="507585">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emergencyDeclaration</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dirty="0">
                          <a:solidFill>
                            <a:srgbClr val="333333"/>
                          </a:solidFill>
                          <a:effectLst/>
                          <a:latin typeface="Cambria" panose="02040503050406030204" pitchFamily="18" charset="0"/>
                        </a:rPr>
                        <a:t>"Yes" if a state of emergency was declared, "No" otherwise.</a:t>
                      </a:r>
                      <a:endParaRPr lang="en-US" dirty="0">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48650513"/>
                  </a:ext>
                </a:extLst>
              </a:tr>
            </a:tbl>
          </a:graphicData>
        </a:graphic>
      </p:graphicFrame>
      <p:sp>
        <p:nvSpPr>
          <p:cNvPr id="5" name="Rectangle 1">
            <a:extLst>
              <a:ext uri="{FF2B5EF4-FFF2-40B4-BE49-F238E27FC236}">
                <a16:creationId xmlns:a16="http://schemas.microsoft.com/office/drawing/2014/main" id="{FFE33D82-84BE-451F-B1BC-C79AB38D77DC}"/>
              </a:ext>
            </a:extLst>
          </p:cNvPr>
          <p:cNvSpPr>
            <a:spLocks noChangeArrowheads="1"/>
          </p:cNvSpPr>
          <p:nvPr/>
        </p:nvSpPr>
        <p:spPr bwMode="auto">
          <a:xfrm>
            <a:off x="-2902684"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95BC8E89-9C3E-49CB-9443-4E722033E56E}"/>
              </a:ext>
            </a:extLst>
          </p:cNvPr>
          <p:cNvGraphicFramePr>
            <a:graphicFrameLocks noGrp="1"/>
          </p:cNvGraphicFramePr>
          <p:nvPr>
            <p:extLst>
              <p:ext uri="{D42A27DB-BD31-4B8C-83A1-F6EECF244321}">
                <p14:modId xmlns:p14="http://schemas.microsoft.com/office/powerpoint/2010/main" val="269514313"/>
              </p:ext>
            </p:extLst>
          </p:nvPr>
        </p:nvGraphicFramePr>
        <p:xfrm>
          <a:off x="6492964" y="2002601"/>
          <a:ext cx="5592703" cy="4144022"/>
        </p:xfrm>
        <a:graphic>
          <a:graphicData uri="http://schemas.openxmlformats.org/drawingml/2006/table">
            <a:tbl>
              <a:tblPr/>
              <a:tblGrid>
                <a:gridCol w="1424723">
                  <a:extLst>
                    <a:ext uri="{9D8B030D-6E8A-4147-A177-3AD203B41FA5}">
                      <a16:colId xmlns:a16="http://schemas.microsoft.com/office/drawing/2014/main" val="3100145139"/>
                    </a:ext>
                  </a:extLst>
                </a:gridCol>
                <a:gridCol w="1035358">
                  <a:extLst>
                    <a:ext uri="{9D8B030D-6E8A-4147-A177-3AD203B41FA5}">
                      <a16:colId xmlns:a16="http://schemas.microsoft.com/office/drawing/2014/main" val="78268031"/>
                    </a:ext>
                  </a:extLst>
                </a:gridCol>
                <a:gridCol w="3132622">
                  <a:extLst>
                    <a:ext uri="{9D8B030D-6E8A-4147-A177-3AD203B41FA5}">
                      <a16:colId xmlns:a16="http://schemas.microsoft.com/office/drawing/2014/main" val="404973078"/>
                    </a:ext>
                  </a:extLst>
                </a:gridCol>
              </a:tblGrid>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waiveTreatmentCost</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policies regarding cost sharing for COVID-19 treatment.</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1942950964"/>
                  </a:ext>
                </a:extLst>
              </a:tr>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freeVaccine</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policies requiring free cost COVID-19 vaccines when available.</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32025959"/>
                  </a:ext>
                </a:extLst>
              </a:tr>
              <a:tr h="754050">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waiverOfPriorAuthorizationRequirements</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policies requiring a waiver of prior authorization requirements. May be superseded by the federal Families First Coronavirus Response Act.</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4080729262"/>
                  </a:ext>
                </a:extLst>
              </a:tr>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prescriptionRefill</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policies regarding early prescriptions refills.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9749890"/>
                  </a:ext>
                </a:extLst>
              </a:tr>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premiumPaymentGracePeriod</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policies regarding premium payment grace periods.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1561605759"/>
                  </a:ext>
                </a:extLst>
              </a:tr>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marketplaceSpecialEnrollmentPeriod</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"Yes" if the special enrollment period for the state's insurance marketplace extended, "No" otherwise.</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21147333"/>
                  </a:ext>
                </a:extLst>
              </a:tr>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section1135Waiver</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approval status of the Section 1135 waiver.</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4011923900"/>
                  </a:ext>
                </a:extLst>
              </a:tr>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paidSickLeaves</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Description of status of paid sick leave policies adding to federal emergency leave.</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99487808"/>
                  </a:ext>
                </a:extLst>
              </a:tr>
              <a:tr h="39652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expandsAccesstoTelehealthServices</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string</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"Yes" if expanded access to Tele-health services are issued, "No" otherwise.</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1584547825"/>
                  </a:ext>
                </a:extLst>
              </a:tr>
              <a:tr h="217764">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lastSavedTimestamp</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datetime</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dirty="0">
                          <a:solidFill>
                            <a:srgbClr val="333333"/>
                          </a:solidFill>
                          <a:effectLst/>
                          <a:latin typeface="Cambria" panose="02040503050406030204" pitchFamily="18" charset="0"/>
                        </a:rPr>
                        <a:t>Datetime of last update for this version.</a:t>
                      </a:r>
                      <a:endParaRPr lang="en-US" dirty="0">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70350144"/>
                  </a:ext>
                </a:extLst>
              </a:tr>
            </a:tbl>
          </a:graphicData>
        </a:graphic>
      </p:graphicFrame>
      <p:sp>
        <p:nvSpPr>
          <p:cNvPr id="7" name="Rectangle 2">
            <a:extLst>
              <a:ext uri="{FF2B5EF4-FFF2-40B4-BE49-F238E27FC236}">
                <a16:creationId xmlns:a16="http://schemas.microsoft.com/office/drawing/2014/main" id="{A522CD66-73C1-4798-9D3A-F786AEE57188}"/>
              </a:ext>
            </a:extLst>
          </p:cNvPr>
          <p:cNvSpPr>
            <a:spLocks noChangeArrowheads="1"/>
          </p:cNvSpPr>
          <p:nvPr/>
        </p:nvSpPr>
        <p:spPr bwMode="auto">
          <a:xfrm>
            <a:off x="6599297" y="2150235"/>
            <a:ext cx="113269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80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5483-B438-43AF-AFA0-97569B3E8B1C}"/>
              </a:ext>
            </a:extLst>
          </p:cNvPr>
          <p:cNvSpPr>
            <a:spLocks noGrp="1"/>
          </p:cNvSpPr>
          <p:nvPr>
            <p:ph type="title"/>
          </p:nvPr>
        </p:nvSpPr>
        <p:spPr>
          <a:xfrm>
            <a:off x="1371600" y="793080"/>
            <a:ext cx="10240903" cy="608017"/>
          </a:xfrm>
        </p:spPr>
        <p:txBody>
          <a:bodyPr/>
          <a:lstStyle/>
          <a:p>
            <a:r>
              <a:rPr lang="en-US" dirty="0"/>
              <a:t>Feature descriptions (</a:t>
            </a:r>
            <a:r>
              <a:rPr lang="en-US" dirty="0" err="1"/>
              <a:t>cont</a:t>
            </a:r>
            <a:r>
              <a:rPr lang="en-US" dirty="0"/>
              <a:t>)</a:t>
            </a:r>
          </a:p>
        </p:txBody>
      </p:sp>
      <p:graphicFrame>
        <p:nvGraphicFramePr>
          <p:cNvPr id="4" name="Content Placeholder 3">
            <a:extLst>
              <a:ext uri="{FF2B5EF4-FFF2-40B4-BE49-F238E27FC236}">
                <a16:creationId xmlns:a16="http://schemas.microsoft.com/office/drawing/2014/main" id="{CD156507-19CC-4F65-80C6-225812DB4255}"/>
              </a:ext>
            </a:extLst>
          </p:cNvPr>
          <p:cNvGraphicFramePr>
            <a:graphicFrameLocks noGrp="1"/>
          </p:cNvGraphicFramePr>
          <p:nvPr>
            <p:ph idx="1"/>
            <p:extLst>
              <p:ext uri="{D42A27DB-BD31-4B8C-83A1-F6EECF244321}">
                <p14:modId xmlns:p14="http://schemas.microsoft.com/office/powerpoint/2010/main" val="3935145149"/>
              </p:ext>
            </p:extLst>
          </p:nvPr>
        </p:nvGraphicFramePr>
        <p:xfrm>
          <a:off x="3482181" y="2418736"/>
          <a:ext cx="6019800" cy="2625213"/>
        </p:xfrm>
        <a:graphic>
          <a:graphicData uri="http://schemas.openxmlformats.org/drawingml/2006/table">
            <a:tbl>
              <a:tblPr/>
              <a:tblGrid>
                <a:gridCol w="1533525">
                  <a:extLst>
                    <a:ext uri="{9D8B030D-6E8A-4147-A177-3AD203B41FA5}">
                      <a16:colId xmlns:a16="http://schemas.microsoft.com/office/drawing/2014/main" val="3387113501"/>
                    </a:ext>
                  </a:extLst>
                </a:gridCol>
                <a:gridCol w="1114425">
                  <a:extLst>
                    <a:ext uri="{9D8B030D-6E8A-4147-A177-3AD203B41FA5}">
                      <a16:colId xmlns:a16="http://schemas.microsoft.com/office/drawing/2014/main" val="2662549390"/>
                    </a:ext>
                  </a:extLst>
                </a:gridCol>
                <a:gridCol w="3371850">
                  <a:extLst>
                    <a:ext uri="{9D8B030D-6E8A-4147-A177-3AD203B41FA5}">
                      <a16:colId xmlns:a16="http://schemas.microsoft.com/office/drawing/2014/main" val="2062960539"/>
                    </a:ext>
                  </a:extLst>
                </a:gridCol>
              </a:tblGrid>
              <a:tr h="544549">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version</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int</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Incrementing version ID for all policies.</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856560600"/>
                  </a:ext>
                </a:extLst>
              </a:tr>
              <a:tr h="544549">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versionDate</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datetime</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Date of the policy version.</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74122559"/>
                  </a:ext>
                </a:extLst>
              </a:tr>
              <a:tr h="991566">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numSavedVersions</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int</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solidFill>
                      <a:srgbClr val="D9D9D9"/>
                    </a:solidFill>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Total number of versions of this policy available with </a:t>
                      </a:r>
                      <a:r>
                        <a:rPr lang="en-US" sz="1100" b="0" i="0" u="none" strike="noStrike">
                          <a:solidFill>
                            <a:srgbClr val="E53935"/>
                          </a:solidFill>
                          <a:effectLst/>
                          <a:latin typeface="Cambria" panose="02040503050406030204" pitchFamily="18" charset="0"/>
                        </a:rPr>
                        <a:t>allversionsforpolicy</a:t>
                      </a:r>
                      <a:r>
                        <a:rPr lang="en-US" sz="1100" b="0" i="0" u="none" strike="noStrike">
                          <a:solidFill>
                            <a:srgbClr val="333333"/>
                          </a:solidFill>
                          <a:effectLst/>
                          <a:latin typeface="Cambria" panose="02040503050406030204" pitchFamily="18" charset="0"/>
                        </a:rPr>
                        <a:t>.</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3013133240"/>
                  </a:ext>
                </a:extLst>
              </a:tr>
              <a:tr h="544549">
                <a:tc>
                  <a:txBody>
                    <a:bodyPr/>
                    <a:lstStyle/>
                    <a:p>
                      <a:pPr rtl="0" fontAlgn="t">
                        <a:spcBef>
                          <a:spcPts val="0"/>
                        </a:spcBef>
                        <a:spcAft>
                          <a:spcPts val="0"/>
                        </a:spcAft>
                      </a:pPr>
                      <a:r>
                        <a:rPr lang="en-US" sz="1100" b="1" i="0" u="none" strike="noStrike">
                          <a:solidFill>
                            <a:srgbClr val="333333"/>
                          </a:solidFill>
                          <a:effectLst/>
                          <a:latin typeface="Cambria" panose="02040503050406030204" pitchFamily="18" charset="0"/>
                        </a:rPr>
                        <a:t>savedVersion</a:t>
                      </a:r>
                      <a:endParaRPr lang="en-US">
                        <a:effectLst/>
                      </a:endParaRPr>
                    </a:p>
                  </a:txBody>
                  <a:tcPr marL="18288" marR="18288" marT="18288" marB="18288">
                    <a:lnL>
                      <a:noFill/>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a:solidFill>
                            <a:srgbClr val="333333"/>
                          </a:solidFill>
                          <a:effectLst/>
                          <a:latin typeface="Cambria" panose="02040503050406030204" pitchFamily="18" charset="0"/>
                        </a:rPr>
                        <a:t>int</a:t>
                      </a:r>
                      <a:endParaRPr lang="en-US">
                        <a:effectLst/>
                      </a:endParaRPr>
                    </a:p>
                  </a:txBody>
                  <a:tcPr marL="18288" marR="18288" marT="18288" marB="18288">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a:noFill/>
                    </a:lnT>
                    <a:lnB>
                      <a:noFill/>
                    </a:lnB>
                  </a:tcPr>
                </a:tc>
                <a:tc>
                  <a:txBody>
                    <a:bodyPr/>
                    <a:lstStyle/>
                    <a:p>
                      <a:pPr rtl="0" fontAlgn="t">
                        <a:spcBef>
                          <a:spcPts val="0"/>
                        </a:spcBef>
                        <a:spcAft>
                          <a:spcPts val="0"/>
                        </a:spcAft>
                      </a:pPr>
                      <a:r>
                        <a:rPr lang="en-US" sz="1100" b="0" i="0" u="none" strike="noStrike" dirty="0">
                          <a:solidFill>
                            <a:srgbClr val="333333"/>
                          </a:solidFill>
                          <a:effectLst/>
                          <a:latin typeface="Cambria" panose="02040503050406030204" pitchFamily="18" charset="0"/>
                        </a:rPr>
                        <a:t>Incrementing version ID for this policy.</a:t>
                      </a:r>
                      <a:endParaRPr lang="en-US" dirty="0">
                        <a:effectLst/>
                      </a:endParaRPr>
                    </a:p>
                  </a:txBody>
                  <a:tcPr marL="18288" marR="18288" marT="18288" marB="18288">
                    <a:lnL w="12700" cap="flat" cmpd="sng" algn="ctr">
                      <a:solidFill>
                        <a:srgbClr val="999999"/>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18251114"/>
                  </a:ext>
                </a:extLst>
              </a:tr>
            </a:tbl>
          </a:graphicData>
        </a:graphic>
      </p:graphicFrame>
      <p:sp>
        <p:nvSpPr>
          <p:cNvPr id="5" name="Rectangle 1">
            <a:extLst>
              <a:ext uri="{FF2B5EF4-FFF2-40B4-BE49-F238E27FC236}">
                <a16:creationId xmlns:a16="http://schemas.microsoft.com/office/drawing/2014/main" id="{D1651194-6C62-401D-8C00-0694513D2A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20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29</TotalTime>
  <Words>1298</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vt:lpstr>
      <vt:lpstr>Gill Sans Nova</vt:lpstr>
      <vt:lpstr>GradientRiseVTI</vt:lpstr>
      <vt:lpstr>Effectiveness of COVID-19 State Policies</vt:lpstr>
      <vt:lpstr>Project Proposal: What are our goals?</vt:lpstr>
      <vt:lpstr>What Questions Must Be Asked?</vt:lpstr>
      <vt:lpstr>Our methodology (tentative)</vt:lpstr>
      <vt:lpstr>Project outline: Literature Review</vt:lpstr>
      <vt:lpstr>Data sources and reference data</vt:lpstr>
      <vt:lpstr>Trial data example</vt:lpstr>
      <vt:lpstr>Feature Descriptions</vt:lpstr>
      <vt:lpstr>Feature descriptions (cont)</vt:lpstr>
      <vt:lpstr>Data Processing and pipeline</vt:lpstr>
      <vt:lpstr>Data stylized facts</vt:lpstr>
      <vt:lpstr>Model selection</vt:lpstr>
      <vt:lpstr>Software packages, applications, libraries, and associated tools, etc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Effectiveness of COVID-19 State Policies</dc:title>
  <dc:creator>Spencer Sumner</dc:creator>
  <cp:lastModifiedBy>Spencer Sumner</cp:lastModifiedBy>
  <cp:revision>6</cp:revision>
  <dcterms:created xsi:type="dcterms:W3CDTF">2020-10-11T17:27:03Z</dcterms:created>
  <dcterms:modified xsi:type="dcterms:W3CDTF">2020-10-11T18:03:45Z</dcterms:modified>
</cp:coreProperties>
</file>