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8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896BB-B64C-4BC3-98F4-EBA3D32C0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E45BDC-EF81-45C9-9D91-EEBE81A26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904AF-16E7-4F06-B8CE-9ED3AB16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A5F6-7BE2-49B2-986C-49E8FB0BF94B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9EEA7-9F86-4DBE-93ED-E6D3D792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ABB2F-B0B8-4F96-8F3C-1913D328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5785-9239-47C4-BF0E-827EF5D42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4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0779E-86DC-49C1-858A-1112F659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66F29A-A7CB-4C65-A27A-0A82CD0E4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0D8FB-41E2-499A-A352-F9D8F994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A5F6-7BE2-49B2-986C-49E8FB0BF94B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BDD6D-5D99-4D08-B72C-F54A8C4B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2387C-5BAF-42F3-B7FF-80E180C9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5785-9239-47C4-BF0E-827EF5D42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80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2D3132-3A2D-4386-86C9-5B26C3BD4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78DDB-40EA-4667-A932-85D62EFA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136E8-CAA5-42F0-95EA-F54B9BC1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A5F6-7BE2-49B2-986C-49E8FB0BF94B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053A3-965B-4461-BABB-FDBCED38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6B29C-7E08-4BE3-8E3A-0DCDE76A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5785-9239-47C4-BF0E-827EF5D42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6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20E82-EBAA-4521-966E-F087F442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06D3F-866E-4FD2-A656-6DEA1043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9DED8-7742-4C02-B8FC-A7DBB97E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A5F6-7BE2-49B2-986C-49E8FB0BF94B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F603E-BEAB-433E-9B8A-F10B43BE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10AC8-8AFE-4448-AD2B-F422D5D2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5785-9239-47C4-BF0E-827EF5D42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9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7CB50-FC82-4F60-A93E-310F3F50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D6276B-E8FD-447D-9370-04D0D68F3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6F09D-A407-45CD-89B6-4BA3FF1E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A5F6-7BE2-49B2-986C-49E8FB0BF94B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EA85D-68CD-4349-A7D3-56DCC7E5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D0F7A-3D26-4135-9303-60236C7B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5785-9239-47C4-BF0E-827EF5D42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9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37A96-488C-4C4E-9D5A-DF9EEF0D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8E454-4EE3-4574-8317-5E3114134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DAF67-2D8A-40F3-B0D5-6F2213C69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2C09E-B430-43A7-ABA2-CABB8B39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A5F6-7BE2-49B2-986C-49E8FB0BF94B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47E0E2-BB6D-4BA9-815A-248AC15C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65AFEA-E0E4-4CA7-95C8-32FDAA92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5785-9239-47C4-BF0E-827EF5D42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3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8320E-24F1-4151-B2DB-FAB8C2B6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0C6A23-734C-4456-89B2-012BE976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DAF71D-D7CE-47A5-88B0-804DF00A9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DE0717-A485-4E67-9FCA-D4C33C5F1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52B5E2-810F-4A2A-AA98-21E720735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CDE77B-C87B-4EC0-8EC0-463A6CD5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A5F6-7BE2-49B2-986C-49E8FB0BF94B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3572F5-33B8-42EE-813A-A4AA602A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A51ADF-BD25-47B4-A8EB-31C9D51A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5785-9239-47C4-BF0E-827EF5D42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79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5153-42E4-449C-905C-6713765C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0E0C76-1665-4430-9384-96F32497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A5F6-7BE2-49B2-986C-49E8FB0BF94B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A337E4-68E2-471A-A6B6-77892FAD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3AD57E-3C8F-4F54-8BF2-790CBBA8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5785-9239-47C4-BF0E-827EF5D42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3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338C83-ED2F-4322-B903-C3F02042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A5F6-7BE2-49B2-986C-49E8FB0BF94B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BF54CC-3EF7-4501-A3ED-C9F5C296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6C9ED5-259C-407A-984C-81B93B7D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5785-9239-47C4-BF0E-827EF5D42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6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AD026-E79C-4B00-A2B2-C9EAB486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65F49-1361-4D01-8E3C-B7C8072CA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358DF0-4807-491F-A282-4DF4602B5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8865B2-D060-40FD-BD03-34F74024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A5F6-7BE2-49B2-986C-49E8FB0BF94B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5EC3FF-D4EF-49EB-9CE7-A42C00B5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121C65-13BC-491E-921E-90C8F1C9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5785-9239-47C4-BF0E-827EF5D42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3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19018-A652-401F-968D-30811C31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FF874-41B2-4E5A-9942-A03253BE9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49846C-A1C3-421D-8BE9-66F3AC64B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1AA4A-87A8-4AE4-B80A-F4450FD1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A5F6-7BE2-49B2-986C-49E8FB0BF94B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3D2C3E-0901-4658-BE70-CDD6B06F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CD2E5-25AD-4790-A94E-26576179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5785-9239-47C4-BF0E-827EF5D42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9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B475A3-6481-4362-A15A-EC7286D2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3E382-7BA2-43D7-B286-899F4EAB6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AE7D5-B875-4502-982B-75F16C194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A5F6-7BE2-49B2-986C-49E8FB0BF94B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A7EF3-1D11-4B18-BFB8-651481FB8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B4270-FC89-482F-B97A-B0BA7562D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5785-9239-47C4-BF0E-827EF5D42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09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CB0D7-33F8-4195-874B-5E3ED54EE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209" y="1406944"/>
            <a:ext cx="10756231" cy="2387600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Multi-task End-to-End Learning </a:t>
            </a:r>
            <a:r>
              <a:rPr lang="ko-KR" altLang="en-US" sz="5400" dirty="0"/>
              <a:t>기반 </a:t>
            </a:r>
            <a:r>
              <a:rPr lang="ko-KR" altLang="en-US" sz="5400" dirty="0" err="1"/>
              <a:t>카트길</a:t>
            </a:r>
            <a:r>
              <a:rPr lang="ko-KR" altLang="en-US" sz="5400" dirty="0"/>
              <a:t> 인식 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01F733-F3F3-4CE2-B90B-D39C26BF0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8280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DGIST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6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1">
                <a:extLst>
                  <a:ext uri="{FF2B5EF4-FFF2-40B4-BE49-F238E27FC236}">
                    <a16:creationId xmlns:a16="http://schemas.microsoft.com/office/drawing/2014/main" id="{912570E8-4471-4224-94AE-D7902DAAAD85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89998" y="517358"/>
                <a:ext cx="11347743" cy="4058653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algn="l" latinLnBrk="0"/>
                <a:r>
                  <a:rPr lang="en-US" altLang="ko-KR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Grid box task</a:t>
                </a:r>
                <a:r>
                  <a:rPr lang="ko-KR" altLang="en-US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와 </a:t>
                </a:r>
                <a:r>
                  <a:rPr lang="en-US" altLang="ko-KR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Object detection task</a:t>
                </a:r>
                <a:r>
                  <a:rPr lang="ko-KR" altLang="en-US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의 가중치를 다르게 설정하여 </a:t>
                </a:r>
                <a:r>
                  <a:rPr lang="en-US" altLang="ko-KR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loss</a:t>
                </a:r>
                <a:r>
                  <a:rPr lang="ko-KR" altLang="en-US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값이 적용되는 범위를 차이가 나도록 설계하였다</a:t>
                </a:r>
                <a:r>
                  <a:rPr lang="en-US" altLang="ko-KR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.</a:t>
                </a:r>
                <a:br>
                  <a:rPr lang="en-US" altLang="ko-KR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altLang="ko-KR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ko-KR" altLang="en-US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학습에 사용되었던 </a:t>
                </a:r>
                <a:r>
                  <a:rPr lang="en-US" altLang="ko-KR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loss</a:t>
                </a:r>
                <a:r>
                  <a:rPr lang="ko-KR" altLang="en-US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식은 식</a:t>
                </a:r>
                <a:r>
                  <a:rPr lang="en-US" altLang="ko-KR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[1]</a:t>
                </a:r>
                <a:r>
                  <a:rPr lang="ko-KR" altLang="en-US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과 같음</a:t>
                </a:r>
                <a:r>
                  <a:rPr lang="en-US" altLang="ko-KR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.</a:t>
                </a:r>
                <a:br>
                  <a:rPr lang="en-US" altLang="ko-KR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altLang="ko-KR" sz="2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𝐿</m:t>
                        </m:r>
                      </m:e>
                      <m:sub>
                        <m:r>
                          <a:rPr lang="en-US" altLang="ko-KR" sz="2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𝑟𝑒𝑔</m:t>
                        </m:r>
                      </m:sub>
                    </m:sSub>
                  </m:oMath>
                </a14:m>
                <a:r>
                  <a:rPr lang="ko-KR" altLang="en-US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는 </a:t>
                </a:r>
                <a:r>
                  <a:rPr lang="en-US" altLang="ko-KR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grid regression L1 loss</a:t>
                </a:r>
                <a:r>
                  <a:rPr lang="ko-KR" altLang="en-US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𝑜𝑑</m:t>
                        </m:r>
                      </m:sub>
                    </m:sSub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𝑚𝑙</m:t>
                        </m:r>
                      </m:sub>
                    </m:sSub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</a:t>
                </a:r>
                <a:r>
                  <a:rPr lang="en-US" altLang="ko-KR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cross entropy loss</a:t>
                </a:r>
                <a:r>
                  <a:rPr lang="ko-KR" altLang="en-US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임</a:t>
                </a:r>
                <a:br>
                  <a:rPr lang="en-US" altLang="ko-KR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altLang="ko-KR" sz="2800" dirty="0"/>
                </a:br>
                <a:r>
                  <a:rPr lang="ko-KR" altLang="en-US" sz="2800" dirty="0"/>
                  <a:t>본 연구에서는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에 대한 가중치를 동일하게 두고 학습을 진행하면서 적절한 값을 각각 지정하여 </a:t>
                </a:r>
                <a:r>
                  <a:rPr lang="ko-KR" altLang="en-US" sz="2800" kern="1200" dirty="0" err="1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변경해주었음</a:t>
                </a:r>
                <a:r>
                  <a:rPr lang="en-US" altLang="ko-KR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.</a:t>
                </a:r>
                <a:br>
                  <a:rPr lang="en-US" altLang="ko-KR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altLang="ko-KR" sz="2800" dirty="0"/>
                </a:br>
                <a:r>
                  <a:rPr lang="ko-KR" altLang="en-US" sz="2800" dirty="0"/>
                  <a:t>검증 정확도가 초기에 설정된 값에 수렴하면 학습 종료</a:t>
                </a:r>
                <a:r>
                  <a:rPr lang="en-US" altLang="ko-KR" sz="2800" dirty="0"/>
                  <a:t>.</a:t>
                </a:r>
                <a:endParaRPr lang="ko-KR" altLang="en-US" sz="28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3" name="제목 1">
                <a:extLst>
                  <a:ext uri="{FF2B5EF4-FFF2-40B4-BE49-F238E27FC236}">
                    <a16:creationId xmlns:a16="http://schemas.microsoft.com/office/drawing/2014/main" id="{912570E8-4471-4224-94AE-D7902DAAA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89998" y="517358"/>
                <a:ext cx="11347743" cy="4058653"/>
              </a:xfrm>
              <a:blipFill>
                <a:blip r:embed="rId2"/>
                <a:stretch>
                  <a:fillRect l="-1074" t="-1502" b="-30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AEC5103E-D9F4-4E33-9467-75CE79286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98" y="4879159"/>
            <a:ext cx="9112496" cy="11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3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71C8CB-2AB9-4EA6-BF44-31E972B17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0" r="6699" b="-2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98663357-1843-42BB-BC09-EACA8E00E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533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12570E8-4471-4224-94AE-D7902DAAA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9845" y="801318"/>
            <a:ext cx="3866965" cy="52553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latinLnBrk="0"/>
            <a:r>
              <a:rPr lang="ko-KR" altLang="en-US" sz="1800" dirty="0">
                <a:solidFill>
                  <a:srgbClr val="FFFFFF"/>
                </a:solidFill>
              </a:rPr>
              <a:t>기존 </a:t>
            </a:r>
            <a:r>
              <a:rPr lang="ko-KR" altLang="en-US" sz="1800" dirty="0" err="1">
                <a:solidFill>
                  <a:srgbClr val="FFFFFF"/>
                </a:solidFill>
              </a:rPr>
              <a:t>카트길</a:t>
            </a:r>
            <a:r>
              <a:rPr lang="en-US" altLang="ko-KR" sz="1800" dirty="0">
                <a:solidFill>
                  <a:srgbClr val="FFFFFF"/>
                </a:solidFill>
              </a:rPr>
              <a:t> </a:t>
            </a:r>
            <a:r>
              <a:rPr lang="ko-KR" altLang="en-US" sz="1800" dirty="0">
                <a:solidFill>
                  <a:srgbClr val="FFFFFF"/>
                </a:solidFill>
              </a:rPr>
              <a:t>주행에서 자율주행 시는 도로의 자석을 이용한 방법</a:t>
            </a:r>
            <a:r>
              <a:rPr lang="en-US" altLang="ko-KR" sz="1800" dirty="0">
                <a:solidFill>
                  <a:srgbClr val="FFFFFF"/>
                </a:solidFill>
              </a:rPr>
              <a:t>, GPS</a:t>
            </a:r>
            <a:r>
              <a:rPr lang="ko-KR" altLang="en-US" sz="1800" dirty="0">
                <a:solidFill>
                  <a:srgbClr val="FFFFFF"/>
                </a:solidFill>
              </a:rPr>
              <a:t>를 이용한 방법</a:t>
            </a:r>
            <a:r>
              <a:rPr lang="en-US" altLang="ko-KR" sz="1800" dirty="0">
                <a:solidFill>
                  <a:srgbClr val="FFFFFF"/>
                </a:solidFill>
              </a:rPr>
              <a:t> </a:t>
            </a:r>
            <a:r>
              <a:rPr lang="ko-KR" altLang="en-US" sz="1800" dirty="0">
                <a:solidFill>
                  <a:srgbClr val="FFFFFF"/>
                </a:solidFill>
              </a:rPr>
              <a:t>등을 활용하고 있어서 성능 비교에는 어려움이 있다</a:t>
            </a:r>
            <a:r>
              <a:rPr lang="en-US" altLang="ko-KR" sz="1800" dirty="0">
                <a:solidFill>
                  <a:srgbClr val="FFFFFF"/>
                </a:solidFill>
              </a:rPr>
              <a:t>. </a:t>
            </a:r>
            <a:br>
              <a:rPr lang="en-US" altLang="ko-KR" sz="1800" dirty="0">
                <a:solidFill>
                  <a:srgbClr val="FFFFFF"/>
                </a:solidFill>
              </a:rPr>
            </a:br>
            <a:br>
              <a:rPr lang="en-US" altLang="ko-KR" sz="1800" dirty="0">
                <a:solidFill>
                  <a:srgbClr val="FFFFFF"/>
                </a:solidFill>
              </a:rPr>
            </a:br>
            <a:r>
              <a:rPr lang="ko-KR" altLang="en-US" sz="1800" dirty="0">
                <a:solidFill>
                  <a:srgbClr val="FFFFFF"/>
                </a:solidFill>
              </a:rPr>
              <a:t>그러나 기존 방법은 별도의 환경을 구축할 때 큰 비용 발생</a:t>
            </a:r>
            <a:r>
              <a:rPr lang="en-US" altLang="ko-KR" sz="1800" dirty="0">
                <a:solidFill>
                  <a:srgbClr val="FFFFFF"/>
                </a:solidFill>
              </a:rPr>
              <a:t>. </a:t>
            </a:r>
            <a:r>
              <a:rPr lang="ko-KR" altLang="en-US" sz="1800" dirty="0">
                <a:solidFill>
                  <a:srgbClr val="FFFFFF"/>
                </a:solidFill>
              </a:rPr>
              <a:t>제안하는 방법은 상대적으로 월등히 저렴한 카메라를 장착하는 것으로 카트의 자율주행이 가능해짐</a:t>
            </a:r>
            <a:r>
              <a:rPr lang="en-US" altLang="ko-KR" sz="1800" dirty="0">
                <a:solidFill>
                  <a:srgbClr val="FFFFFF"/>
                </a:solidFill>
              </a:rPr>
              <a:t>.</a:t>
            </a:r>
            <a:br>
              <a:rPr lang="en-US" altLang="ko-KR" sz="1800" dirty="0">
                <a:solidFill>
                  <a:srgbClr val="FFFFFF"/>
                </a:solidFill>
              </a:rPr>
            </a:br>
            <a:br>
              <a:rPr lang="en-US" altLang="ko-KR" sz="1800" dirty="0">
                <a:solidFill>
                  <a:srgbClr val="FFFFFF"/>
                </a:solidFill>
              </a:rPr>
            </a:br>
            <a:r>
              <a:rPr lang="ko-KR" altLang="en-US" sz="1800" dirty="0">
                <a:solidFill>
                  <a:srgbClr val="FFFFFF"/>
                </a:solidFill>
              </a:rPr>
              <a:t>자체적으로 획득한 데이터를 이용하여 학습과 테스트 데이터를 분리</a:t>
            </a:r>
            <a:r>
              <a:rPr lang="en-US" altLang="ko-KR" sz="1800" dirty="0">
                <a:solidFill>
                  <a:srgbClr val="FFFFFF"/>
                </a:solidFill>
              </a:rPr>
              <a:t>.</a:t>
            </a:r>
            <a:br>
              <a:rPr lang="en-US" altLang="ko-KR" sz="1800" dirty="0">
                <a:solidFill>
                  <a:srgbClr val="FFFFFF"/>
                </a:solidFill>
              </a:rPr>
            </a:br>
            <a:br>
              <a:rPr lang="en-US" altLang="ko-KR" sz="1800" dirty="0">
                <a:solidFill>
                  <a:srgbClr val="FFFFFF"/>
                </a:solidFill>
              </a:rPr>
            </a:br>
            <a:r>
              <a:rPr lang="ko-KR" altLang="en-US" sz="1800" dirty="0">
                <a:solidFill>
                  <a:srgbClr val="FFFFFF"/>
                </a:solidFill>
              </a:rPr>
              <a:t>성능 검출 방법은 프레임 별 </a:t>
            </a:r>
            <a:r>
              <a:rPr lang="en-US" altLang="ko-KR" sz="1800" dirty="0">
                <a:solidFill>
                  <a:srgbClr val="FFFFFF"/>
                </a:solidFill>
              </a:rPr>
              <a:t>ground-truth</a:t>
            </a:r>
            <a:r>
              <a:rPr lang="ko-KR" altLang="en-US" sz="1800" dirty="0">
                <a:solidFill>
                  <a:srgbClr val="FFFFFF"/>
                </a:solidFill>
              </a:rPr>
              <a:t>와의 </a:t>
            </a:r>
            <a:r>
              <a:rPr lang="en-US" altLang="ko-KR" sz="1800" dirty="0" err="1">
                <a:solidFill>
                  <a:srgbClr val="FFFFFF"/>
                </a:solidFill>
              </a:rPr>
              <a:t>IoU</a:t>
            </a:r>
            <a:r>
              <a:rPr lang="en-US" altLang="ko-KR" sz="1800" dirty="0">
                <a:solidFill>
                  <a:srgbClr val="FFFFFF"/>
                </a:solidFill>
              </a:rPr>
              <a:t>(intersection over union)</a:t>
            </a:r>
            <a:r>
              <a:rPr lang="ko-KR" altLang="en-US" sz="1800" dirty="0">
                <a:solidFill>
                  <a:srgbClr val="FFFFFF"/>
                </a:solidFill>
              </a:rPr>
              <a:t>가 </a:t>
            </a:r>
            <a:r>
              <a:rPr lang="en-US" altLang="ko-KR" sz="1800" dirty="0">
                <a:solidFill>
                  <a:srgbClr val="FFFFFF"/>
                </a:solidFill>
              </a:rPr>
              <a:t>50% </a:t>
            </a:r>
            <a:r>
              <a:rPr lang="ko-KR" altLang="en-US" sz="1800" dirty="0">
                <a:solidFill>
                  <a:srgbClr val="FFFFFF"/>
                </a:solidFill>
              </a:rPr>
              <a:t>이상일</a:t>
            </a:r>
            <a:r>
              <a:rPr lang="en-US" altLang="ko-KR" sz="1800" dirty="0">
                <a:solidFill>
                  <a:srgbClr val="FFFFFF"/>
                </a:solidFill>
              </a:rPr>
              <a:t> </a:t>
            </a:r>
            <a:r>
              <a:rPr lang="ko-KR" altLang="en-US" sz="1800" dirty="0">
                <a:solidFill>
                  <a:srgbClr val="FFFFFF"/>
                </a:solidFill>
              </a:rPr>
              <a:t>경우</a:t>
            </a:r>
            <a:r>
              <a:rPr lang="en-US" altLang="ko-KR" sz="1800" dirty="0">
                <a:solidFill>
                  <a:srgbClr val="FFFFFF"/>
                </a:solidFill>
              </a:rPr>
              <a:t>, </a:t>
            </a:r>
            <a:r>
              <a:rPr lang="ko-KR" altLang="en-US" sz="1800" dirty="0">
                <a:solidFill>
                  <a:srgbClr val="FFFFFF"/>
                </a:solidFill>
              </a:rPr>
              <a:t>해당 프레임은 검출되었다고 정의</a:t>
            </a:r>
            <a:r>
              <a:rPr lang="en-US" altLang="ko-KR" sz="1800" dirty="0">
                <a:solidFill>
                  <a:srgbClr val="FFFFFF"/>
                </a:solidFill>
              </a:rPr>
              <a:t>.</a:t>
            </a:r>
            <a:br>
              <a:rPr lang="en-US" altLang="ko-KR" sz="1800" dirty="0">
                <a:solidFill>
                  <a:srgbClr val="FFFFFF"/>
                </a:solidFill>
              </a:rPr>
            </a:br>
            <a:br>
              <a:rPr lang="en-US" altLang="ko-KR" sz="1800" dirty="0">
                <a:solidFill>
                  <a:srgbClr val="FFFFFF"/>
                </a:solidFill>
              </a:rPr>
            </a:br>
            <a:r>
              <a:rPr lang="ko-KR" altLang="en-US" sz="1800" dirty="0">
                <a:solidFill>
                  <a:srgbClr val="FFFFFF"/>
                </a:solidFill>
              </a:rPr>
              <a:t>학습데이터에서 학습한 가중치를 이용하여 테스트 데이터에 적용하였을 때 그 성능이 </a:t>
            </a:r>
            <a:r>
              <a:rPr lang="en-US" altLang="ko-KR" sz="1800" dirty="0">
                <a:solidFill>
                  <a:srgbClr val="FFFFFF"/>
                </a:solidFill>
              </a:rPr>
              <a:t>97.3%</a:t>
            </a:r>
            <a:r>
              <a:rPr lang="ko-KR" altLang="en-US" sz="1800" dirty="0">
                <a:solidFill>
                  <a:srgbClr val="FFFFFF"/>
                </a:solidFill>
              </a:rPr>
              <a:t>에 육박함</a:t>
            </a:r>
            <a:r>
              <a:rPr lang="en-US" altLang="ko-KR" sz="18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275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C54B96-7571-4C08-A962-DF2914A27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40" y="643466"/>
            <a:ext cx="73063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6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12570E8-4471-4224-94AE-D7902DAAA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28" y="1399673"/>
            <a:ext cx="11347743" cy="405865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latinLnBrk="0"/>
            <a:r>
              <a:rPr lang="ko-KR" alt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본 연구를 영상 정보를 활용하여 골프장 환경에서의 카트 길을 검출하였음</a:t>
            </a:r>
            <a:r>
              <a:rPr lang="en-US" altLang="ko-KR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ko-KR" alt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카트 길에서 배경과의 경계부분을 확장하여 특징들을 정확하게 찾아내고자 노력하였고</a:t>
            </a:r>
            <a:r>
              <a:rPr lang="en-US" altLang="ko-KR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학습데이터 수만 충분하다면 등장하는 모든 새로운 변수들을 해결할 수 있으리라 기대되는 결과를 얻음</a:t>
            </a:r>
            <a:r>
              <a:rPr lang="en-US" altLang="ko-KR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ko-KR" alt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또한 본 </a:t>
            </a:r>
            <a:r>
              <a:rPr lang="en-US" altLang="ko-KR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end-to-end learning </a:t>
            </a:r>
            <a:r>
              <a:rPr lang="ko-KR" alt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기법은 객체 인식 파트에도 적용 가능하며 동시에 활용할 수 있음</a:t>
            </a:r>
            <a:r>
              <a:rPr lang="en-US" altLang="ko-KR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endParaRPr lang="ko-KR" alt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515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ê³¨íì¥ ì¹´í¸ ê¸¸ì ëí ì´ë¯¸ì§ ê²ìê²°ê³¼">
            <a:extLst>
              <a:ext uri="{FF2B5EF4-FFF2-40B4-BE49-F238E27FC236}">
                <a16:creationId xmlns:a16="http://schemas.microsoft.com/office/drawing/2014/main" id="{6B833E69-442C-4DAC-A035-A2457CA3DF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5" r="3124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9CB0D7-33F8-4195-874B-5E3ED54EE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 fontScale="90000"/>
          </a:bodyPr>
          <a:lstStyle/>
          <a:p>
            <a:r>
              <a:rPr lang="ko-KR" altLang="en-US" sz="3600" dirty="0"/>
              <a:t>골프장 환경에서의 카트 길 </a:t>
            </a:r>
            <a:r>
              <a:rPr lang="en-US" altLang="ko-KR" sz="3600" dirty="0"/>
              <a:t>?</a:t>
            </a:r>
            <a:br>
              <a:rPr lang="en-US" altLang="ko-KR" sz="2600" dirty="0"/>
            </a:br>
            <a:br>
              <a:rPr lang="en-US" altLang="ko-KR" sz="2600" dirty="0"/>
            </a:br>
            <a:r>
              <a:rPr lang="ko-KR" altLang="en-US" sz="2600" dirty="0"/>
              <a:t>정해진 규정이 없어서 도로 노면의 특징과 </a:t>
            </a:r>
            <a:r>
              <a:rPr lang="en-US" altLang="ko-KR" sz="2600" dirty="0"/>
              <a:t> </a:t>
            </a:r>
            <a:br>
              <a:rPr lang="en-US" altLang="ko-KR" sz="2600" dirty="0"/>
            </a:br>
            <a:r>
              <a:rPr lang="ko-KR" altLang="en-US" sz="2600" dirty="0"/>
              <a:t>경계면의 특징을 검출해야 하는 어려움 발생 </a:t>
            </a:r>
            <a:br>
              <a:rPr lang="en-US" altLang="ko-KR" sz="2600" dirty="0"/>
            </a:br>
            <a:br>
              <a:rPr lang="en-US" altLang="ko-KR" sz="2600" dirty="0"/>
            </a:br>
            <a:r>
              <a:rPr lang="en-US" altLang="ko-KR" sz="2600" dirty="0"/>
              <a:t>=&gt; </a:t>
            </a:r>
            <a:r>
              <a:rPr lang="ko-KR" altLang="en-US" sz="2600" dirty="0"/>
              <a:t>도로면과 배경의 경계 부분을 </a:t>
            </a:r>
            <a:br>
              <a:rPr lang="en-US" altLang="ko-KR" sz="2600" dirty="0"/>
            </a:br>
            <a:r>
              <a:rPr lang="en-US" altLang="ko-KR" sz="2600" dirty="0"/>
              <a:t>8 X 8 </a:t>
            </a:r>
            <a:r>
              <a:rPr lang="ko-KR" altLang="en-US" sz="2600" dirty="0"/>
              <a:t>그리드로 확장하여 </a:t>
            </a:r>
            <a:r>
              <a:rPr lang="ko-KR" altLang="en-US" sz="2600" dirty="0" err="1"/>
              <a:t>목표값으로</a:t>
            </a:r>
            <a:r>
              <a:rPr lang="ko-KR" altLang="en-US" sz="2600" dirty="0"/>
              <a:t> 지정해 주었고</a:t>
            </a:r>
            <a:r>
              <a:rPr lang="en-US" altLang="ko-KR" sz="2600" dirty="0"/>
              <a:t>, </a:t>
            </a:r>
            <a:br>
              <a:rPr lang="en-US" altLang="ko-KR" sz="2600" dirty="0"/>
            </a:br>
            <a:r>
              <a:rPr lang="ko-KR" altLang="en-US" sz="2600" dirty="0"/>
              <a:t>이를 통해 도로 경계면을 확장하여 특징을 학습함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008793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8*8 gridì ëí ì´ë¯¸ì§ ê²ìê²°ê³¼">
            <a:extLst>
              <a:ext uri="{FF2B5EF4-FFF2-40B4-BE49-F238E27FC236}">
                <a16:creationId xmlns:a16="http://schemas.microsoft.com/office/drawing/2014/main" id="{1512382C-B7F4-4CDC-8415-F68EB6F94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122651"/>
            <a:ext cx="23526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E9CB0D7-33F8-4195-874B-5E3ED54EE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125" y="1732547"/>
            <a:ext cx="11333749" cy="316029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경계면 부분을 </a:t>
            </a:r>
            <a:r>
              <a:rPr lang="en-US" altLang="ko-KR" sz="3600" dirty="0"/>
              <a:t>8X8 </a:t>
            </a:r>
            <a:r>
              <a:rPr lang="ko-KR" altLang="en-US" sz="3600" dirty="0"/>
              <a:t>그리드로 </a:t>
            </a:r>
            <a:br>
              <a:rPr lang="en-US" altLang="ko-KR" sz="3600" dirty="0"/>
            </a:br>
            <a:r>
              <a:rPr lang="ko-KR" altLang="en-US" sz="3600" dirty="0"/>
              <a:t>확장하여 특징들을 강조하였다</a:t>
            </a:r>
            <a:r>
              <a:rPr lang="en-US" altLang="ko-KR" sz="3600" dirty="0"/>
              <a:t>. </a:t>
            </a:r>
            <a:br>
              <a:rPr lang="en-US" altLang="ko-KR" sz="3600" dirty="0"/>
            </a:br>
            <a:r>
              <a:rPr lang="ko-KR" altLang="en-US" sz="3600" dirty="0"/>
              <a:t>본 과정을 통해 경계면 부분의 특징들이 </a:t>
            </a:r>
            <a:br>
              <a:rPr lang="en-US" altLang="ko-KR" sz="3600" dirty="0"/>
            </a:br>
            <a:r>
              <a:rPr lang="ko-KR" altLang="en-US" sz="3600" dirty="0"/>
              <a:t>학습과정에서 타 배경과 명확하게 분리하였다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A262F82-C471-40E9-AE1E-54E664E9A503}"/>
              </a:ext>
            </a:extLst>
          </p:cNvPr>
          <p:cNvSpPr/>
          <p:nvPr/>
        </p:nvSpPr>
        <p:spPr>
          <a:xfrm>
            <a:off x="6039863" y="2664624"/>
            <a:ext cx="2621873" cy="64807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93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CB0D7-33F8-4195-874B-5E3ED54EE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84" y="3819525"/>
            <a:ext cx="10997365" cy="19970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학습을 위해 그림과 같이 경계선을 </a:t>
            </a:r>
            <a:r>
              <a:rPr lang="en-US" altLang="ko-KR" sz="3200" dirty="0"/>
              <a:t>annotation </a:t>
            </a:r>
            <a:r>
              <a:rPr lang="ko-KR" altLang="en-US" sz="3200" dirty="0"/>
              <a:t>하였다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96A137-3F39-415C-B09B-DD482D6E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671" y="868262"/>
            <a:ext cx="5810307" cy="385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9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CB0D7-33F8-4195-874B-5E3ED54EE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549" y="5299466"/>
            <a:ext cx="10694902" cy="131764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600" dirty="0" err="1"/>
              <a:t>VPGNet</a:t>
            </a:r>
            <a:r>
              <a:rPr lang="ko-KR" altLang="en-US" sz="1600" dirty="0"/>
              <a:t>을 연구를 위해 참조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br>
              <a:rPr lang="en-US" altLang="ko-KR" sz="2000" dirty="0"/>
            </a:br>
            <a:r>
              <a:rPr lang="ko-KR" altLang="en-US" sz="2000" dirty="0"/>
              <a:t>객체의 공통된 특징을 추출하기 위해 </a:t>
            </a:r>
            <a:r>
              <a:rPr lang="en-US" altLang="ko-KR" sz="2000" dirty="0"/>
              <a:t>5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컨볼루션</a:t>
            </a:r>
            <a:r>
              <a:rPr lang="ko-KR" altLang="en-US" sz="2000" dirty="0"/>
              <a:t> 레이어와 </a:t>
            </a:r>
            <a:r>
              <a:rPr lang="en-US" altLang="ko-KR" sz="2000" dirty="0"/>
              <a:t>3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풀링</a:t>
            </a:r>
            <a:r>
              <a:rPr lang="ko-KR" altLang="en-US" sz="2000" dirty="0"/>
              <a:t> 레이어를 </a:t>
            </a:r>
            <a:br>
              <a:rPr lang="en-US" altLang="ko-KR" sz="2000" dirty="0"/>
            </a:br>
            <a:r>
              <a:rPr lang="ko-KR" altLang="en-US" sz="2000" dirty="0" err="1"/>
              <a:t>공유레이어로</a:t>
            </a:r>
            <a:r>
              <a:rPr lang="ko-KR" altLang="en-US" sz="2000" dirty="0"/>
              <a:t> 구성</a:t>
            </a:r>
            <a:r>
              <a:rPr lang="en-US" altLang="ko-KR" sz="2000" dirty="0"/>
              <a:t>, 6</a:t>
            </a:r>
            <a:r>
              <a:rPr lang="ko-KR" altLang="en-US" sz="2000" dirty="0"/>
              <a:t>번째 레이어의 출력이 각각의 </a:t>
            </a:r>
            <a:r>
              <a:rPr lang="en-US" altLang="ko-KR" sz="2000" dirty="0"/>
              <a:t>task</a:t>
            </a:r>
            <a:r>
              <a:rPr lang="ko-KR" altLang="en-US" sz="2000" dirty="0"/>
              <a:t>에 입력 값이 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총 </a:t>
            </a:r>
            <a:r>
              <a:rPr lang="en-US" altLang="ko-KR" sz="2000" dirty="0"/>
              <a:t>3</a:t>
            </a:r>
            <a:r>
              <a:rPr lang="ko-KR" altLang="en-US" sz="2000" dirty="0"/>
              <a:t>개의 </a:t>
            </a:r>
            <a:r>
              <a:rPr lang="en-US" altLang="ko-KR" sz="2000" dirty="0"/>
              <a:t>Multi-task</a:t>
            </a:r>
            <a:r>
              <a:rPr lang="ko-KR" altLang="en-US" sz="2000" dirty="0"/>
              <a:t>로 구성</a:t>
            </a:r>
            <a:br>
              <a:rPr lang="en-US" altLang="ko-KR" sz="2000" dirty="0"/>
            </a:br>
            <a:r>
              <a:rPr lang="en-US" altLang="ko-KR" sz="2000" dirty="0"/>
              <a:t>- Grid bow regression : </a:t>
            </a:r>
            <a:r>
              <a:rPr lang="ko-KR" altLang="en-US" sz="2000" dirty="0"/>
              <a:t>카트 길에 해당하는 </a:t>
            </a:r>
            <a:r>
              <a:rPr lang="en-US" altLang="ko-KR" sz="2000" dirty="0"/>
              <a:t>grid</a:t>
            </a:r>
            <a:r>
              <a:rPr lang="ko-KR" altLang="en-US" sz="2000" dirty="0"/>
              <a:t>를 추적하기 위한 모듈</a:t>
            </a:r>
            <a:br>
              <a:rPr lang="en-US" altLang="ko-KR" sz="2000" dirty="0"/>
            </a:br>
            <a:r>
              <a:rPr lang="en-US" altLang="ko-KR" sz="2000" dirty="0"/>
              <a:t>- Object detection : </a:t>
            </a:r>
            <a:r>
              <a:rPr lang="ko-KR" altLang="en-US" sz="2000" dirty="0"/>
              <a:t>객체를 찾기 위한 모듈</a:t>
            </a:r>
            <a:br>
              <a:rPr lang="en-US" altLang="ko-KR" sz="2000" dirty="0"/>
            </a:br>
            <a:r>
              <a:rPr lang="en-US" altLang="ko-KR" sz="2000" dirty="0"/>
              <a:t>- Multi-label classification : lane</a:t>
            </a:r>
            <a:r>
              <a:rPr lang="ko-KR" altLang="en-US" sz="2000" dirty="0"/>
              <a:t>과 </a:t>
            </a:r>
            <a:r>
              <a:rPr lang="en-US" altLang="ko-KR" sz="2000" dirty="0"/>
              <a:t>object</a:t>
            </a:r>
            <a:r>
              <a:rPr lang="ko-KR" altLang="en-US" sz="2000" dirty="0"/>
              <a:t>를 분류하기 위한 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9D2A7C-5430-4893-8BD2-369E69F15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0" b="6614"/>
          <a:stretch/>
        </p:blipFill>
        <p:spPr>
          <a:xfrm>
            <a:off x="20" y="10"/>
            <a:ext cx="12191980" cy="424212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991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CB0D7-33F8-4195-874B-5E3ED54EE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24" y="196198"/>
            <a:ext cx="11347743" cy="17924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총 </a:t>
            </a: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개의 </a:t>
            </a: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Multi-task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로 </a:t>
            </a:r>
            <a:r>
              <a:rPr lang="ko-KR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구성</a:t>
            </a:r>
            <a:b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Grid bow regression : 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카트 </a:t>
            </a:r>
            <a:r>
              <a:rPr lang="ko-KR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길에 해당하는 </a:t>
            </a: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grid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를 </a:t>
            </a:r>
            <a:r>
              <a:rPr lang="ko-KR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추적하기 위한 모듈</a:t>
            </a:r>
            <a:b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Object detection : 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객체를 </a:t>
            </a:r>
            <a:r>
              <a:rPr lang="ko-KR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찾기 위한 모듈</a:t>
            </a:r>
            <a:b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Multi-label classification : lane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과 </a:t>
            </a: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를 </a:t>
            </a:r>
            <a:r>
              <a:rPr lang="ko-KR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분류하기 위한 모듈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74D4A3-5216-4205-8FC6-1479A8617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23" t="5300" b="6614"/>
          <a:stretch/>
        </p:blipFill>
        <p:spPr>
          <a:xfrm>
            <a:off x="388440" y="1988599"/>
            <a:ext cx="5452534" cy="460731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32DA9E0-3AC6-4499-BD58-0F0E29E8AC6A}"/>
              </a:ext>
            </a:extLst>
          </p:cNvPr>
          <p:cNvSpPr txBox="1">
            <a:spLocks/>
          </p:cNvSpPr>
          <p:nvPr/>
        </p:nvSpPr>
        <p:spPr>
          <a:xfrm>
            <a:off x="5502443" y="2165684"/>
            <a:ext cx="6235824" cy="3737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2800" dirty="0"/>
              <a:t>본 연구에서는 하나의 네트워크에서 </a:t>
            </a:r>
            <a:endParaRPr lang="en-US" altLang="ko-KR" sz="2800" dirty="0"/>
          </a:p>
          <a:p>
            <a:pPr algn="l" latinLnBrk="0"/>
            <a:r>
              <a:rPr lang="ko-KR" altLang="en-US" sz="2800" dirty="0"/>
              <a:t>객체 인식과 카트 길 인식을 동시에 수행하기 위해 </a:t>
            </a:r>
            <a:r>
              <a:rPr lang="en-US" altLang="ko-KR" sz="2800" dirty="0"/>
              <a:t>Object </a:t>
            </a:r>
            <a:r>
              <a:rPr lang="en-US" altLang="ko-KR" sz="2800" dirty="0" err="1"/>
              <a:t>detectio</a:t>
            </a:r>
            <a:r>
              <a:rPr lang="ko-KR" altLang="en-US" sz="2800" dirty="0"/>
              <a:t>과 </a:t>
            </a:r>
            <a:endParaRPr lang="en-US" altLang="ko-KR" sz="2800" dirty="0"/>
          </a:p>
          <a:p>
            <a:pPr algn="l" latinLnBrk="0"/>
            <a:r>
              <a:rPr lang="en-US" altLang="ko-KR" sz="2800" dirty="0"/>
              <a:t>Multi-label task</a:t>
            </a:r>
            <a:r>
              <a:rPr lang="ko-KR" altLang="en-US" sz="2800" dirty="0"/>
              <a:t>를 추가하여 설계하였다</a:t>
            </a:r>
            <a:r>
              <a:rPr lang="en-US" altLang="ko-KR" sz="2800" dirty="0"/>
              <a:t>. </a:t>
            </a:r>
            <a:r>
              <a:rPr lang="ko-KR" altLang="en-US" sz="2800" dirty="0"/>
              <a:t>본 논문에서는 카트 길을 검출하기 위한 </a:t>
            </a:r>
            <a:r>
              <a:rPr lang="en-US" altLang="ko-KR" sz="2800" dirty="0"/>
              <a:t>task</a:t>
            </a:r>
            <a:r>
              <a:rPr lang="ko-KR" altLang="en-US" sz="2800" dirty="0"/>
              <a:t>로 활용됨</a:t>
            </a:r>
          </a:p>
        </p:txBody>
      </p:sp>
    </p:spTree>
    <p:extLst>
      <p:ext uri="{BB962C8B-B14F-4D97-AF65-F5344CB8AC3E}">
        <p14:creationId xmlns:p14="http://schemas.microsoft.com/office/powerpoint/2010/main" val="241570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CAFE599-51BE-4DEE-8C6F-23E754B1A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69" y="643466"/>
            <a:ext cx="105612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1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CAFE599-51BE-4DEE-8C6F-23E754B1A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69" y="643466"/>
            <a:ext cx="10561262" cy="557106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D51F31B-A77F-42A5-A1EF-507D304F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64" y="0"/>
            <a:ext cx="10699871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83F4852-BF6D-42A1-A431-DDA977F02D23}"/>
              </a:ext>
            </a:extLst>
          </p:cNvPr>
          <p:cNvSpPr/>
          <p:nvPr/>
        </p:nvSpPr>
        <p:spPr>
          <a:xfrm>
            <a:off x="638175" y="0"/>
            <a:ext cx="752475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6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12570E8-4471-4224-94AE-D7902DAAA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56" y="1399673"/>
            <a:ext cx="11347743" cy="405865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latinLnBrk="0"/>
            <a:r>
              <a:rPr lang="ko-KR" alt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제안하는 네트워크에서 총 </a:t>
            </a:r>
            <a:r>
              <a:rPr lang="en-US" altLang="ko-KR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  <a:r>
              <a:rPr lang="ko-KR" alt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개의 </a:t>
            </a:r>
            <a:r>
              <a:rPr lang="en-US" altLang="ko-KR" sz="2800" dirty="0"/>
              <a:t>task</a:t>
            </a:r>
            <a:r>
              <a:rPr lang="ko-KR" altLang="en-US" sz="2800" dirty="0"/>
              <a:t>로 구성되어 있지만 </a:t>
            </a:r>
            <a:br>
              <a:rPr lang="en-US" altLang="ko-KR" sz="2800" dirty="0"/>
            </a:br>
            <a:r>
              <a:rPr lang="ko-KR" altLang="en-US" sz="2800" dirty="0"/>
              <a:t>동시에 학습된다</a:t>
            </a:r>
            <a:r>
              <a:rPr lang="en-US" altLang="ko-KR" sz="2800" dirty="0"/>
              <a:t>. </a:t>
            </a:r>
            <a:r>
              <a:rPr lang="ko-KR" altLang="en-US" sz="2800" dirty="0"/>
              <a:t>따라서 각 </a:t>
            </a:r>
            <a:r>
              <a:rPr lang="en-US" altLang="ko-KR" sz="2800" dirty="0"/>
              <a:t>task</a:t>
            </a:r>
            <a:r>
              <a:rPr lang="ko-KR" altLang="en-US" sz="2800" dirty="0"/>
              <a:t>에서 학습되면서 </a:t>
            </a:r>
            <a:br>
              <a:rPr lang="en-US" altLang="ko-KR" sz="2800" dirty="0"/>
            </a:br>
            <a:r>
              <a:rPr lang="ko-KR" altLang="en-US" sz="2800" dirty="0"/>
              <a:t>공유 레이어들의 값에도 영향을 주기 때문에 현재 </a:t>
            </a:r>
            <a:r>
              <a:rPr lang="en-US" altLang="ko-KR" sz="2800" dirty="0"/>
              <a:t>Multi-label task</a:t>
            </a:r>
            <a:r>
              <a:rPr lang="ko-KR" altLang="en-US" sz="2800" dirty="0"/>
              <a:t>는 학습을 진행하지 않도록 학습 가중치를 </a:t>
            </a:r>
            <a:r>
              <a:rPr lang="en-US" altLang="ko-KR" sz="2800" dirty="0"/>
              <a:t>0</a:t>
            </a:r>
            <a:r>
              <a:rPr lang="ko-KR" altLang="en-US" sz="2800" dirty="0"/>
              <a:t>으로 설정하였다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ko-KR" altLang="en-US" sz="2800" dirty="0"/>
              <a:t>그러나 후에 객체 인식까지 가능하도록 네트워크를 설계하였으므로 객체 인식에 대한 문제 해결시에는 해당 </a:t>
            </a:r>
            <a:r>
              <a:rPr lang="en-US" altLang="ko-KR" sz="2800" dirty="0"/>
              <a:t>task</a:t>
            </a:r>
            <a:r>
              <a:rPr lang="ko-KR" altLang="en-US" sz="2800" dirty="0"/>
              <a:t>도 학습이 되도록 변경하여야 한다</a:t>
            </a:r>
            <a:r>
              <a:rPr lang="en-US" altLang="ko-KR" sz="2800" dirty="0"/>
              <a:t>.</a:t>
            </a:r>
            <a:endParaRPr lang="ko-KR" alt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302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167</Words>
  <Application>Microsoft Office PowerPoint</Application>
  <PresentationFormat>와이드스크린</PresentationFormat>
  <Paragraphs>15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Multi-task End-to-End Learning 기반 카트길 인식 방법</vt:lpstr>
      <vt:lpstr>골프장 환경에서의 카트 길 ?  정해진 규정이 없어서 도로 노면의 특징과   경계면의 특징을 검출해야 하는 어려움 발생   =&gt; 도로면과 배경의 경계 부분을  8 X 8 그리드로 확장하여 목표값으로 지정해 주었고,  이를 통해 도로 경계면을 확장하여 특징을 학습함.</vt:lpstr>
      <vt:lpstr>경계면 부분을 8X8 그리드로  확장하여 특징들을 강조하였다.  본 과정을 통해 경계면 부분의 특징들이  학습과정에서 타 배경과 명확하게 분리하였다.</vt:lpstr>
      <vt:lpstr>학습을 위해 그림과 같이 경계선을 annotation 하였다. </vt:lpstr>
      <vt:lpstr>VPGNet을 연구를 위해 참조.  객체의 공통된 특징을 추출하기 위해 5개의 컨볼루션 레이어와 3개의 풀링 레이어를  공유레이어로 구성, 6번째 레이어의 출력이 각각의 task에 입력 값이 된다.  총 3개의 Multi-task로 구성 - Grid bow regression : 카트 길에 해당하는 grid를 추적하기 위한 모듈 - Object detection : 객체를 찾기 위한 모듈 - Multi-label classification : lane과 object를 분류하기 위한 모듈</vt:lpstr>
      <vt:lpstr>총 3개의 Multi-task로 구성 - Grid bow regression : 카트 길에 해당하는 grid를 추적하기 위한 모듈 - Object detection : 객체를 찾기 위한 모듈 - Multi-label classification : lane과 object를 분류하기 위한 모듈</vt:lpstr>
      <vt:lpstr>PowerPoint 프레젠테이션</vt:lpstr>
      <vt:lpstr>PowerPoint 프레젠테이션</vt:lpstr>
      <vt:lpstr>제안하는 네트워크에서 총 3개의 task로 구성되어 있지만  동시에 학습된다. 따라서 각 task에서 학습되면서  공유 레이어들의 값에도 영향을 주기 때문에 현재 Multi-label task는 학습을 진행하지 않도록 학습 가중치를 0으로 설정하였다.  그러나 후에 객체 인식까지 가능하도록 네트워크를 설계하였으므로 객체 인식에 대한 문제 해결시에는 해당 task도 학습이 되도록 변경하여야 한다.</vt:lpstr>
      <vt:lpstr>Grid box task와 Object detection task의 가중치를 다르게 설정하여 loss값이 적용되는 범위를 차이가 나도록 설계하였다.  학습에 사용되었던 loss식은 식[1]과 같음. L_reg는 grid regression L1 loss이고 L_od 와 L_ml 은 cross entropy loss임  본 연구에서는 λ에 대한 가중치를 동일하게 두고 학습을 진행하면서 적절한 값을 각각 지정하여 변경해주었음.  검증 정확도가 초기에 설정된 값에 수렴하면 학습 종료.</vt:lpstr>
      <vt:lpstr>기존 카트길 주행에서 자율주행 시는 도로의 자석을 이용한 방법, GPS를 이용한 방법 등을 활용하고 있어서 성능 비교에는 어려움이 있다.   그러나 기존 방법은 별도의 환경을 구축할 때 큰 비용 발생. 제안하는 방법은 상대적으로 월등히 저렴한 카메라를 장착하는 것으로 카트의 자율주행이 가능해짐.  자체적으로 획득한 데이터를 이용하여 학습과 테스트 데이터를 분리.  성능 검출 방법은 프레임 별 ground-truth와의 IoU(intersection over union)가 50% 이상일 경우, 해당 프레임은 검출되었다고 정의.  학습데이터에서 학습한 가중치를 이용하여 테스트 데이터에 적용하였을 때 그 성능이 97.3%에 육박함.</vt:lpstr>
      <vt:lpstr>PowerPoint 프레젠테이션</vt:lpstr>
      <vt:lpstr>본 연구를 영상 정보를 활용하여 골프장 환경에서의 카트 길을 검출하였음. 카트 길에서 배경과의 경계부분을 확장하여 특징들을 정확하게 찾아내고자 노력하였고, 학습데이터 수만 충분하다면 등장하는 모든 새로운 변수들을 해결할 수 있으리라 기대되는 결과를 얻음. 또한 본 end-to-end learning 기법은 객체 인식 파트에도 적용 가능하며 동시에 활용할 수 있음.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Multi-task End-to-End Learning 기반 카트길 인식 방법</dc:title>
  <dc:creator>이정민</dc:creator>
  <cp:lastModifiedBy>이정민</cp:lastModifiedBy>
  <cp:revision>1</cp:revision>
  <dcterms:created xsi:type="dcterms:W3CDTF">2019-02-27T07:56:37Z</dcterms:created>
  <dcterms:modified xsi:type="dcterms:W3CDTF">2019-02-27T08:01:55Z</dcterms:modified>
</cp:coreProperties>
</file>