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65" r:id="rId6"/>
    <p:sldId id="266" r:id="rId7"/>
    <p:sldId id="268" r:id="rId8"/>
    <p:sldId id="272" r:id="rId9"/>
    <p:sldId id="269" r:id="rId10"/>
    <p:sldId id="273" r:id="rId11"/>
    <p:sldId id="274" r:id="rId12"/>
    <p:sldId id="270" r:id="rId13"/>
    <p:sldId id="275" r:id="rId14"/>
    <p:sldId id="267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6820" y="1122680"/>
            <a:ext cx="10358120" cy="2387600"/>
          </a:xfrm>
        </p:spPr>
        <p:txBody>
          <a:bodyPr/>
          <a:p>
            <a:pPr algn="ctr"/>
            <a:r>
              <a:rPr lang="en-US" altLang="zh-CN"/>
              <a:t>Double-Check Locking is Broken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89860" y="3602038"/>
            <a:ext cx="9144000" cy="1655762"/>
          </a:xfrm>
        </p:spPr>
        <p:txBody>
          <a:bodyPr/>
          <a:p>
            <a:endParaRPr lang="zh-CN" altLang="en-US"/>
          </a:p>
          <a:p>
            <a:r>
              <a:rPr lang="zh-CN" altLang="en-US"/>
              <a:t>张铭徐</a:t>
            </a:r>
            <a:endParaRPr lang="zh-CN" altLang="en-US"/>
          </a:p>
          <a:p>
            <a:r>
              <a:rPr lang="en-US" altLang="zh-CN"/>
              <a:t>2113615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4950" y="137795"/>
            <a:ext cx="11147425" cy="882650"/>
          </a:xfrm>
        </p:spPr>
        <p:txBody>
          <a:bodyPr/>
          <a:p>
            <a:pPr algn="l"/>
            <a:r>
              <a:rPr lang="en-US" altLang="zh-CN" sz="3600"/>
              <a:t>Quesion 4: DCL Broken</a:t>
            </a:r>
            <a:r>
              <a:rPr lang="zh-CN" altLang="en-US" sz="3600"/>
              <a:t>有什么后果</a:t>
            </a:r>
            <a:r>
              <a:rPr lang="zh-CN" altLang="en-US" sz="3600"/>
              <a:t>？</a:t>
            </a:r>
            <a:endParaRPr lang="zh-CN" altLang="en-US" sz="3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995" y="1410970"/>
            <a:ext cx="11346815" cy="5125085"/>
          </a:xfrm>
        </p:spPr>
        <p:txBody>
          <a:bodyPr>
            <a:normAutofit fontScale="60000"/>
          </a:bodyPr>
          <a:p>
            <a:pPr indent="457200" algn="l">
              <a:lnSpc>
                <a:spcPct val="150000"/>
              </a:lnSpc>
            </a:pPr>
            <a:r>
              <a:rPr lang="en-US" altLang="zh-CN"/>
              <a:t>1. </a:t>
            </a:r>
            <a:r>
              <a:rPr lang="zh-CN" altLang="en-US"/>
              <a:t>部分构造的对象：如果在构造完成之前就将分配的内存地址赋值给instance，其他线程可能获得一个未完全构造的对象。使用部分构造的对象可能导致未定义的行为和程序崩溃。</a:t>
            </a:r>
            <a:endParaRPr lang="zh-CN" altLang="en-US"/>
          </a:p>
          <a:p>
            <a:pPr algn="l">
              <a:lnSpc>
                <a:spcPct val="150000"/>
              </a:lnSpc>
            </a:pPr>
            <a:endParaRPr lang="zh-CN" altLang="en-US"/>
          </a:p>
          <a:p>
            <a:pPr indent="457200" algn="l">
              <a:lnSpc>
                <a:spcPct val="150000"/>
              </a:lnSpc>
            </a:pPr>
            <a:r>
              <a:rPr lang="en-US" altLang="zh-CN"/>
              <a:t>2. </a:t>
            </a:r>
            <a:r>
              <a:rPr lang="zh-CN" altLang="en-US"/>
              <a:t>资源泄漏：在竞争条件下，多个线程可能同时创建多个实例。这可能导致资源泄漏，因为只有一个实例会被分配给instance变量，而其他实例将无法访问和释放。</a:t>
            </a:r>
            <a:endParaRPr lang="zh-CN" altLang="en-US"/>
          </a:p>
          <a:p>
            <a:pPr algn="l">
              <a:lnSpc>
                <a:spcPct val="150000"/>
              </a:lnSpc>
            </a:pPr>
            <a:endParaRPr lang="zh-CN" altLang="en-US"/>
          </a:p>
          <a:p>
            <a:pPr indent="457200" algn="l">
              <a:lnSpc>
                <a:spcPct val="150000"/>
              </a:lnSpc>
            </a:pPr>
            <a:r>
              <a:rPr lang="en-US" altLang="zh-CN"/>
              <a:t>3. </a:t>
            </a:r>
            <a:r>
              <a:rPr lang="zh-CN" altLang="en-US"/>
              <a:t>程序逻辑错误：由于DCL失效导致的对象状态不一致，可能导致程序的逻辑错误。这些错误可能难以调试和解决，因为它们依赖于多线程环境中的特定时序。</a:t>
            </a:r>
            <a:endParaRPr lang="zh-CN" altLang="en-US"/>
          </a:p>
          <a:p>
            <a:pPr algn="l">
              <a:lnSpc>
                <a:spcPct val="150000"/>
              </a:lnSpc>
            </a:pPr>
            <a:endParaRPr lang="zh-CN" altLang="en-US"/>
          </a:p>
          <a:p>
            <a:pPr indent="457200" algn="l">
              <a:lnSpc>
                <a:spcPct val="150000"/>
              </a:lnSpc>
            </a:pPr>
            <a:r>
              <a:rPr lang="en-US" altLang="zh-CN"/>
              <a:t>4. </a:t>
            </a:r>
            <a:r>
              <a:rPr lang="zh-CN" altLang="en-US"/>
              <a:t>性能问题：尽管双重检查锁定的初衷是为了提高性能，但由于内存模型和编译器优化的问题，它可能实际上导致性能下降。不稳定的同步可能导致频繁的上下文切换和争用，从而降低程序性能。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4950" y="137795"/>
            <a:ext cx="11147425" cy="882650"/>
          </a:xfrm>
        </p:spPr>
        <p:txBody>
          <a:bodyPr/>
          <a:p>
            <a:pPr algn="l"/>
            <a:r>
              <a:rPr lang="en-US" altLang="zh-CN" sz="3600"/>
              <a:t>Quesion:5 </a:t>
            </a:r>
            <a:r>
              <a:rPr lang="zh-CN" sz="3600"/>
              <a:t>如何避免</a:t>
            </a:r>
            <a:r>
              <a:rPr lang="en-US" altLang="zh-CN" sz="3600"/>
              <a:t>DCL Broken</a:t>
            </a:r>
            <a:r>
              <a:rPr lang="zh-CN" altLang="en-US" sz="3600"/>
              <a:t>的情况发生？</a:t>
            </a:r>
            <a:endParaRPr lang="zh-CN" altLang="en-US" sz="3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995" y="1410970"/>
            <a:ext cx="11346815" cy="5125085"/>
          </a:xfrm>
        </p:spPr>
        <p:txBody>
          <a:bodyPr/>
          <a:p>
            <a:pPr algn="l"/>
            <a:r>
              <a:rPr lang="zh-CN" altLang="en-US"/>
              <a:t>有几种思路：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1. </a:t>
            </a:r>
            <a:r>
              <a:rPr lang="zh-CN" altLang="en-US"/>
              <a:t>直接一了百了，我不用锁了，可以吗？</a:t>
            </a:r>
            <a:r>
              <a:rPr lang="en-US" altLang="zh-CN"/>
              <a:t>Nope</a:t>
            </a:r>
            <a:r>
              <a:rPr lang="zh-CN" altLang="en-US"/>
              <a:t>！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2. DCL</a:t>
            </a:r>
            <a:r>
              <a:rPr lang="zh-CN" altLang="en-US"/>
              <a:t>的想法是进行两次检查，我只检查一次可以吗？</a:t>
            </a:r>
            <a:r>
              <a:rPr lang="en-US" altLang="zh-CN"/>
              <a:t>Nope</a:t>
            </a:r>
            <a:r>
              <a:rPr lang="zh-CN" altLang="en-US"/>
              <a:t>！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3. </a:t>
            </a:r>
            <a:r>
              <a:rPr lang="zh-CN" altLang="en-US"/>
              <a:t>采用一些其他方法进行处理。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4950" y="137795"/>
            <a:ext cx="11147425" cy="882650"/>
          </a:xfrm>
        </p:spPr>
        <p:txBody>
          <a:bodyPr/>
          <a:p>
            <a:pPr algn="l"/>
            <a:r>
              <a:rPr lang="en-US" altLang="zh-CN" sz="3600"/>
              <a:t>Example 2: </a:t>
            </a:r>
            <a:r>
              <a:rPr lang="zh-CN" altLang="en-US" sz="3600"/>
              <a:t>几种处理</a:t>
            </a:r>
            <a:r>
              <a:rPr lang="en-US" altLang="zh-CN" sz="3600"/>
              <a:t>DCL</a:t>
            </a:r>
            <a:r>
              <a:rPr lang="zh-CN" altLang="en-US" sz="3600"/>
              <a:t>失效的方法</a:t>
            </a:r>
            <a:endParaRPr lang="zh-CN" altLang="en-US" sz="3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995" y="1410970"/>
            <a:ext cx="11346815" cy="5125085"/>
          </a:xfrm>
        </p:spPr>
        <p:txBody>
          <a:bodyPr/>
          <a:p>
            <a:pPr algn="l">
              <a:lnSpc>
                <a:spcPct val="150000"/>
              </a:lnSpc>
            </a:pPr>
            <a:r>
              <a:rPr lang="en-US" altLang="zh-CN"/>
              <a:t>1. </a:t>
            </a:r>
            <a:r>
              <a:rPr lang="zh-CN" altLang="en-US"/>
              <a:t>使用静态局部变量：在C++11中，局部静态变量的初始化是线程安全的。可以将单例实例定义为一个函数内的静态局部变量，从而确保它只初始化一次。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en-US" altLang="zh-CN"/>
              <a:t>2. 使用</a:t>
            </a:r>
            <a:r>
              <a:rPr lang="en-US" altLang="zh-CN" b="1"/>
              <a:t>std::call_once</a:t>
            </a:r>
            <a:r>
              <a:rPr lang="en-US" altLang="zh-CN"/>
              <a:t>和</a:t>
            </a:r>
            <a:r>
              <a:rPr lang="en-US" altLang="zh-CN" b="1"/>
              <a:t>std::once_flag：std::call_once</a:t>
            </a:r>
            <a:r>
              <a:rPr lang="en-US" altLang="zh-CN"/>
              <a:t>保证初始化函数只被调用一次，即使多个线程同时尝试初始化单例实例。</a:t>
            </a:r>
            <a:endParaRPr lang="en-US" altLang="zh-CN"/>
          </a:p>
          <a:p>
            <a:pPr algn="l">
              <a:lnSpc>
                <a:spcPct val="150000"/>
              </a:lnSpc>
            </a:pPr>
            <a:r>
              <a:rPr lang="en-US" altLang="zh-CN"/>
              <a:t>3. 使用原子操作：</a:t>
            </a:r>
            <a:r>
              <a:rPr lang="en-US" altLang="zh-CN" b="1"/>
              <a:t>std::atomic</a:t>
            </a:r>
            <a:r>
              <a:rPr lang="en-US" altLang="zh-CN"/>
              <a:t>可以用于实现无锁的线程安全单例模式。使用</a:t>
            </a:r>
            <a:r>
              <a:rPr lang="en-US" altLang="zh-CN" b="1"/>
              <a:t>std::atomic</a:t>
            </a:r>
            <a:r>
              <a:rPr lang="en-US" altLang="zh-CN"/>
              <a:t>的</a:t>
            </a:r>
            <a:r>
              <a:rPr lang="en-US" altLang="zh-CN" b="1"/>
              <a:t>compare_exchange_weak</a:t>
            </a:r>
            <a:r>
              <a:rPr lang="en-US" altLang="zh-CN"/>
              <a:t>或</a:t>
            </a:r>
            <a:r>
              <a:rPr lang="en-US" altLang="zh-CN" b="1"/>
              <a:t>compare_exchange_strong</a:t>
            </a:r>
            <a:r>
              <a:rPr lang="en-US" altLang="zh-CN"/>
              <a:t>函数可以确保原子性地更新单例实例。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995" y="1410970"/>
            <a:ext cx="11346815" cy="5125085"/>
          </a:xfrm>
        </p:spPr>
        <p:txBody>
          <a:bodyPr/>
          <a:p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/>
        <p:txBody>
          <a:bodyPr/>
          <a:p>
            <a:r>
              <a:rPr lang="en-US" altLang="zh-CN"/>
              <a:t>Thanks For Listening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018655" y="4211955"/>
            <a:ext cx="26136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2113615</a:t>
            </a:r>
            <a:endParaRPr lang="en-US" altLang="zh-CN" sz="2400"/>
          </a:p>
          <a:p>
            <a:r>
              <a:rPr lang="zh-CN" altLang="en-US" sz="2400"/>
              <a:t>张铭徐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4950" y="137795"/>
            <a:ext cx="11147425" cy="882650"/>
          </a:xfrm>
        </p:spPr>
        <p:txBody>
          <a:bodyPr/>
          <a:p>
            <a:pPr algn="l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Quesion:1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Doule-Check Locking(DCL)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995" y="1410970"/>
            <a:ext cx="11346815" cy="5125085"/>
          </a:xfrm>
        </p:spPr>
        <p:txBody>
          <a:bodyPr/>
          <a:p>
            <a:pPr algn="l"/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DCL是一个在多线程环境中尝试优化单例模式实现的问题。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其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目的是在保证多线程安全的前提下，尽可能地减少锁的开销。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DCL机制试图通过减少锁的使用来提高性能，但在某些情况下，这种方法可能导致错误的行为。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motivation: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减少锁是使用以提高性能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4950" y="137795"/>
            <a:ext cx="11147425" cy="882650"/>
          </a:xfrm>
        </p:spPr>
        <p:txBody>
          <a:bodyPr/>
          <a:p>
            <a:pPr algn="l"/>
            <a:r>
              <a:rPr 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Process 1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DCL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执行流程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995" y="1410970"/>
            <a:ext cx="11346815" cy="5125085"/>
          </a:xfrm>
        </p:spPr>
        <p:txBody>
          <a:bodyPr/>
          <a:p>
            <a:pPr algn="l"/>
            <a:r>
              <a:rPr lang="en-US" altLang="zh-CN"/>
              <a:t>Step1: 检查对象是否已经被初始化，如果已经初始化，则直接返回对象。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Step2: 如果对象尚未初始化，则尝试获取锁。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Step3: 获取锁后，再次检查对象是否已经被初始化。这个额外的检查是为了避免在多个线程同时通过第一个检查后，只有一个线程获得锁，而其他线程在等待锁释放时再次初始化对象。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Step4: 如果对象尚未初始化，则进行初始化操作，并将对象引用保存起来。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Step5: 最后释放锁。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4950" y="137795"/>
            <a:ext cx="11147425" cy="882650"/>
          </a:xfrm>
        </p:spPr>
        <p:txBody>
          <a:bodyPr>
            <a:normAutofit fontScale="90000"/>
          </a:bodyPr>
          <a:p>
            <a:pPr algn="l"/>
            <a:r>
              <a:rPr lang="en-US" altLang="zh-CN" sz="3600"/>
              <a:t>Question2</a:t>
            </a:r>
            <a:r>
              <a:rPr lang="zh-CN" altLang="en-US" sz="3600"/>
              <a:t>：</a:t>
            </a:r>
            <a:r>
              <a:rPr lang="en-US" altLang="zh-CN" sz="3600"/>
              <a:t> </a:t>
            </a:r>
            <a:r>
              <a:rPr lang="zh-CN" altLang="en-US" sz="3600"/>
              <a:t>看起来</a:t>
            </a:r>
            <a:r>
              <a:rPr lang="en-US" altLang="zh-CN" sz="3600"/>
              <a:t>DCL</a:t>
            </a:r>
            <a:r>
              <a:rPr lang="zh-CN" altLang="en-US" sz="3600"/>
              <a:t>简直太完美了，为什么</a:t>
            </a:r>
            <a:r>
              <a:rPr lang="en-US" altLang="zh-CN" sz="3600"/>
              <a:t>DCL is Broken?</a:t>
            </a:r>
            <a:endParaRPr lang="en-US" altLang="zh-CN" sz="3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995" y="1410970"/>
            <a:ext cx="11346815" cy="5125085"/>
          </a:xfrm>
        </p:spPr>
        <p:txBody>
          <a:bodyPr/>
          <a:p>
            <a:pPr algn="l">
              <a:lnSpc>
                <a:spcPct val="150000"/>
              </a:lnSpc>
            </a:pPr>
            <a:r>
              <a:rPr lang="zh-CN" altLang="en-US"/>
              <a:t>编写的代码确实没有问题，但下面两个原因可能导致</a:t>
            </a:r>
            <a:r>
              <a:rPr lang="en-US" altLang="zh-CN"/>
              <a:t>DCL Broken</a:t>
            </a:r>
            <a:r>
              <a:rPr lang="zh-CN" altLang="en-US"/>
              <a:t>：</a:t>
            </a:r>
            <a:endParaRPr lang="zh-CN" altLang="en-US"/>
          </a:p>
          <a:p>
            <a:pPr algn="l">
              <a:lnSpc>
                <a:spcPct val="150000"/>
              </a:lnSpc>
            </a:pPr>
            <a:endParaRPr lang="zh-CN" altLang="en-US"/>
          </a:p>
          <a:p>
            <a:pPr algn="l">
              <a:lnSpc>
                <a:spcPct val="150000"/>
              </a:lnSpc>
            </a:pPr>
            <a:r>
              <a:rPr lang="en-US" altLang="zh-CN"/>
              <a:t>1. </a:t>
            </a:r>
            <a:r>
              <a:rPr lang="zh-CN" altLang="en-US"/>
              <a:t>编译器优化和指令重排：为了提高性能，编译器可能会对代码进行优化和指令重排。这可能导致对象的实例化顺序发生变化，使得其他线程在对象完成构造之前就能看到非空的对象引用，从而访问到未完全初始化的对象。</a:t>
            </a:r>
            <a:endParaRPr lang="zh-CN" altLang="en-US"/>
          </a:p>
          <a:p>
            <a:pPr algn="l">
              <a:lnSpc>
                <a:spcPct val="150000"/>
              </a:lnSpc>
            </a:pPr>
            <a:endParaRPr lang="zh-CN" altLang="en-US"/>
          </a:p>
          <a:p>
            <a:pPr algn="l">
              <a:lnSpc>
                <a:spcPct val="150000"/>
              </a:lnSpc>
            </a:pPr>
            <a:r>
              <a:rPr lang="en-US" altLang="zh-CN"/>
              <a:t>2. </a:t>
            </a:r>
            <a:r>
              <a:rPr lang="zh-CN" altLang="en-US"/>
              <a:t>内存模型的可见性问题：在多线程环境中，线程可能从不同的内存位置读取数据。一个线程的写操作可能对其他线程不可见，导致其他线程获取到错误的单例对象。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4950" y="137795"/>
            <a:ext cx="11147425" cy="882650"/>
          </a:xfrm>
        </p:spPr>
        <p:txBody>
          <a:bodyPr/>
          <a:p>
            <a:pPr algn="l"/>
            <a:r>
              <a:rPr lang="en-US" altLang="zh-CN" sz="3600"/>
              <a:t>Example 1</a:t>
            </a:r>
            <a:r>
              <a:rPr lang="zh-CN" altLang="en-US" sz="3600"/>
              <a:t>：</a:t>
            </a:r>
            <a:r>
              <a:rPr lang="en-US" altLang="zh-CN" sz="3600"/>
              <a:t>DCL</a:t>
            </a:r>
            <a:r>
              <a:rPr lang="zh-CN" altLang="en-US" sz="3600"/>
              <a:t>的一个基本例子</a:t>
            </a:r>
            <a:endParaRPr lang="zh-CN" altLang="en-US" sz="3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995" y="1410970"/>
            <a:ext cx="11346815" cy="5125085"/>
          </a:xfrm>
        </p:spPr>
        <p:txBody>
          <a:bodyPr>
            <a:normAutofit lnSpcReduction="10000"/>
          </a:bodyPr>
          <a:p>
            <a:pPr algn="l"/>
            <a:r>
              <a:rPr lang="en-US" altLang="zh-CN"/>
              <a:t>Singleton* getSingletonInstance() {</a:t>
            </a:r>
            <a:endParaRPr lang="en-US" altLang="zh-CN"/>
          </a:p>
          <a:p>
            <a:pPr algn="l"/>
            <a:r>
              <a:rPr lang="en-US" altLang="zh-CN"/>
              <a:t>    if (!instance) {</a:t>
            </a:r>
            <a:endParaRPr lang="en-US" altLang="zh-CN"/>
          </a:p>
          <a:p>
            <a:pPr algn="l"/>
            <a:r>
              <a:rPr lang="en-US" altLang="zh-CN"/>
              <a:t>        lock(mutex);</a:t>
            </a:r>
            <a:endParaRPr lang="en-US" altLang="zh-CN"/>
          </a:p>
          <a:p>
            <a:pPr algn="l"/>
            <a:r>
              <a:rPr lang="en-US" altLang="zh-CN"/>
              <a:t>        if (!instance) {</a:t>
            </a:r>
            <a:endParaRPr lang="en-US" altLang="zh-CN"/>
          </a:p>
          <a:p>
            <a:pPr algn="l"/>
            <a:r>
              <a:rPr lang="en-US" altLang="zh-CN"/>
              <a:t>            instance = new Singleton();</a:t>
            </a:r>
            <a:endParaRPr lang="en-US" altLang="zh-CN"/>
          </a:p>
          <a:p>
            <a:pPr algn="l"/>
            <a:r>
              <a:rPr lang="en-US" altLang="zh-CN"/>
              <a:t>        }</a:t>
            </a:r>
            <a:endParaRPr lang="en-US" altLang="zh-CN"/>
          </a:p>
          <a:p>
            <a:pPr algn="l"/>
            <a:r>
              <a:rPr lang="en-US" altLang="zh-CN"/>
              <a:t>        unlock(mutex);</a:t>
            </a:r>
            <a:endParaRPr lang="en-US" altLang="zh-CN"/>
          </a:p>
          <a:p>
            <a:pPr algn="l"/>
            <a:r>
              <a:rPr lang="en-US" altLang="zh-CN"/>
              <a:t>    }</a:t>
            </a:r>
            <a:endParaRPr lang="en-US" altLang="zh-CN"/>
          </a:p>
          <a:p>
            <a:pPr algn="l"/>
            <a:r>
              <a:rPr lang="en-US" altLang="zh-CN"/>
              <a:t>    return instance;</a:t>
            </a:r>
            <a:endParaRPr lang="en-US" altLang="zh-CN"/>
          </a:p>
          <a:p>
            <a:pPr algn="l"/>
            <a:r>
              <a:rPr lang="en-US" altLang="zh-CN"/>
              <a:t>}</a:t>
            </a:r>
            <a:endParaRPr lang="en-US" altLang="zh-CN"/>
          </a:p>
          <a:p>
            <a:pPr algn="l"/>
            <a:r>
              <a:rPr lang="en-US" altLang="zh-CN"/>
              <a:t>假设有两个线程A和B，它们同时执行getSingletonInstance()函数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4950" y="137795"/>
            <a:ext cx="11147425" cy="882650"/>
          </a:xfrm>
        </p:spPr>
        <p:txBody>
          <a:bodyPr/>
          <a:p>
            <a:pPr algn="l"/>
            <a:r>
              <a:rPr lang="en-US" altLang="zh-CN" sz="3600"/>
              <a:t>Process 2</a:t>
            </a:r>
            <a:r>
              <a:rPr lang="zh-CN" altLang="en-US" sz="3600"/>
              <a:t>：代码执行流程</a:t>
            </a:r>
            <a:endParaRPr lang="en-US" altLang="zh-CN" sz="3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995" y="1410970"/>
            <a:ext cx="11346815" cy="5125085"/>
          </a:xfrm>
        </p:spPr>
        <p:txBody>
          <a:bodyPr/>
          <a:p>
            <a:pPr algn="l"/>
            <a:r>
              <a:rPr lang="en-US" altLang="zh-CN"/>
              <a:t>step 1. 线程A和线程B都进入getSingletonInstance()函数。</a:t>
            </a:r>
            <a:endParaRPr lang="en-US" altLang="zh-CN"/>
          </a:p>
          <a:p>
            <a:pPr algn="l"/>
            <a:r>
              <a:rPr lang="en-US" altLang="zh-CN"/>
              <a:t>step 2. 线程A进入临界区，此时线程B等待锁。</a:t>
            </a:r>
            <a:endParaRPr lang="en-US" altLang="zh-CN"/>
          </a:p>
          <a:p>
            <a:pPr algn="l"/>
            <a:r>
              <a:rPr lang="en-US" altLang="zh-CN"/>
              <a:t>step 3. 线程A分配内存并构造Singleton对象，然后将指针赋值给instance。</a:t>
            </a:r>
            <a:endParaRPr lang="en-US" altLang="zh-CN"/>
          </a:p>
          <a:p>
            <a:pPr algn="l"/>
            <a:r>
              <a:rPr lang="en-US" altLang="zh-CN"/>
              <a:t>step 4. 线程A释放锁。</a:t>
            </a:r>
            <a:endParaRPr lang="en-US" altLang="zh-CN"/>
          </a:p>
          <a:p>
            <a:pPr algn="l"/>
            <a:r>
              <a:rPr lang="en-US" altLang="zh-CN"/>
              <a:t>step 5. 线程B获得锁并进入临界区。</a:t>
            </a:r>
            <a:endParaRPr lang="en-US" altLang="zh-CN"/>
          </a:p>
          <a:p>
            <a:pPr algn="l"/>
            <a:r>
              <a:rPr lang="en-US" altLang="zh-CN"/>
              <a:t>step 6. 线程B检查instance是否为nullptr。由于线程A已经创建了实例，所以线程B不会再创建实例。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4950" y="137795"/>
            <a:ext cx="11147425" cy="882650"/>
          </a:xfrm>
        </p:spPr>
        <p:txBody>
          <a:bodyPr/>
          <a:p>
            <a:pPr algn="l"/>
            <a:r>
              <a:rPr lang="en-US" altLang="zh-CN" sz="3600"/>
              <a:t>Process 2</a:t>
            </a:r>
            <a:r>
              <a:rPr lang="zh-CN" altLang="en-US" sz="3600"/>
              <a:t>：代码执行流程</a:t>
            </a:r>
            <a:endParaRPr lang="en-US" altLang="zh-CN" sz="3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995" y="1410970"/>
            <a:ext cx="11346815" cy="5125085"/>
          </a:xfrm>
        </p:spPr>
        <p:txBody>
          <a:bodyPr/>
          <a:p>
            <a:pPr indent="457200" algn="l">
              <a:lnSpc>
                <a:spcPct val="150000"/>
              </a:lnSpc>
            </a:pPr>
            <a:r>
              <a:rPr lang="en-US" altLang="zh-CN"/>
              <a:t>看起来这个实现似乎没有问题。然而，编译器优化、处理器缓存和内存模型可能导致问题。例如，假设编译器重新排序了指令，使得在构造完成之前就将分配的内存地址赋值给instance。这可能导致以下执行流程：</a:t>
            </a:r>
            <a:endParaRPr lang="en-US" altLang="zh-CN"/>
          </a:p>
          <a:p>
            <a:pPr indent="457200" algn="l">
              <a:lnSpc>
                <a:spcPct val="150000"/>
              </a:lnSpc>
            </a:pPr>
            <a:r>
              <a:rPr lang="en-US" altLang="zh-CN"/>
              <a:t>step 1: 线程A进入临界区，分配内存并将指针赋值给instance。但在构造完成之前，线程A被挂起。</a:t>
            </a:r>
            <a:endParaRPr lang="en-US" altLang="zh-CN"/>
          </a:p>
          <a:p>
            <a:pPr indent="457200" algn="l">
              <a:lnSpc>
                <a:spcPct val="150000"/>
              </a:lnSpc>
            </a:pPr>
            <a:r>
              <a:rPr lang="en-US" altLang="zh-CN"/>
              <a:t>step 2 :线程B检查instance是否为nullptr。此时，instance不为nullptr，因为线程A已经将内存地址赋值给了instance。因此，线程B跳过临界区并返回未完全构造的实例。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4950" y="137795"/>
            <a:ext cx="11147425" cy="882650"/>
          </a:xfrm>
        </p:spPr>
        <p:txBody>
          <a:bodyPr/>
          <a:p>
            <a:pPr algn="l"/>
            <a:r>
              <a:rPr lang="en-US" altLang="zh-CN" sz="3600"/>
              <a:t>Quesion:3 </a:t>
            </a:r>
            <a:r>
              <a:rPr lang="zh-CN" altLang="en-US" sz="3600"/>
              <a:t>无论何时都会出现</a:t>
            </a:r>
            <a:r>
              <a:rPr lang="en-US" altLang="zh-CN" sz="3600"/>
              <a:t>DCL is Broken</a:t>
            </a:r>
            <a:r>
              <a:rPr lang="zh-CN" altLang="en-US" sz="3600"/>
              <a:t>吗？</a:t>
            </a:r>
            <a:endParaRPr lang="zh-CN" altLang="en-US" sz="3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995" y="1410970"/>
            <a:ext cx="11346815" cy="5125085"/>
          </a:xfrm>
        </p:spPr>
        <p:txBody>
          <a:bodyPr>
            <a:normAutofit lnSpcReduction="20000"/>
          </a:bodyPr>
          <a:p>
            <a:pPr indent="457200" algn="l">
              <a:lnSpc>
                <a:spcPct val="150000"/>
              </a:lnSpc>
            </a:pPr>
            <a:r>
              <a:rPr lang="en-US" altLang="zh-CN"/>
              <a:t>实际上，在实际环境中运行代码时，可能不会立即看到问题。因为问题的发生取决于多种因素，如线程调度、处理器架构和编译器优化等。此外，由于线程执行顺序的不确定性，问题可能不会在每次运行时都出现。</a:t>
            </a:r>
            <a:endParaRPr lang="en-US" altLang="zh-CN"/>
          </a:p>
          <a:p>
            <a:pPr algn="l">
              <a:lnSpc>
                <a:spcPct val="150000"/>
              </a:lnSpc>
            </a:pPr>
            <a:endParaRPr lang="en-US" altLang="zh-CN"/>
          </a:p>
          <a:p>
            <a:pPr indent="457200" algn="l">
              <a:lnSpc>
                <a:spcPct val="150000"/>
              </a:lnSpc>
            </a:pPr>
            <a:r>
              <a:rPr lang="en-US" altLang="zh-CN"/>
              <a:t>然而，这并不意味着没有问题。双重检查锁定的问题主要涉及到编译器优化和内存模型的可见性。当运行在不同的处理器架构、操作系统或使用不同编译器时，问题可能会显现出来。在高并发场景下，这些问题可能导致程序行为变得不可预测。</a:t>
            </a:r>
            <a:endParaRPr lang="en-US" altLang="zh-CN"/>
          </a:p>
          <a:p>
            <a:pPr algn="l">
              <a:lnSpc>
                <a:spcPct val="150000"/>
              </a:lnSpc>
            </a:pPr>
            <a:endParaRPr lang="en-US" altLang="zh-CN"/>
          </a:p>
          <a:p>
            <a:pPr algn="l">
              <a:lnSpc>
                <a:spcPct val="150000"/>
              </a:lnSpc>
            </a:pPr>
            <a:endParaRPr lang="en-US" altLang="zh-CN"/>
          </a:p>
          <a:p>
            <a:pPr algn="l">
              <a:lnSpc>
                <a:spcPct val="15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4950" y="137795"/>
            <a:ext cx="11147425" cy="882650"/>
          </a:xfrm>
        </p:spPr>
        <p:txBody>
          <a:bodyPr/>
          <a:p>
            <a:pPr algn="l"/>
            <a:r>
              <a:rPr lang="en-US" altLang="zh-CN" sz="3600"/>
              <a:t>Quesion 4: DCL Broken</a:t>
            </a:r>
            <a:r>
              <a:rPr lang="zh-CN" altLang="en-US" sz="3600"/>
              <a:t>有什么后果</a:t>
            </a:r>
            <a:r>
              <a:rPr lang="zh-CN" altLang="en-US" sz="3600"/>
              <a:t>？</a:t>
            </a:r>
            <a:endParaRPr lang="zh-CN" altLang="en-US" sz="3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995" y="1410970"/>
            <a:ext cx="11346815" cy="5125085"/>
          </a:xfrm>
        </p:spPr>
        <p:txBody>
          <a:bodyPr/>
          <a:p>
            <a:pPr algn="l"/>
            <a:endParaRPr lang="zh-CN" altLang="en-US"/>
          </a:p>
          <a:p>
            <a:pPr algn="l"/>
            <a:r>
              <a:rPr lang="zh-CN" altLang="en-US"/>
              <a:t>难道仅仅是同一个进程被访问了两次吗？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No</a:t>
            </a:r>
            <a:r>
              <a:rPr lang="zh-CN" altLang="en-US"/>
              <a:t>！事实上，可能会导致以下几种后果：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zRkZDBlYzFiMzUyMDJhM2E2ODZlNmI3NGNjN2Y4MW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2491</Words>
  <Application>WPS 演示</Application>
  <PresentationFormat>宽屏</PresentationFormat>
  <Paragraphs>114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Double-Check locking is Broken</vt:lpstr>
      <vt:lpstr>Quesion:1 什么是Doule-Check Locking(DCL)</vt:lpstr>
      <vt:lpstr>Quesion:1 什么是Doule-Check Locking(DCL)</vt:lpstr>
      <vt:lpstr>Quesion:1 什么是Doule-Check Locking(DCL)</vt:lpstr>
      <vt:lpstr>Quesion:1 什么是Doule-Check Locking(DCL)</vt:lpstr>
      <vt:lpstr>Process 2：代码执行流程</vt:lpstr>
      <vt:lpstr>Quesion:1 什么是Doule-Check Locking(DCL)</vt:lpstr>
      <vt:lpstr>Quesion:5 如何避免DCL Broken的情况发生？</vt:lpstr>
      <vt:lpstr>Quesion 4: DCL Broken有什么后果？</vt:lpstr>
      <vt:lpstr>Quesion:1 什么是Doule-Check Locking(DCL)</vt:lpstr>
      <vt:lpstr>Quesion:5 如何避免DCL Broken的情况发生？</vt:lpstr>
      <vt:lpstr>Quesion:1 什么是Doule-Check Locking(DCL)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Zhangmingxu</dc:creator>
  <cp:lastModifiedBy>我是公子的狗</cp:lastModifiedBy>
  <cp:revision>2</cp:revision>
  <dcterms:created xsi:type="dcterms:W3CDTF">2023-05-04T05:12:00Z</dcterms:created>
  <dcterms:modified xsi:type="dcterms:W3CDTF">2023-05-04T07:01:26Z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32BEBC9F5DC4418F99FB202C552628CE_12</vt:lpwstr>
  </property>
  <property fmtid="{D5CDD505-2E9C-101B-9397-08002B2CF9AE}" pid="3" name="KSOProductBuildVer">
    <vt:lpwstr>2052-11.1.0.14036</vt:lpwstr>
  </property>
</Properties>
</file>