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62" r:id="rId7"/>
    <p:sldId id="321" r:id="rId8"/>
    <p:sldId id="277" r:id="rId9"/>
    <p:sldId id="309" r:id="rId10"/>
    <p:sldId id="322" r:id="rId11"/>
    <p:sldId id="332" r:id="rId12"/>
    <p:sldId id="323" r:id="rId13"/>
    <p:sldId id="335" r:id="rId14"/>
    <p:sldId id="334" r:id="rId15"/>
    <p:sldId id="324" r:id="rId16"/>
    <p:sldId id="336" r:id="rId17"/>
    <p:sldId id="279" r:id="rId18"/>
    <p:sldId id="337" r:id="rId19"/>
    <p:sldId id="339" r:id="rId20"/>
    <p:sldId id="344" r:id="rId21"/>
    <p:sldId id="345" r:id="rId22"/>
    <p:sldId id="346" r:id="rId23"/>
    <p:sldId id="347" r:id="rId24"/>
    <p:sldId id="348" r:id="rId25"/>
    <p:sldId id="311" r:id="rId26"/>
    <p:sldId id="312" r:id="rId27"/>
    <p:sldId id="295" r:id="rId28"/>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40" userDrawn="1">
          <p15:clr>
            <a:srgbClr val="A4A3A4"/>
          </p15:clr>
        </p15:guide>
        <p15:guide id="2" pos="37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4885"/>
    <a:srgbClr val="20B3A1"/>
    <a:srgbClr val="D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83" autoAdjust="0"/>
    <p:restoredTop sz="96327" autoAdjust="0"/>
  </p:normalViewPr>
  <p:slideViewPr>
    <p:cSldViewPr snapToGrid="0" showGuides="1">
      <p:cViewPr>
        <p:scale>
          <a:sx n="138" d="100"/>
          <a:sy n="138" d="100"/>
        </p:scale>
        <p:origin x="-352" y="-416"/>
      </p:cViewPr>
      <p:guideLst>
        <p:guide orient="horz" pos="1240"/>
        <p:guide pos="3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gs" Target="tags/tag50.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B725A-BFDD-44D0-A8D3-61766B07B7F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CC932-0C1F-4C94-8B9A-3944ABBB4E3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6F278-ABF0-48CA-ADF0-1D43CCA8A18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799FB-52B8-4698-BECF-01ADD9E846B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0" advTm="3000"/>
    </mc:Choice>
    <mc:Fallback>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tags" Target="../tags/tag22.xml"/><Relationship Id="rId4" Type="http://schemas.openxmlformats.org/officeDocument/2006/relationships/image" Target="../media/image11.png"/><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tags" Target="../tags/tag25.xml"/><Relationship Id="rId4" Type="http://schemas.openxmlformats.org/officeDocument/2006/relationships/image" Target="../media/image13.png"/><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29.xml"/><Relationship Id="rId7" Type="http://schemas.openxmlformats.org/officeDocument/2006/relationships/image" Target="../media/image17.png"/><Relationship Id="rId6" Type="http://schemas.openxmlformats.org/officeDocument/2006/relationships/tags" Target="../tags/tag28.xml"/><Relationship Id="rId5" Type="http://schemas.openxmlformats.org/officeDocument/2006/relationships/image" Target="../media/image16.png"/><Relationship Id="rId4" Type="http://schemas.openxmlformats.org/officeDocument/2006/relationships/tags" Target="../tags/tag27.xml"/><Relationship Id="rId3" Type="http://schemas.openxmlformats.org/officeDocument/2006/relationships/image" Target="../media/image15.png"/><Relationship Id="rId2" Type="http://schemas.openxmlformats.org/officeDocument/2006/relationships/tags" Target="../tags/tag26.xml"/><Relationship Id="rId10" Type="http://schemas.openxmlformats.org/officeDocument/2006/relationships/notesSlide" Target="../notesSlides/notesSlide13.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image" Target="../media/image18.png"/><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tags" Target="../tags/tag38.xml"/><Relationship Id="rId4" Type="http://schemas.openxmlformats.org/officeDocument/2006/relationships/image" Target="../media/image20.png"/><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5" Type="http://schemas.openxmlformats.org/officeDocument/2006/relationships/notesSlide" Target="../notesSlides/notesSlide2.xml"/><Relationship Id="rId14" Type="http://schemas.openxmlformats.org/officeDocument/2006/relationships/slideLayout" Target="../slideLayouts/slideLayout2.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image" Target="../media/image1.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9" Type="http://schemas.openxmlformats.org/officeDocument/2006/relationships/notesSlide" Target="../notesSlides/notesSlide20.xml"/><Relationship Id="rId8" Type="http://schemas.openxmlformats.org/officeDocument/2006/relationships/slideLayout" Target="../slideLayouts/slideLayout2.xml"/><Relationship Id="rId7" Type="http://schemas.openxmlformats.org/officeDocument/2006/relationships/image" Target="../media/image23.png"/><Relationship Id="rId6" Type="http://schemas.openxmlformats.org/officeDocument/2006/relationships/tags" Target="../tags/tag42.xml"/><Relationship Id="rId5" Type="http://schemas.openxmlformats.org/officeDocument/2006/relationships/image" Target="../media/image22.png"/><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9" Type="http://schemas.openxmlformats.org/officeDocument/2006/relationships/tags" Target="../tags/tag47.xml"/><Relationship Id="rId8" Type="http://schemas.openxmlformats.org/officeDocument/2006/relationships/image" Target="../media/image24.png"/><Relationship Id="rId7" Type="http://schemas.openxmlformats.org/officeDocument/2006/relationships/tags" Target="../tags/tag46.xml"/><Relationship Id="rId6" Type="http://schemas.openxmlformats.org/officeDocument/2006/relationships/image" Target="../media/image21.png"/><Relationship Id="rId5" Type="http://schemas.openxmlformats.org/officeDocument/2006/relationships/tags" Target="../tags/tag45.xml"/><Relationship Id="rId4" Type="http://schemas.openxmlformats.org/officeDocument/2006/relationships/image" Target="../media/image23.png"/><Relationship Id="rId3" Type="http://schemas.openxmlformats.org/officeDocument/2006/relationships/tags" Target="../tags/tag44.xml"/><Relationship Id="rId2" Type="http://schemas.openxmlformats.org/officeDocument/2006/relationships/tags" Target="../tags/tag43.xml"/><Relationship Id="rId12" Type="http://schemas.openxmlformats.org/officeDocument/2006/relationships/notesSlide" Target="../notesSlides/notesSlide21.xml"/><Relationship Id="rId11" Type="http://schemas.openxmlformats.org/officeDocument/2006/relationships/slideLayout" Target="../slideLayouts/slideLayout2.xml"/><Relationship Id="rId10" Type="http://schemas.openxmlformats.org/officeDocument/2006/relationships/image" Target="../media/image25.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tags" Target="../tags/tag48.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tags" Target="../tags/tag49.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2.jpeg"/><Relationship Id="rId2" Type="http://schemas.openxmlformats.org/officeDocument/2006/relationships/tags" Target="../tags/tag13.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hyperlink" Target="https://www.bilibili.com/video/BV1Dy4y1h7dy/" TargetMode="External"/><Relationship Id="rId2" Type="http://schemas.openxmlformats.org/officeDocument/2006/relationships/tags" Target="../tags/tag14.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tags" Target="../tags/tag15.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tags" Target="../tags/tag16.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tags" Target="../tags/tag18.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tags" Target="../tags/tag1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432541" y="476866"/>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746905" y="2237631"/>
            <a:ext cx="4451210" cy="829945"/>
          </a:xfrm>
          <a:prstGeom prst="rect">
            <a:avLst/>
          </a:prstGeom>
          <a:noFill/>
        </p:spPr>
        <p:txBody>
          <a:bodyPr wrap="square" rtlCol="0">
            <a:spAutoFit/>
          </a:bodyPr>
          <a:lstStyle/>
          <a:p>
            <a:pPr algn="dist"/>
            <a:r>
              <a:rPr lang="zh-CN" altLang="en-US" sz="4800" dirty="0">
                <a:solidFill>
                  <a:srgbClr val="1C4885"/>
                </a:solidFill>
                <a:latin typeface="FZZhengHeiS-DB-GB" panose="02000000000000000000" pitchFamily="2" charset="0"/>
                <a:ea typeface="FZZhengHeiS-DB-GB" panose="02000000000000000000" pitchFamily="2" charset="0"/>
              </a:rPr>
              <a:t>黑白棋</a:t>
            </a:r>
            <a:endParaRPr lang="zh-CN" altLang="en-US" sz="4800" dirty="0">
              <a:solidFill>
                <a:srgbClr val="1C4885"/>
              </a:solidFill>
              <a:latin typeface="FZZhengHeiS-DB-GB" panose="02000000000000000000" pitchFamily="2" charset="0"/>
              <a:ea typeface="FZZhengHeiS-DB-GB" panose="02000000000000000000" pitchFamily="2" charset="0"/>
            </a:endParaRPr>
          </a:p>
        </p:txBody>
      </p:sp>
      <p:sp>
        <p:nvSpPr>
          <p:cNvPr id="17" name="文本框 16"/>
          <p:cNvSpPr txBox="1"/>
          <p:nvPr/>
        </p:nvSpPr>
        <p:spPr>
          <a:xfrm>
            <a:off x="4635803" y="4380766"/>
            <a:ext cx="5093363" cy="645160"/>
          </a:xfrm>
          <a:prstGeom prst="rect">
            <a:avLst/>
          </a:prstGeom>
          <a:noFill/>
        </p:spPr>
        <p:txBody>
          <a:bodyPr wrap="square" rtlCol="0">
            <a:spAutoFit/>
          </a:bodyPr>
          <a:lstStyle/>
          <a:p>
            <a:pPr algn="l"/>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实验时间：</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2024</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4</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日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00:00</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a:p>
            <a:pPr algn="l"/>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截止时间：</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2024</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4</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15</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日</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23:55</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8" name="直接连接符 17"/>
          <p:cNvCxnSpPr/>
          <p:nvPr/>
        </p:nvCxnSpPr>
        <p:spPr>
          <a:xfrm>
            <a:off x="5278107" y="3836950"/>
            <a:ext cx="13888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4635244" y="3233467"/>
            <a:ext cx="2674531" cy="368300"/>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202124"/>
                </a:solidFill>
                <a:effectLst/>
                <a:latin typeface="Arial Unicode MS" panose="020B0604020202020204" charset="-122"/>
                <a:ea typeface="inherit"/>
              </a:rPr>
              <a:t>实验二</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pic>
        <p:nvPicPr>
          <p:cNvPr id="13" name="图片 12"/>
          <p:cNvPicPr>
            <a:picLocks noChangeAspect="1"/>
          </p:cNvPicPr>
          <p:nvPr/>
        </p:nvPicPr>
        <p:blipFill>
          <a:blip r:embed="rId1"/>
          <a:stretch>
            <a:fillRect/>
          </a:stretch>
        </p:blipFill>
        <p:spPr>
          <a:xfrm>
            <a:off x="10673193" y="471151"/>
            <a:ext cx="851929" cy="88167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99556"/>
            <a:ext cx="2839450" cy="52197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实验基础</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875" y="840740"/>
            <a:ext cx="2044700" cy="306705"/>
          </a:xfrm>
          <a:prstGeom prst="rect">
            <a:avLst/>
          </a:prstGeom>
          <a:noFill/>
        </p:spPr>
        <p:txBody>
          <a:bodyPr wrap="square" rtlCol="0">
            <a:spAutoFit/>
          </a:bodyPr>
          <a:lstStyle/>
          <a:p>
            <a:pPr algn="l"/>
            <a:r>
              <a:rPr lang="en-US" altLang="zh-CN" sz="1400" dirty="0">
                <a:latin typeface="FuturaBookC" charset="-52"/>
                <a:sym typeface="+mn-ea"/>
              </a:rPr>
              <a:t>Experimental Basis</a:t>
            </a:r>
            <a:endParaRPr lang="zh-CN" altLang="en-US" sz="1400" dirty="0">
              <a:latin typeface="FuturaBookC"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1"/>
          <a:stretch>
            <a:fillRect/>
          </a:stretch>
        </p:blipFill>
        <p:spPr>
          <a:xfrm>
            <a:off x="10673193" y="471151"/>
            <a:ext cx="851929" cy="881672"/>
          </a:xfrm>
          <a:prstGeom prst="rect">
            <a:avLst/>
          </a:prstGeom>
        </p:spPr>
      </p:pic>
      <p:sp>
        <p:nvSpPr>
          <p:cNvPr id="2" name="文本框 1"/>
          <p:cNvSpPr txBox="1"/>
          <p:nvPr>
            <p:custDataLst>
              <p:tags r:id="rId2"/>
            </p:custDataLst>
          </p:nvPr>
        </p:nvSpPr>
        <p:spPr>
          <a:xfrm>
            <a:off x="1616075" y="1092200"/>
            <a:ext cx="9381490" cy="5077460"/>
          </a:xfrm>
          <a:prstGeom prst="rect">
            <a:avLst/>
          </a:prstGeom>
          <a:noFill/>
        </p:spPr>
        <p:txBody>
          <a:bodyPr wrap="square">
            <a:spAutoFit/>
          </a:bodyPr>
          <a:lstStyle/>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zh-CN" sz="2400" b="1" dirty="0">
                <a:latin typeface="Times New Roman" panose="02020603050405020304" charset="0"/>
                <a:ea typeface="宋体" panose="02010600030101010101" pitchFamily="2" charset="-122"/>
                <a:cs typeface="Times New Roman" panose="02020603050405020304" charset="0"/>
              </a:rPr>
              <a:t>对弈方法</a:t>
            </a:r>
            <a:endParaRPr lang="zh-CN" sz="2400" b="1"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en-US" altLang="zh-CN" sz="2400" dirty="0">
                <a:latin typeface="Times New Roman" panose="02020603050405020304" charset="0"/>
                <a:ea typeface="宋体" panose="02010600030101010101" pitchFamily="2" charset="-122"/>
                <a:cs typeface="Times New Roman" panose="02020603050405020304" charset="0"/>
              </a:rPr>
              <a:t>1. </a:t>
            </a:r>
            <a:r>
              <a:rPr lang="zh-CN" altLang="en-US" sz="2400" dirty="0">
                <a:latin typeface="Times New Roman" panose="02020603050405020304" charset="0"/>
                <a:ea typeface="宋体" panose="02010600030101010101" pitchFamily="2" charset="-122"/>
                <a:cs typeface="Times New Roman" panose="02020603050405020304" charset="0"/>
              </a:rPr>
              <a:t>人机对局：通过</a:t>
            </a:r>
            <a:r>
              <a:rPr lang="en-US" altLang="zh-CN" sz="2400" dirty="0">
                <a:latin typeface="Times New Roman" panose="02020603050405020304" charset="0"/>
                <a:ea typeface="宋体" panose="02010600030101010101" pitchFamily="2" charset="-122"/>
                <a:cs typeface="Times New Roman" panose="02020603050405020304" charset="0"/>
              </a:rPr>
              <a:t>get_legel_actions</a:t>
            </a:r>
            <a:r>
              <a:rPr lang="zh-CN" altLang="en-US" sz="2400" dirty="0">
                <a:latin typeface="Times New Roman" panose="02020603050405020304" charset="0"/>
                <a:ea typeface="宋体" panose="02010600030101010101" pitchFamily="2" charset="-122"/>
                <a:cs typeface="Times New Roman" panose="02020603050405020304" charset="0"/>
              </a:rPr>
              <a:t>获取机器玩家的合法位置，随机选取其中一个位置进行落子。</a:t>
            </a:r>
            <a:endParaRPr lang="zh-CN" altLang="en-US" sz="2400"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en-US" altLang="zh-CN" sz="2400" dirty="0">
                <a:latin typeface="Times New Roman" panose="02020603050405020304" charset="0"/>
                <a:ea typeface="宋体" panose="02010600030101010101" pitchFamily="2" charset="-122"/>
                <a:cs typeface="Times New Roman" panose="02020603050405020304" charset="0"/>
              </a:rPr>
              <a:t>2. </a:t>
            </a:r>
            <a:r>
              <a:rPr lang="zh-CN" altLang="en-US" sz="2400" dirty="0">
                <a:latin typeface="Times New Roman" panose="02020603050405020304" charset="0"/>
                <a:ea typeface="宋体" panose="02010600030101010101" pitchFamily="2" charset="-122"/>
                <a:cs typeface="Times New Roman" panose="02020603050405020304" charset="0"/>
              </a:rPr>
              <a:t>人类对弈：人类玩家自行使用不同棋子颜色，通过调用</a:t>
            </a:r>
            <a:r>
              <a:rPr lang="en-US" altLang="zh-CN" sz="2400" dirty="0">
                <a:latin typeface="Times New Roman" panose="02020603050405020304" charset="0"/>
                <a:ea typeface="宋体" panose="02010600030101010101" pitchFamily="2" charset="-122"/>
                <a:cs typeface="Times New Roman" panose="02020603050405020304" charset="0"/>
              </a:rPr>
              <a:t>get_move</a:t>
            </a:r>
            <a:r>
              <a:rPr lang="zh-CN" altLang="en-US" sz="2400" dirty="0">
                <a:latin typeface="Times New Roman" panose="02020603050405020304" charset="0"/>
                <a:ea typeface="宋体" panose="02010600030101010101" pitchFamily="2" charset="-122"/>
                <a:cs typeface="Times New Roman" panose="02020603050405020304" charset="0"/>
              </a:rPr>
              <a:t>函数传递不同颜色棋子的行动轨迹。</a:t>
            </a:r>
            <a:endParaRPr lang="zh-CN" altLang="en-US" sz="2400"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en-US" altLang="zh-CN" sz="2400" dirty="0">
                <a:latin typeface="Times New Roman" panose="02020603050405020304" charset="0"/>
                <a:ea typeface="宋体" panose="02010600030101010101" pitchFamily="2" charset="-122"/>
                <a:cs typeface="Times New Roman" panose="02020603050405020304" charset="0"/>
              </a:rPr>
              <a:t>3. AI</a:t>
            </a:r>
            <a:r>
              <a:rPr lang="zh-CN" altLang="en-US" sz="2400" dirty="0">
                <a:latin typeface="Times New Roman" panose="02020603050405020304" charset="0"/>
                <a:ea typeface="宋体" panose="02010600030101010101" pitchFamily="2" charset="-122"/>
                <a:cs typeface="Times New Roman" panose="02020603050405020304" charset="0"/>
              </a:rPr>
              <a:t>对弈：自行实现类似于</a:t>
            </a:r>
            <a:r>
              <a:rPr lang="en-US" altLang="zh-CN" sz="2400" dirty="0">
                <a:latin typeface="Times New Roman" panose="02020603050405020304" charset="0"/>
                <a:ea typeface="宋体" panose="02010600030101010101" pitchFamily="2" charset="-122"/>
                <a:cs typeface="Times New Roman" panose="02020603050405020304" charset="0"/>
              </a:rPr>
              <a:t>AlphaGo</a:t>
            </a:r>
            <a:r>
              <a:rPr lang="zh-CN" altLang="en-US" sz="2400" dirty="0">
                <a:latin typeface="Times New Roman" panose="02020603050405020304" charset="0"/>
                <a:ea typeface="宋体" panose="02010600030101010101" pitchFamily="2" charset="-122"/>
                <a:cs typeface="Times New Roman" panose="02020603050405020304" charset="0"/>
              </a:rPr>
              <a:t>一样的</a:t>
            </a:r>
            <a:r>
              <a:rPr lang="en-US" altLang="zh-CN" sz="2400" dirty="0">
                <a:latin typeface="Times New Roman" panose="02020603050405020304" charset="0"/>
                <a:ea typeface="宋体" panose="02010600030101010101" pitchFamily="2" charset="-122"/>
                <a:cs typeface="Times New Roman" panose="02020603050405020304" charset="0"/>
              </a:rPr>
              <a:t>Agent</a:t>
            </a:r>
            <a:r>
              <a:rPr lang="zh-CN" altLang="en-US" sz="2400" dirty="0">
                <a:latin typeface="Times New Roman" panose="02020603050405020304" charset="0"/>
                <a:ea typeface="宋体" panose="02010600030101010101" pitchFamily="2" charset="-122"/>
                <a:cs typeface="Times New Roman" panose="02020603050405020304" charset="0"/>
              </a:rPr>
              <a:t>与玩家进行游戏。</a:t>
            </a:r>
            <a:endParaRPr lang="zh-CN" altLang="en-US" sz="2400"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endParaRPr lang="en-US" altLang="zh-CN" sz="2400"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zh-CN" altLang="en-US" sz="2400" dirty="0">
                <a:latin typeface="Times New Roman" panose="02020603050405020304" charset="0"/>
                <a:ea typeface="宋体" panose="02010600030101010101" pitchFamily="2" charset="-122"/>
                <a:cs typeface="Times New Roman" panose="02020603050405020304" charset="0"/>
              </a:rPr>
              <a:t>博弈实质：</a:t>
            </a:r>
            <a:r>
              <a:rPr lang="zh-CN" altLang="en-US" sz="2400" b="1" dirty="0">
                <a:latin typeface="Times New Roman" panose="02020603050405020304" charset="0"/>
                <a:ea typeface="宋体" panose="02010600030101010101" pitchFamily="2" charset="-122"/>
                <a:cs typeface="Times New Roman" panose="02020603050405020304" charset="0"/>
              </a:rPr>
              <a:t>玩家采取不同的策略对</a:t>
            </a:r>
            <a:r>
              <a:rPr lang="en-US" altLang="zh-CN" sz="2400" b="1" dirty="0">
                <a:latin typeface="Times New Roman" panose="02020603050405020304" charset="0"/>
                <a:ea typeface="宋体" panose="02010600030101010101" pitchFamily="2" charset="-122"/>
                <a:cs typeface="Times New Roman" panose="02020603050405020304" charset="0"/>
              </a:rPr>
              <a:t>get_legel_actions</a:t>
            </a:r>
            <a:r>
              <a:rPr lang="zh-CN" altLang="en-US" sz="2400" b="1" dirty="0">
                <a:latin typeface="Times New Roman" panose="02020603050405020304" charset="0"/>
                <a:ea typeface="宋体" panose="02010600030101010101" pitchFamily="2" charset="-122"/>
                <a:cs typeface="Times New Roman" panose="02020603050405020304" charset="0"/>
              </a:rPr>
              <a:t>的返回合法位置进行选择。</a:t>
            </a:r>
            <a:endParaRPr lang="zh-CN" altLang="en-US" sz="2400" b="1" dirty="0">
              <a:latin typeface="Times New Roman" panose="02020603050405020304" charset="0"/>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99556"/>
            <a:ext cx="2839450" cy="52197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实验基础</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875" y="840740"/>
            <a:ext cx="2044700" cy="306705"/>
          </a:xfrm>
          <a:prstGeom prst="rect">
            <a:avLst/>
          </a:prstGeom>
          <a:noFill/>
        </p:spPr>
        <p:txBody>
          <a:bodyPr wrap="square" rtlCol="0">
            <a:spAutoFit/>
          </a:bodyPr>
          <a:lstStyle/>
          <a:p>
            <a:pPr algn="l"/>
            <a:r>
              <a:rPr lang="en-US" altLang="zh-CN" sz="1400" dirty="0">
                <a:latin typeface="FuturaBookC" charset="-52"/>
                <a:sym typeface="+mn-ea"/>
              </a:rPr>
              <a:t>Experimental Basis</a:t>
            </a:r>
            <a:endParaRPr lang="zh-CN" altLang="en-US" sz="1400" dirty="0">
              <a:latin typeface="FuturaBookC"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1"/>
          <a:stretch>
            <a:fillRect/>
          </a:stretch>
        </p:blipFill>
        <p:spPr>
          <a:xfrm>
            <a:off x="10673193" y="471151"/>
            <a:ext cx="851929" cy="881672"/>
          </a:xfrm>
          <a:prstGeom prst="rect">
            <a:avLst/>
          </a:prstGeom>
        </p:spPr>
      </p:pic>
      <p:sp>
        <p:nvSpPr>
          <p:cNvPr id="2" name="文本框 1"/>
          <p:cNvSpPr txBox="1"/>
          <p:nvPr>
            <p:custDataLst>
              <p:tags r:id="rId2"/>
            </p:custDataLst>
          </p:nvPr>
        </p:nvSpPr>
        <p:spPr>
          <a:xfrm>
            <a:off x="1616075" y="1092200"/>
            <a:ext cx="9380855" cy="2861310"/>
          </a:xfrm>
          <a:prstGeom prst="rect">
            <a:avLst/>
          </a:prstGeom>
          <a:noFill/>
        </p:spPr>
        <p:txBody>
          <a:bodyPr wrap="square">
            <a:spAutoFit/>
          </a:bodyPr>
          <a:lstStyle/>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zh-CN" sz="2400" b="1" dirty="0">
                <a:latin typeface="Times New Roman" panose="02020603050405020304" charset="0"/>
                <a:ea typeface="宋体" panose="02010600030101010101" pitchFamily="2" charset="-122"/>
                <a:cs typeface="Times New Roman" panose="02020603050405020304" charset="0"/>
              </a:rPr>
              <a:t>对弈方法</a:t>
            </a:r>
            <a:endParaRPr lang="zh-CN" sz="2400" b="1"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en-US" altLang="zh-CN" sz="2400" dirty="0">
                <a:latin typeface="Times New Roman" panose="02020603050405020304" charset="0"/>
                <a:ea typeface="宋体" panose="02010600030101010101" pitchFamily="2" charset="-122"/>
                <a:cs typeface="Times New Roman" panose="02020603050405020304" charset="0"/>
              </a:rPr>
              <a:t>1. </a:t>
            </a:r>
            <a:r>
              <a:rPr lang="zh-CN" altLang="en-US" sz="2400" dirty="0">
                <a:latin typeface="Times New Roman" panose="02020603050405020304" charset="0"/>
                <a:ea typeface="宋体" panose="02010600030101010101" pitchFamily="2" charset="-122"/>
                <a:cs typeface="Times New Roman" panose="02020603050405020304" charset="0"/>
              </a:rPr>
              <a:t>人机对局：通过</a:t>
            </a:r>
            <a:r>
              <a:rPr lang="en-US" altLang="zh-CN" sz="2400" dirty="0">
                <a:latin typeface="Times New Roman" panose="02020603050405020304" charset="0"/>
                <a:ea typeface="宋体" panose="02010600030101010101" pitchFamily="2" charset="-122"/>
                <a:cs typeface="Times New Roman" panose="02020603050405020304" charset="0"/>
              </a:rPr>
              <a:t>get_legel_actions</a:t>
            </a:r>
            <a:r>
              <a:rPr lang="zh-CN" altLang="en-US" sz="2400" dirty="0">
                <a:latin typeface="Times New Roman" panose="02020603050405020304" charset="0"/>
                <a:ea typeface="宋体" panose="02010600030101010101" pitchFamily="2" charset="-122"/>
                <a:cs typeface="Times New Roman" panose="02020603050405020304" charset="0"/>
              </a:rPr>
              <a:t>获取机器玩家的合法位置，随机选取其中一个位置进行落子。</a:t>
            </a:r>
            <a:r>
              <a:rPr lang="en-US" altLang="zh-CN" sz="2400" dirty="0">
                <a:latin typeface="Times New Roman" panose="02020603050405020304" charset="0"/>
                <a:ea typeface="宋体" panose="02010600030101010101" pitchFamily="2" charset="-122"/>
                <a:cs typeface="Times New Roman" panose="02020603050405020304" charset="0"/>
              </a:rPr>
              <a:t>get_move</a:t>
            </a:r>
            <a:r>
              <a:rPr lang="zh-CN" altLang="en-US" sz="2400" dirty="0">
                <a:latin typeface="Times New Roman" panose="02020603050405020304" charset="0"/>
                <a:ea typeface="宋体" panose="02010600030101010101" pitchFamily="2" charset="-122"/>
                <a:cs typeface="Times New Roman" panose="02020603050405020304" charset="0"/>
              </a:rPr>
              <a:t>进行行动，</a:t>
            </a:r>
            <a:r>
              <a:rPr lang="en-US" altLang="zh-CN" sz="2400" dirty="0">
                <a:latin typeface="Times New Roman" panose="02020603050405020304" charset="0"/>
                <a:ea typeface="宋体" panose="02010600030101010101" pitchFamily="2" charset="-122"/>
                <a:cs typeface="Times New Roman" panose="02020603050405020304" charset="0"/>
              </a:rPr>
              <a:t>random_choice</a:t>
            </a:r>
            <a:r>
              <a:rPr lang="zh-CN" altLang="en-US" sz="2400" dirty="0">
                <a:latin typeface="Times New Roman" panose="02020603050405020304" charset="0"/>
                <a:ea typeface="宋体" panose="02010600030101010101" pitchFamily="2" charset="-122"/>
                <a:cs typeface="Times New Roman" panose="02020603050405020304" charset="0"/>
              </a:rPr>
              <a:t>定义策略。</a:t>
            </a:r>
            <a:endParaRPr lang="zh-CN" altLang="en-US" sz="2400"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endParaRPr lang="zh-CN" altLang="en-US" sz="2400" dirty="0">
              <a:latin typeface="Times New Roman" panose="02020603050405020304" charset="0"/>
              <a:ea typeface="宋体" panose="02010600030101010101" pitchFamily="2" charset="-122"/>
              <a:cs typeface="Times New Roman" panose="02020603050405020304" charset="0"/>
            </a:endParaRPr>
          </a:p>
        </p:txBody>
      </p:sp>
      <p:pic>
        <p:nvPicPr>
          <p:cNvPr id="7" name="图片 6"/>
          <p:cNvPicPr>
            <a:picLocks noChangeAspect="1"/>
          </p:cNvPicPr>
          <p:nvPr>
            <p:custDataLst>
              <p:tags r:id="rId3"/>
            </p:custDataLst>
          </p:nvPr>
        </p:nvPicPr>
        <p:blipFill>
          <a:blip r:embed="rId4"/>
          <a:stretch>
            <a:fillRect/>
          </a:stretch>
        </p:blipFill>
        <p:spPr>
          <a:xfrm>
            <a:off x="647700" y="3314065"/>
            <a:ext cx="5943600" cy="3346450"/>
          </a:xfrm>
          <a:prstGeom prst="rect">
            <a:avLst/>
          </a:prstGeom>
        </p:spPr>
      </p:pic>
      <p:pic>
        <p:nvPicPr>
          <p:cNvPr id="8" name="图片 7"/>
          <p:cNvPicPr>
            <a:picLocks noChangeAspect="1"/>
          </p:cNvPicPr>
          <p:nvPr>
            <p:custDataLst>
              <p:tags r:id="rId5"/>
            </p:custDataLst>
          </p:nvPr>
        </p:nvPicPr>
        <p:blipFill>
          <a:blip r:embed="rId6"/>
          <a:stretch>
            <a:fillRect/>
          </a:stretch>
        </p:blipFill>
        <p:spPr>
          <a:xfrm>
            <a:off x="6195060" y="4081780"/>
            <a:ext cx="5600700" cy="20828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99556"/>
            <a:ext cx="2839450" cy="52197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实验基础</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875" y="840740"/>
            <a:ext cx="2044700" cy="306705"/>
          </a:xfrm>
          <a:prstGeom prst="rect">
            <a:avLst/>
          </a:prstGeom>
          <a:noFill/>
        </p:spPr>
        <p:txBody>
          <a:bodyPr wrap="square" rtlCol="0">
            <a:spAutoFit/>
          </a:bodyPr>
          <a:lstStyle/>
          <a:p>
            <a:pPr algn="l"/>
            <a:r>
              <a:rPr lang="en-US" altLang="zh-CN" sz="1400" dirty="0">
                <a:latin typeface="FuturaBookC" charset="-52"/>
                <a:sym typeface="+mn-ea"/>
              </a:rPr>
              <a:t>Experimental Basis</a:t>
            </a:r>
            <a:endParaRPr lang="zh-CN" altLang="en-US" sz="1400" dirty="0">
              <a:latin typeface="FuturaBookC"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1"/>
          <a:stretch>
            <a:fillRect/>
          </a:stretch>
        </p:blipFill>
        <p:spPr>
          <a:xfrm>
            <a:off x="10673193" y="471151"/>
            <a:ext cx="851929" cy="881672"/>
          </a:xfrm>
          <a:prstGeom prst="rect">
            <a:avLst/>
          </a:prstGeom>
        </p:spPr>
      </p:pic>
      <p:sp>
        <p:nvSpPr>
          <p:cNvPr id="2" name="文本框 1"/>
          <p:cNvSpPr txBox="1"/>
          <p:nvPr>
            <p:custDataLst>
              <p:tags r:id="rId2"/>
            </p:custDataLst>
          </p:nvPr>
        </p:nvSpPr>
        <p:spPr>
          <a:xfrm>
            <a:off x="1616075" y="1092200"/>
            <a:ext cx="9380855" cy="2861310"/>
          </a:xfrm>
          <a:prstGeom prst="rect">
            <a:avLst/>
          </a:prstGeom>
          <a:noFill/>
        </p:spPr>
        <p:txBody>
          <a:bodyPr wrap="square">
            <a:spAutoFit/>
          </a:bodyPr>
          <a:lstStyle/>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zh-CN" sz="2400" b="1" dirty="0">
                <a:latin typeface="Times New Roman" panose="02020603050405020304" charset="0"/>
                <a:ea typeface="宋体" panose="02010600030101010101" pitchFamily="2" charset="-122"/>
                <a:cs typeface="Times New Roman" panose="02020603050405020304" charset="0"/>
              </a:rPr>
              <a:t>对弈方法</a:t>
            </a:r>
            <a:endParaRPr lang="zh-CN" sz="2400" b="1"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en-US" altLang="zh-CN" sz="2400" dirty="0">
                <a:latin typeface="Times New Roman" panose="02020603050405020304" charset="0"/>
                <a:ea typeface="宋体" panose="02010600030101010101" pitchFamily="2" charset="-122"/>
                <a:cs typeface="Times New Roman" panose="02020603050405020304" charset="0"/>
              </a:rPr>
              <a:t>2. </a:t>
            </a:r>
            <a:r>
              <a:rPr lang="zh-CN" altLang="en-US" sz="2400" dirty="0">
                <a:latin typeface="Times New Roman" panose="02020603050405020304" charset="0"/>
                <a:ea typeface="宋体" panose="02010600030101010101" pitchFamily="2" charset="-122"/>
                <a:cs typeface="Times New Roman" panose="02020603050405020304" charset="0"/>
                <a:sym typeface="+mn-ea"/>
              </a:rPr>
              <a:t>人类对弈：人类玩家自行使用不同棋子颜色，策略由人类玩家产生，无需定义策略成员函数，只需在</a:t>
            </a:r>
            <a:r>
              <a:rPr lang="en-US" altLang="zh-CN" sz="2400" dirty="0">
                <a:latin typeface="Times New Roman" panose="02020603050405020304" charset="0"/>
                <a:ea typeface="宋体" panose="02010600030101010101" pitchFamily="2" charset="-122"/>
                <a:cs typeface="Times New Roman" panose="02020603050405020304" charset="0"/>
                <a:sym typeface="+mn-ea"/>
              </a:rPr>
              <a:t>get_move</a:t>
            </a:r>
            <a:r>
              <a:rPr lang="zh-CN" altLang="en-US" sz="2400" dirty="0">
                <a:latin typeface="Times New Roman" panose="02020603050405020304" charset="0"/>
                <a:ea typeface="宋体" panose="02010600030101010101" pitchFamily="2" charset="-122"/>
                <a:cs typeface="Times New Roman" panose="02020603050405020304" charset="0"/>
                <a:sym typeface="+mn-ea"/>
              </a:rPr>
              <a:t>中接收用户输入数据并检测是否合理即可。</a:t>
            </a:r>
            <a:endParaRPr lang="zh-CN" altLang="en-US" sz="2400"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endParaRPr lang="zh-CN" altLang="en-US" sz="2400" dirty="0">
              <a:latin typeface="Times New Roman" panose="02020603050405020304" charset="0"/>
              <a:ea typeface="宋体" panose="02010600030101010101" pitchFamily="2" charset="-122"/>
              <a:cs typeface="Times New Roman" panose="02020603050405020304" charset="0"/>
            </a:endParaRPr>
          </a:p>
        </p:txBody>
      </p:sp>
      <p:pic>
        <p:nvPicPr>
          <p:cNvPr id="10" name="图片 9"/>
          <p:cNvPicPr>
            <a:picLocks noChangeAspect="1"/>
          </p:cNvPicPr>
          <p:nvPr>
            <p:custDataLst>
              <p:tags r:id="rId3"/>
            </p:custDataLst>
          </p:nvPr>
        </p:nvPicPr>
        <p:blipFill>
          <a:blip r:embed="rId4"/>
          <a:stretch>
            <a:fillRect/>
          </a:stretch>
        </p:blipFill>
        <p:spPr>
          <a:xfrm>
            <a:off x="519430" y="3671570"/>
            <a:ext cx="4800600" cy="2565400"/>
          </a:xfrm>
          <a:prstGeom prst="rect">
            <a:avLst/>
          </a:prstGeom>
        </p:spPr>
      </p:pic>
      <p:pic>
        <p:nvPicPr>
          <p:cNvPr id="11" name="图片 10"/>
          <p:cNvPicPr>
            <a:picLocks noChangeAspect="1"/>
          </p:cNvPicPr>
          <p:nvPr>
            <p:custDataLst>
              <p:tags r:id="rId5"/>
            </p:custDataLst>
          </p:nvPr>
        </p:nvPicPr>
        <p:blipFill>
          <a:blip r:embed="rId6"/>
          <a:stretch>
            <a:fillRect/>
          </a:stretch>
        </p:blipFill>
        <p:spPr>
          <a:xfrm>
            <a:off x="5460365" y="3836035"/>
            <a:ext cx="6120765" cy="24803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99556"/>
            <a:ext cx="2839450" cy="52197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实验基础</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875" y="840740"/>
            <a:ext cx="2044700" cy="306705"/>
          </a:xfrm>
          <a:prstGeom prst="rect">
            <a:avLst/>
          </a:prstGeom>
          <a:noFill/>
        </p:spPr>
        <p:txBody>
          <a:bodyPr wrap="square" rtlCol="0">
            <a:spAutoFit/>
          </a:bodyPr>
          <a:lstStyle/>
          <a:p>
            <a:pPr algn="l"/>
            <a:r>
              <a:rPr lang="en-US" altLang="zh-CN" sz="1400" dirty="0">
                <a:latin typeface="FuturaBookC" charset="-52"/>
                <a:sym typeface="+mn-ea"/>
              </a:rPr>
              <a:t>Experimental Basis</a:t>
            </a:r>
            <a:endParaRPr lang="zh-CN" altLang="en-US" sz="1400" dirty="0">
              <a:latin typeface="FuturaBookC"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1"/>
          <a:stretch>
            <a:fillRect/>
          </a:stretch>
        </p:blipFill>
        <p:spPr>
          <a:xfrm>
            <a:off x="10673193" y="471151"/>
            <a:ext cx="851929" cy="881672"/>
          </a:xfrm>
          <a:prstGeom prst="rect">
            <a:avLst/>
          </a:prstGeom>
        </p:spPr>
      </p:pic>
      <p:sp>
        <p:nvSpPr>
          <p:cNvPr id="2" name="文本框 1"/>
          <p:cNvSpPr txBox="1"/>
          <p:nvPr>
            <p:custDataLst>
              <p:tags r:id="rId2"/>
            </p:custDataLst>
          </p:nvPr>
        </p:nvSpPr>
        <p:spPr>
          <a:xfrm>
            <a:off x="1616075" y="1092158"/>
            <a:ext cx="9103995" cy="1198880"/>
          </a:xfrm>
          <a:prstGeom prst="rect">
            <a:avLst/>
          </a:prstGeom>
          <a:noFill/>
        </p:spPr>
        <p:txBody>
          <a:bodyPr wrap="square">
            <a:spAutoFit/>
          </a:bodyPr>
          <a:lstStyle/>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en-US" altLang="zh-CN" sz="2400" dirty="0">
                <a:latin typeface="Times New Roman" panose="02020603050405020304" charset="0"/>
                <a:ea typeface="宋体" panose="02010600030101010101" pitchFamily="2" charset="-122"/>
                <a:cs typeface="Times New Roman" panose="02020603050405020304" charset="0"/>
              </a:rPr>
              <a:t>Game </a:t>
            </a:r>
            <a:r>
              <a:rPr lang="zh-CN" altLang="en-US" sz="2400" dirty="0">
                <a:latin typeface="Times New Roman" panose="02020603050405020304" charset="0"/>
                <a:ea typeface="宋体" panose="02010600030101010101" pitchFamily="2" charset="-122"/>
                <a:cs typeface="Times New Roman" panose="02020603050405020304" charset="0"/>
              </a:rPr>
              <a:t>类：实现棋盘对弈，成员变量如下：</a:t>
            </a:r>
            <a:endParaRPr lang="en-US" altLang="zh-CN" sz="2400"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endParaRPr lang="zh-CN" altLang="en-US" sz="2400" dirty="0">
              <a:latin typeface="Times New Roman" panose="02020603050405020304" charset="0"/>
              <a:ea typeface="宋体" panose="02010600030101010101" pitchFamily="2" charset="-122"/>
              <a:cs typeface="Times New Roman" panose="02020603050405020304" charset="0"/>
            </a:endParaRP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7225" y="4360027"/>
            <a:ext cx="3411857" cy="2441080"/>
          </a:xfrm>
          <a:prstGeom prst="rect">
            <a:avLst/>
          </a:prstGeom>
        </p:spPr>
      </p:pic>
      <p:pic>
        <p:nvPicPr>
          <p:cNvPr id="3" name="图片 2"/>
          <p:cNvPicPr>
            <a:picLocks noChangeAspect="1"/>
          </p:cNvPicPr>
          <p:nvPr>
            <p:custDataLst>
              <p:tags r:id="rId4"/>
            </p:custDataLst>
          </p:nvPr>
        </p:nvPicPr>
        <p:blipFill>
          <a:blip r:embed="rId5"/>
          <a:stretch>
            <a:fillRect/>
          </a:stretch>
        </p:blipFill>
        <p:spPr>
          <a:xfrm>
            <a:off x="5794375" y="4359910"/>
            <a:ext cx="3867150" cy="2393950"/>
          </a:xfrm>
          <a:prstGeom prst="rect">
            <a:avLst/>
          </a:prstGeom>
        </p:spPr>
      </p:pic>
      <p:pic>
        <p:nvPicPr>
          <p:cNvPr id="8" name="图片 7"/>
          <p:cNvPicPr>
            <a:picLocks noChangeAspect="1"/>
          </p:cNvPicPr>
          <p:nvPr>
            <p:custDataLst>
              <p:tags r:id="rId6"/>
            </p:custDataLst>
          </p:nvPr>
        </p:nvPicPr>
        <p:blipFill>
          <a:blip r:embed="rId7"/>
          <a:stretch>
            <a:fillRect/>
          </a:stretch>
        </p:blipFill>
        <p:spPr>
          <a:xfrm>
            <a:off x="1616075" y="1898650"/>
            <a:ext cx="6654800" cy="1346200"/>
          </a:xfrm>
          <a:prstGeom prst="rect">
            <a:avLst/>
          </a:prstGeom>
        </p:spPr>
      </p:pic>
      <p:sp>
        <p:nvSpPr>
          <p:cNvPr id="10" name="文本框 9"/>
          <p:cNvSpPr txBox="1"/>
          <p:nvPr>
            <p:custDataLst>
              <p:tags r:id="rId8"/>
            </p:custDataLst>
          </p:nvPr>
        </p:nvSpPr>
        <p:spPr>
          <a:xfrm>
            <a:off x="1616075" y="3065780"/>
            <a:ext cx="9015095" cy="821690"/>
          </a:xfrm>
          <a:prstGeom prst="rect">
            <a:avLst/>
          </a:prstGeom>
          <a:noFill/>
        </p:spPr>
        <p:txBody>
          <a:bodyPr wrap="square">
            <a:noAutofit/>
          </a:bodyPr>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zh-CN" sz="2400" dirty="0">
                <a:latin typeface="Times New Roman" panose="02020603050405020304" charset="0"/>
                <a:ea typeface="宋体" panose="02010600030101010101" pitchFamily="2" charset="-122"/>
                <a:cs typeface="Times New Roman" panose="02020603050405020304" charset="0"/>
              </a:rPr>
              <a:t>我们只需要定义玩家类型</a:t>
            </a:r>
            <a:r>
              <a:rPr lang="en-US" altLang="zh-CN" sz="2400" dirty="0">
                <a:latin typeface="Times New Roman" panose="02020603050405020304" charset="0"/>
                <a:ea typeface="宋体" panose="02010600030101010101" pitchFamily="2" charset="-122"/>
                <a:cs typeface="Times New Roman" panose="02020603050405020304" charset="0"/>
              </a:rPr>
              <a:t>(AI, </a:t>
            </a:r>
            <a:r>
              <a:rPr lang="zh-CN" altLang="en-US" sz="2400" dirty="0">
                <a:latin typeface="Times New Roman" panose="02020603050405020304" charset="0"/>
                <a:ea typeface="宋体" panose="02010600030101010101" pitchFamily="2" charset="-122"/>
                <a:cs typeface="Times New Roman" panose="02020603050405020304" charset="0"/>
              </a:rPr>
              <a:t>人机</a:t>
            </a:r>
            <a:r>
              <a:rPr lang="en-US" altLang="zh-CN" sz="2400" dirty="0">
                <a:latin typeface="Times New Roman" panose="02020603050405020304" charset="0"/>
                <a:ea typeface="宋体" panose="02010600030101010101" pitchFamily="2" charset="-122"/>
                <a:cs typeface="Times New Roman" panose="02020603050405020304" charset="0"/>
              </a:rPr>
              <a:t>, </a:t>
            </a:r>
            <a:r>
              <a:rPr lang="zh-CN" altLang="en-US" sz="2400" dirty="0">
                <a:latin typeface="Times New Roman" panose="02020603050405020304" charset="0"/>
                <a:ea typeface="宋体" panose="02010600030101010101" pitchFamily="2" charset="-122"/>
                <a:cs typeface="Times New Roman" panose="02020603050405020304" charset="0"/>
              </a:rPr>
              <a:t>人类等</a:t>
            </a:r>
            <a:r>
              <a:rPr lang="en-US" altLang="zh-CN" sz="2400" dirty="0">
                <a:latin typeface="Times New Roman" panose="02020603050405020304" charset="0"/>
                <a:ea typeface="宋体" panose="02010600030101010101" pitchFamily="2" charset="-122"/>
                <a:cs typeface="Times New Roman" panose="02020603050405020304" charset="0"/>
              </a:rPr>
              <a:t>)</a:t>
            </a:r>
            <a:r>
              <a:rPr lang="zh-CN" altLang="en-US" sz="2400" dirty="0">
                <a:latin typeface="Times New Roman" panose="02020603050405020304" charset="0"/>
                <a:ea typeface="宋体" panose="02010600030101010101" pitchFamily="2" charset="-122"/>
                <a:cs typeface="Times New Roman" panose="02020603050405020304" charset="0"/>
              </a:rPr>
              <a:t>，定义玩家角色，运行对局即可（</a:t>
            </a:r>
            <a:r>
              <a:rPr lang="en-US" altLang="zh-CN" sz="2400" dirty="0">
                <a:latin typeface="Times New Roman" panose="02020603050405020304" charset="0"/>
                <a:ea typeface="宋体" panose="02010600030101010101" pitchFamily="2" charset="-122"/>
                <a:cs typeface="Times New Roman" panose="02020603050405020304" charset="0"/>
              </a:rPr>
              <a:t>e.g.</a:t>
            </a:r>
            <a:r>
              <a:rPr lang="zh-CN" altLang="en-US" sz="2400" dirty="0">
                <a:latin typeface="Times New Roman" panose="02020603050405020304" charset="0"/>
                <a:ea typeface="宋体" panose="02010600030101010101" pitchFamily="2" charset="-122"/>
                <a:cs typeface="Times New Roman" panose="02020603050405020304" charset="0"/>
              </a:rPr>
              <a:t>下图为定义一场对局代码示例）</a:t>
            </a:r>
            <a:endParaRPr lang="zh-CN" altLang="en-US" sz="2400" dirty="0">
              <a:latin typeface="Times New Roman" panose="02020603050405020304" charset="0"/>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99556"/>
            <a:ext cx="2839450" cy="52197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实验基础</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875" y="840740"/>
            <a:ext cx="2044700" cy="306705"/>
          </a:xfrm>
          <a:prstGeom prst="rect">
            <a:avLst/>
          </a:prstGeom>
          <a:noFill/>
        </p:spPr>
        <p:txBody>
          <a:bodyPr wrap="square" rtlCol="0">
            <a:spAutoFit/>
          </a:bodyPr>
          <a:lstStyle/>
          <a:p>
            <a:pPr algn="l"/>
            <a:r>
              <a:rPr lang="en-US" altLang="zh-CN" sz="1400" dirty="0">
                <a:latin typeface="FuturaBookC" charset="-52"/>
                <a:sym typeface="+mn-ea"/>
              </a:rPr>
              <a:t>Experimental Basis</a:t>
            </a:r>
            <a:endParaRPr lang="zh-CN" altLang="en-US" sz="1400" dirty="0">
              <a:latin typeface="FuturaBookC"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1"/>
          <a:stretch>
            <a:fillRect/>
          </a:stretch>
        </p:blipFill>
        <p:spPr>
          <a:xfrm>
            <a:off x="10673193" y="471151"/>
            <a:ext cx="851929" cy="881672"/>
          </a:xfrm>
          <a:prstGeom prst="rect">
            <a:avLst/>
          </a:prstGeom>
        </p:spPr>
      </p:pic>
      <p:sp>
        <p:nvSpPr>
          <p:cNvPr id="2" name="文本框 1"/>
          <p:cNvSpPr txBox="1"/>
          <p:nvPr>
            <p:custDataLst>
              <p:tags r:id="rId2"/>
            </p:custDataLst>
          </p:nvPr>
        </p:nvSpPr>
        <p:spPr>
          <a:xfrm>
            <a:off x="1616075" y="1092200"/>
            <a:ext cx="9380855" cy="2861310"/>
          </a:xfrm>
          <a:prstGeom prst="rect">
            <a:avLst/>
          </a:prstGeom>
          <a:noFill/>
        </p:spPr>
        <p:txBody>
          <a:bodyPr wrap="square">
            <a:spAutoFit/>
          </a:bodyPr>
          <a:lstStyle/>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zh-CN" sz="2400" b="1" dirty="0">
                <a:latin typeface="Times New Roman" panose="02020603050405020304" charset="0"/>
                <a:ea typeface="宋体" panose="02010600030101010101" pitchFamily="2" charset="-122"/>
                <a:cs typeface="Times New Roman" panose="02020603050405020304" charset="0"/>
              </a:rPr>
              <a:t>对弈方法</a:t>
            </a:r>
            <a:endParaRPr lang="zh-CN" sz="2400" b="1"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en-US" altLang="zh-CN" sz="2400" dirty="0">
                <a:latin typeface="Times New Roman" panose="02020603050405020304" charset="0"/>
                <a:ea typeface="宋体" panose="02010600030101010101" pitchFamily="2" charset="-122"/>
                <a:cs typeface="Times New Roman" panose="02020603050405020304" charset="0"/>
              </a:rPr>
              <a:t>3. </a:t>
            </a:r>
            <a:r>
              <a:rPr lang="en-US" altLang="zh-CN" sz="2400" b="1" dirty="0">
                <a:latin typeface="Times New Roman" panose="02020603050405020304" charset="0"/>
                <a:ea typeface="宋体" panose="02010600030101010101" pitchFamily="2" charset="-122"/>
                <a:cs typeface="Times New Roman" panose="02020603050405020304" charset="0"/>
                <a:sym typeface="+mn-ea"/>
              </a:rPr>
              <a:t>AI</a:t>
            </a:r>
            <a:r>
              <a:rPr lang="zh-CN" altLang="en-US" sz="2400" b="1" dirty="0">
                <a:latin typeface="Times New Roman" panose="02020603050405020304" charset="0"/>
                <a:ea typeface="宋体" panose="02010600030101010101" pitchFamily="2" charset="-122"/>
                <a:cs typeface="Times New Roman" panose="02020603050405020304" charset="0"/>
                <a:sym typeface="+mn-ea"/>
              </a:rPr>
              <a:t>对弈：自行实现类似于</a:t>
            </a:r>
            <a:r>
              <a:rPr lang="en-US" altLang="zh-CN" sz="2400" b="1" dirty="0">
                <a:latin typeface="Times New Roman" panose="02020603050405020304" charset="0"/>
                <a:ea typeface="宋体" panose="02010600030101010101" pitchFamily="2" charset="-122"/>
                <a:cs typeface="Times New Roman" panose="02020603050405020304" charset="0"/>
                <a:sym typeface="+mn-ea"/>
              </a:rPr>
              <a:t>AlphaGo</a:t>
            </a:r>
            <a:r>
              <a:rPr lang="zh-CN" altLang="en-US" sz="2400" b="1" dirty="0">
                <a:latin typeface="Times New Roman" panose="02020603050405020304" charset="0"/>
                <a:ea typeface="宋体" panose="02010600030101010101" pitchFamily="2" charset="-122"/>
                <a:cs typeface="Times New Roman" panose="02020603050405020304" charset="0"/>
                <a:sym typeface="+mn-ea"/>
              </a:rPr>
              <a:t>一样的</a:t>
            </a:r>
            <a:r>
              <a:rPr lang="en-US" altLang="zh-CN" sz="2400" b="1" dirty="0">
                <a:latin typeface="Times New Roman" panose="02020603050405020304" charset="0"/>
                <a:ea typeface="宋体" panose="02010600030101010101" pitchFamily="2" charset="-122"/>
                <a:cs typeface="Times New Roman" panose="02020603050405020304" charset="0"/>
                <a:sym typeface="+mn-ea"/>
              </a:rPr>
              <a:t>Agent</a:t>
            </a:r>
            <a:r>
              <a:rPr lang="zh-CN" altLang="en-US" sz="2400" b="1" dirty="0">
                <a:latin typeface="Times New Roman" panose="02020603050405020304" charset="0"/>
                <a:ea typeface="宋体" panose="02010600030101010101" pitchFamily="2" charset="-122"/>
                <a:cs typeface="Times New Roman" panose="02020603050405020304" charset="0"/>
                <a:sym typeface="+mn-ea"/>
              </a:rPr>
              <a:t>与玩家进行游戏。</a:t>
            </a:r>
            <a:endParaRPr lang="zh-CN" altLang="en-US" sz="2400" b="1" dirty="0">
              <a:latin typeface="Times New Roman" panose="02020603050405020304" charset="0"/>
              <a:ea typeface="宋体" panose="02010600030101010101" pitchFamily="2" charset="-122"/>
              <a:cs typeface="Times New Roman" panose="02020603050405020304" charset="0"/>
              <a:sym typeface="+mn-ea"/>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zh-CN" altLang="en-US" sz="2400" b="1" dirty="0">
                <a:latin typeface="Times New Roman" panose="02020603050405020304" charset="0"/>
                <a:ea typeface="宋体" panose="02010600030101010101" pitchFamily="2" charset="-122"/>
                <a:cs typeface="Times New Roman" panose="02020603050405020304" charset="0"/>
              </a:rPr>
              <a:t>本次实验最终编码要求即通过使用</a:t>
            </a:r>
            <a:r>
              <a:rPr lang="zh-CN" altLang="en-US" sz="2400" b="1" dirty="0">
                <a:highlight>
                  <a:srgbClr val="FFFF00"/>
                </a:highlight>
                <a:latin typeface="Times New Roman" panose="02020603050405020304" charset="0"/>
                <a:ea typeface="宋体" panose="02010600030101010101" pitchFamily="2" charset="-122"/>
                <a:cs typeface="Times New Roman" panose="02020603050405020304" charset="0"/>
              </a:rPr>
              <a:t>蒙特卡洛搜索算法</a:t>
            </a:r>
            <a:r>
              <a:rPr lang="zh-CN" altLang="en-US" sz="2400" b="1" dirty="0">
                <a:latin typeface="Times New Roman" panose="02020603050405020304" charset="0"/>
                <a:ea typeface="宋体" panose="02010600030101010101" pitchFamily="2" charset="-122"/>
                <a:cs typeface="Times New Roman" panose="02020603050405020304" charset="0"/>
              </a:rPr>
              <a:t>实现</a:t>
            </a:r>
            <a:r>
              <a:rPr lang="en-US" altLang="zh-CN" sz="2400" b="1" dirty="0">
                <a:latin typeface="Times New Roman" panose="02020603050405020304" charset="0"/>
                <a:ea typeface="宋体" panose="02010600030101010101" pitchFamily="2" charset="-122"/>
                <a:cs typeface="Times New Roman" panose="02020603050405020304" charset="0"/>
              </a:rPr>
              <a:t>AI player</a:t>
            </a:r>
            <a:r>
              <a:rPr lang="zh-CN" altLang="en-US" sz="2400" b="1" dirty="0">
                <a:latin typeface="Times New Roman" panose="02020603050405020304" charset="0"/>
                <a:ea typeface="宋体" panose="02010600030101010101" pitchFamily="2" charset="-122"/>
                <a:cs typeface="Times New Roman" panose="02020603050405020304" charset="0"/>
              </a:rPr>
              <a:t>。实现类似于随机玩家</a:t>
            </a:r>
            <a:r>
              <a:rPr lang="en-US" altLang="zh-CN" sz="2400" b="1" dirty="0">
                <a:latin typeface="Times New Roman" panose="02020603050405020304" charset="0"/>
                <a:ea typeface="宋体" panose="02010600030101010101" pitchFamily="2" charset="-122"/>
                <a:cs typeface="Times New Roman" panose="02020603050405020304" charset="0"/>
              </a:rPr>
              <a:t>random_choice</a:t>
            </a:r>
            <a:r>
              <a:rPr lang="zh-CN" altLang="en-US" sz="2400" b="1" dirty="0">
                <a:latin typeface="Times New Roman" panose="02020603050405020304" charset="0"/>
                <a:ea typeface="宋体" panose="02010600030101010101" pitchFamily="2" charset="-122"/>
                <a:cs typeface="Times New Roman" panose="02020603050405020304" charset="0"/>
              </a:rPr>
              <a:t>一样的选择策略，将</a:t>
            </a:r>
            <a:r>
              <a:rPr lang="en-US" altLang="zh-CN" sz="2400" b="1" dirty="0">
                <a:latin typeface="Times New Roman" panose="02020603050405020304" charset="0"/>
                <a:ea typeface="宋体" panose="02010600030101010101" pitchFamily="2" charset="-122"/>
                <a:cs typeface="Times New Roman" panose="02020603050405020304" charset="0"/>
              </a:rPr>
              <a:t>get_move</a:t>
            </a:r>
            <a:r>
              <a:rPr lang="zh-CN" altLang="en-US" sz="2400" b="1" dirty="0">
                <a:latin typeface="Times New Roman" panose="02020603050405020304" charset="0"/>
                <a:ea typeface="宋体" panose="02010600030101010101" pitchFamily="2" charset="-122"/>
                <a:cs typeface="Times New Roman" panose="02020603050405020304" charset="0"/>
              </a:rPr>
              <a:t>的</a:t>
            </a:r>
            <a:r>
              <a:rPr lang="en-US" altLang="zh-CN" sz="2400" b="1" dirty="0">
                <a:latin typeface="Times New Roman" panose="02020603050405020304" charset="0"/>
                <a:ea typeface="宋体" panose="02010600030101010101" pitchFamily="2" charset="-122"/>
                <a:cs typeface="Times New Roman" panose="02020603050405020304" charset="0"/>
              </a:rPr>
              <a:t>action</a:t>
            </a:r>
            <a:r>
              <a:rPr lang="zh-CN" altLang="en-US" sz="2400" b="1" dirty="0">
                <a:latin typeface="Times New Roman" panose="02020603050405020304" charset="0"/>
                <a:ea typeface="宋体" panose="02010600030101010101" pitchFamily="2" charset="-122"/>
                <a:cs typeface="Times New Roman" panose="02020603050405020304" charset="0"/>
              </a:rPr>
              <a:t>更改为通过</a:t>
            </a:r>
            <a:r>
              <a:rPr lang="en-US" altLang="zh-CN" sz="2400" b="1" dirty="0">
                <a:latin typeface="Times New Roman" panose="02020603050405020304" charset="0"/>
                <a:ea typeface="宋体" panose="02010600030101010101" pitchFamily="2" charset="-122"/>
                <a:cs typeface="Times New Roman" panose="02020603050405020304" charset="0"/>
              </a:rPr>
              <a:t>MCTS</a:t>
            </a:r>
            <a:r>
              <a:rPr lang="zh-CN" altLang="en-US" sz="2400" b="1" dirty="0">
                <a:latin typeface="Times New Roman" panose="02020603050405020304" charset="0"/>
                <a:ea typeface="宋体" panose="02010600030101010101" pitchFamily="2" charset="-122"/>
                <a:cs typeface="Times New Roman" panose="02020603050405020304" charset="0"/>
              </a:rPr>
              <a:t>得到的行动坐标。</a:t>
            </a:r>
            <a:endParaRPr lang="zh-CN" altLang="en-US" sz="2400" b="1" dirty="0">
              <a:latin typeface="Times New Roman" panose="02020603050405020304" charset="0"/>
              <a:ea typeface="宋体" panose="02010600030101010101" pitchFamily="2" charset="-122"/>
              <a:cs typeface="Times New Roman" panose="02020603050405020304" charset="0"/>
            </a:endParaRPr>
          </a:p>
        </p:txBody>
      </p:sp>
      <p:pic>
        <p:nvPicPr>
          <p:cNvPr id="7" name="图片 6"/>
          <p:cNvPicPr>
            <a:picLocks noChangeAspect="1"/>
          </p:cNvPicPr>
          <p:nvPr>
            <p:custDataLst>
              <p:tags r:id="rId3"/>
            </p:custDataLst>
          </p:nvPr>
        </p:nvPicPr>
        <p:blipFill>
          <a:blip r:embed="rId4"/>
          <a:stretch>
            <a:fillRect/>
          </a:stretch>
        </p:blipFill>
        <p:spPr>
          <a:xfrm>
            <a:off x="1680845" y="3931285"/>
            <a:ext cx="5623560" cy="28473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charset="-52"/>
              </a:rPr>
              <a:t>3</a:t>
            </a:r>
            <a:endParaRPr lang="zh-CN" altLang="en-US" sz="13800" b="1" dirty="0">
              <a:solidFill>
                <a:schemeClr val="bg1"/>
              </a:solidFill>
              <a:latin typeface="FuturaBookC" charset="-52"/>
            </a:endParaRPr>
          </a:p>
        </p:txBody>
      </p:sp>
      <p:sp>
        <p:nvSpPr>
          <p:cNvPr id="8" name="文本框 7"/>
          <p:cNvSpPr txBox="1"/>
          <p:nvPr/>
        </p:nvSpPr>
        <p:spPr>
          <a:xfrm>
            <a:off x="4476985" y="2420811"/>
            <a:ext cx="5760360" cy="768350"/>
          </a:xfrm>
          <a:prstGeom prst="rect">
            <a:avLst/>
          </a:prstGeom>
          <a:noFill/>
        </p:spPr>
        <p:txBody>
          <a:bodyPr wrap="square" rtlCol="0">
            <a:spAutoFit/>
          </a:bodyPr>
          <a:lstStyle/>
          <a:p>
            <a:r>
              <a:rPr lang="zh-CN" altLang="en-US" sz="4400" dirty="0">
                <a:solidFill>
                  <a:srgbClr val="1C4885"/>
                </a:solidFill>
                <a:latin typeface="FZZhengHeiS-DB-GB" panose="02000000000000000000" pitchFamily="2" charset="0"/>
                <a:ea typeface="宋体" panose="02010600030101010101" pitchFamily="2" charset="-122"/>
              </a:rPr>
              <a:t>蒙特卡洛树搜索原理</a:t>
            </a:r>
            <a:endParaRPr lang="zh-CN" altLang="en-US" sz="4400" dirty="0">
              <a:solidFill>
                <a:srgbClr val="1C4885"/>
              </a:solidFill>
              <a:latin typeface="FZZhengHeiS-DB-GB" panose="02000000000000000000" pitchFamily="2" charset="0"/>
              <a:ea typeface="宋体" panose="02010600030101010101" pitchFamily="2" charset="-122"/>
            </a:endParaRP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666766" y="3843713"/>
            <a:ext cx="3679435" cy="337185"/>
          </a:xfrm>
          <a:prstGeom prst="rect">
            <a:avLst/>
          </a:prstGeom>
          <a:noFill/>
        </p:spPr>
        <p:txBody>
          <a:bodyPr wrap="square" rtlCol="0">
            <a:spAutoFit/>
          </a:bodyPr>
          <a:lstStyle/>
          <a:p>
            <a:pPr algn="l">
              <a:buClrTx/>
              <a:buSzTx/>
              <a:buFontTx/>
            </a:pPr>
            <a:r>
              <a:rPr lang="en-US" altLang="zh-CN" sz="1600" dirty="0">
                <a:latin typeface="FuturaBookC" charset="-52"/>
                <a:sym typeface="+mn-ea"/>
              </a:rPr>
              <a:t>MCTS’s principle</a:t>
            </a:r>
            <a:endParaRPr lang="en-US" altLang="zh-CN" sz="1600" dirty="0">
              <a:latin typeface="FuturaBookC" charset="-52"/>
              <a:sym typeface="+mn-ea"/>
            </a:endParaRPr>
          </a:p>
        </p:txBody>
      </p:sp>
      <p:pic>
        <p:nvPicPr>
          <p:cNvPr id="11" name="图片 10"/>
          <p:cNvPicPr>
            <a:picLocks noChangeAspect="1"/>
          </p:cNvPicPr>
          <p:nvPr/>
        </p:nvPicPr>
        <p:blipFill>
          <a:blip r:embed="rId1"/>
          <a:stretch>
            <a:fillRect/>
          </a:stretch>
        </p:blipFill>
        <p:spPr>
          <a:xfrm>
            <a:off x="10673193" y="471151"/>
            <a:ext cx="851929" cy="88167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875" y="399415"/>
            <a:ext cx="4002405" cy="521970"/>
          </a:xfrm>
          <a:prstGeom prst="rect">
            <a:avLst/>
          </a:prstGeom>
          <a:noFill/>
        </p:spPr>
        <p:txBody>
          <a:bodyPr wrap="square" rtlCol="0">
            <a:spAutoFit/>
          </a:bodyPr>
          <a:lstStyle/>
          <a:p>
            <a:r>
              <a:rPr lang="zh-CN" altLang="en-US" sz="2800" dirty="0">
                <a:solidFill>
                  <a:srgbClr val="1C4885"/>
                </a:solidFill>
                <a:latin typeface="FZZhengHeiS-DB-GB" panose="02000000000000000000" pitchFamily="2" charset="0"/>
                <a:ea typeface="宋体" panose="02010600030101010101" pitchFamily="2" charset="-122"/>
                <a:sym typeface="+mn-ea"/>
              </a:rPr>
              <a:t>蒙特卡洛树搜索原理</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875" y="840740"/>
            <a:ext cx="2044700" cy="306705"/>
          </a:xfrm>
          <a:prstGeom prst="rect">
            <a:avLst/>
          </a:prstGeom>
          <a:noFill/>
        </p:spPr>
        <p:txBody>
          <a:bodyPr wrap="square" rtlCol="0">
            <a:spAutoFit/>
          </a:bodyPr>
          <a:lstStyle/>
          <a:p>
            <a:pPr algn="l">
              <a:buClrTx/>
              <a:buSzTx/>
              <a:buFontTx/>
            </a:pPr>
            <a:r>
              <a:rPr lang="en-US" altLang="zh-CN" sz="1400" dirty="0">
                <a:latin typeface="FuturaBookC" charset="-52"/>
                <a:sym typeface="+mn-ea"/>
              </a:rPr>
              <a:t>MCTS’s principle</a:t>
            </a:r>
            <a:endParaRPr lang="zh-CN" altLang="en-US" sz="1400" dirty="0">
              <a:latin typeface="FuturaBookC"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1"/>
          <a:stretch>
            <a:fillRect/>
          </a:stretch>
        </p:blipFill>
        <p:spPr>
          <a:xfrm>
            <a:off x="10673193" y="471151"/>
            <a:ext cx="851929" cy="881672"/>
          </a:xfrm>
          <a:prstGeom prst="rect">
            <a:avLst/>
          </a:prstGeom>
        </p:spPr>
      </p:pic>
      <p:sp>
        <p:nvSpPr>
          <p:cNvPr id="2" name="文本框 1"/>
          <p:cNvSpPr txBox="1"/>
          <p:nvPr>
            <p:custDataLst>
              <p:tags r:id="rId2"/>
            </p:custDataLst>
          </p:nvPr>
        </p:nvSpPr>
        <p:spPr>
          <a:xfrm>
            <a:off x="1616075" y="1092200"/>
            <a:ext cx="9380855" cy="5077460"/>
          </a:xfrm>
          <a:prstGeom prst="rect">
            <a:avLst/>
          </a:prstGeom>
          <a:noFill/>
        </p:spPr>
        <p:txBody>
          <a:bodyPr wrap="square">
            <a:spAutoFit/>
          </a:bodyPr>
          <a:lstStyle/>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en-US" altLang="zh-CN" sz="2400" b="1" dirty="0">
                <a:latin typeface="Times New Roman" panose="02020603050405020304" charset="0"/>
                <a:ea typeface="宋体" panose="02010600030101010101" pitchFamily="2" charset="-122"/>
                <a:cs typeface="Times New Roman" panose="02020603050405020304" charset="0"/>
              </a:rPr>
              <a:t>Introduction:</a:t>
            </a:r>
            <a:endParaRPr lang="en-US" altLang="zh-CN" sz="2400" b="1"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en-US" altLang="zh-CN" sz="2400" b="1" dirty="0">
                <a:latin typeface="Times New Roman" panose="02020603050405020304" charset="0"/>
                <a:ea typeface="宋体" panose="02010600030101010101" pitchFamily="2" charset="-122"/>
                <a:cs typeface="Times New Roman" panose="02020603050405020304" charset="0"/>
              </a:rPr>
              <a:t>MCTs</a:t>
            </a:r>
            <a:r>
              <a:rPr lang="zh-CN" altLang="en-US" sz="2400" b="1" dirty="0">
                <a:latin typeface="Times New Roman" panose="02020603050405020304" charset="0"/>
                <a:ea typeface="宋体" panose="02010600030101010101" pitchFamily="2" charset="-122"/>
                <a:cs typeface="Times New Roman" panose="02020603050405020304" charset="0"/>
              </a:rPr>
              <a:t>是一种启发式的搜索算法，广泛应用于各种棋类游戏中，著名的</a:t>
            </a:r>
            <a:r>
              <a:rPr lang="en-US" altLang="zh-CN" sz="2400" b="1" dirty="0">
                <a:latin typeface="Times New Roman" panose="02020603050405020304" charset="0"/>
                <a:ea typeface="宋体" panose="02010600030101010101" pitchFamily="2" charset="-122"/>
                <a:cs typeface="Times New Roman" panose="02020603050405020304" charset="0"/>
              </a:rPr>
              <a:t>AlphaGo</a:t>
            </a:r>
            <a:r>
              <a:rPr lang="zh-CN" altLang="en-US" sz="2400" b="1" dirty="0">
                <a:latin typeface="Times New Roman" panose="02020603050405020304" charset="0"/>
                <a:ea typeface="宋体" panose="02010600030101010101" pitchFamily="2" charset="-122"/>
                <a:cs typeface="Times New Roman" panose="02020603050405020304" charset="0"/>
              </a:rPr>
              <a:t>的原理中就有</a:t>
            </a:r>
            <a:r>
              <a:rPr lang="en-US" altLang="zh-CN" sz="2400" b="1" dirty="0">
                <a:latin typeface="Times New Roman" panose="02020603050405020304" charset="0"/>
                <a:ea typeface="宋体" panose="02010600030101010101" pitchFamily="2" charset="-122"/>
                <a:cs typeface="Times New Roman" panose="02020603050405020304" charset="0"/>
              </a:rPr>
              <a:t>MCTs</a:t>
            </a:r>
            <a:r>
              <a:rPr lang="zh-CN" altLang="en-US" sz="2400" b="1" dirty="0">
                <a:latin typeface="Times New Roman" panose="02020603050405020304" charset="0"/>
                <a:ea typeface="宋体" panose="02010600030101010101" pitchFamily="2" charset="-122"/>
                <a:cs typeface="Times New Roman" panose="02020603050405020304" charset="0"/>
              </a:rPr>
              <a:t>的身影，其主要思想与强化学习</a:t>
            </a:r>
            <a:r>
              <a:rPr lang="en-US" altLang="zh-CN" sz="2400" b="1" dirty="0">
                <a:latin typeface="Times New Roman" panose="02020603050405020304" charset="0"/>
                <a:ea typeface="宋体" panose="02010600030101010101" pitchFamily="2" charset="-122"/>
                <a:cs typeface="Times New Roman" panose="02020603050405020304" charset="0"/>
              </a:rPr>
              <a:t>RL</a:t>
            </a:r>
            <a:r>
              <a:rPr lang="zh-CN" altLang="en-US" sz="2400" b="1" dirty="0">
                <a:latin typeface="Times New Roman" panose="02020603050405020304" charset="0"/>
                <a:ea typeface="宋体" panose="02010600030101010101" pitchFamily="2" charset="-122"/>
                <a:cs typeface="Times New Roman" panose="02020603050405020304" charset="0"/>
              </a:rPr>
              <a:t>很像，是考虑在当前环境之下，根据某一策略</a:t>
            </a:r>
            <a:r>
              <a:rPr lang="zh-CN" altLang="en-US" sz="2400" b="1" dirty="0">
                <a:highlight>
                  <a:srgbClr val="FFFF00"/>
                </a:highlight>
                <a:latin typeface="Times New Roman" panose="02020603050405020304" charset="0"/>
                <a:ea typeface="宋体" panose="02010600030101010101" pitchFamily="2" charset="-122"/>
                <a:cs typeface="Times New Roman" panose="02020603050405020304" charset="0"/>
              </a:rPr>
              <a:t>采取某一个行动</a:t>
            </a:r>
            <a:r>
              <a:rPr lang="zh-CN" altLang="en-US" sz="2400" b="1" dirty="0">
                <a:latin typeface="Times New Roman" panose="02020603050405020304" charset="0"/>
                <a:ea typeface="宋体" panose="02010600030101010101" pitchFamily="2" charset="-122"/>
                <a:cs typeface="Times New Roman" panose="02020603050405020304" charset="0"/>
              </a:rPr>
              <a:t>，获得</a:t>
            </a:r>
            <a:r>
              <a:rPr lang="zh-CN" altLang="en-US" sz="2400" b="1" dirty="0">
                <a:highlight>
                  <a:srgbClr val="FFFF00"/>
                </a:highlight>
                <a:latin typeface="Times New Roman" panose="02020603050405020304" charset="0"/>
                <a:ea typeface="宋体" panose="02010600030101010101" pitchFamily="2" charset="-122"/>
                <a:cs typeface="Times New Roman" panose="02020603050405020304" charset="0"/>
              </a:rPr>
              <a:t>最大化的收益</a:t>
            </a:r>
            <a:r>
              <a:rPr lang="zh-CN" altLang="en-US" sz="2400" b="1" dirty="0">
                <a:latin typeface="Times New Roman" panose="02020603050405020304" charset="0"/>
                <a:ea typeface="宋体" panose="02010600030101010101" pitchFamily="2" charset="-122"/>
                <a:cs typeface="Times New Roman" panose="02020603050405020304" charset="0"/>
              </a:rPr>
              <a:t>。</a:t>
            </a:r>
            <a:endParaRPr lang="zh-CN" altLang="en-US" sz="2400" b="1"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zh-CN" altLang="en-US" sz="2400" b="1" dirty="0">
                <a:latin typeface="Times New Roman" panose="02020603050405020304" charset="0"/>
                <a:ea typeface="宋体" panose="02010600030101010101" pitchFamily="2" charset="-122"/>
                <a:cs typeface="Times New Roman" panose="02020603050405020304" charset="0"/>
              </a:rPr>
              <a:t>类似于人类专家在下棋的时候一般一眼算多步，就是不仅仅考虑到当前的局势，还会在大脑中模拟下棋后可能的对局。</a:t>
            </a:r>
            <a:r>
              <a:rPr lang="en-US" altLang="zh-CN" sz="2400" b="1" dirty="0">
                <a:latin typeface="Times New Roman" panose="02020603050405020304" charset="0"/>
                <a:ea typeface="宋体" panose="02010600030101010101" pitchFamily="2" charset="-122"/>
                <a:cs typeface="Times New Roman" panose="02020603050405020304" charset="0"/>
              </a:rPr>
              <a:t>MCTS</a:t>
            </a:r>
            <a:r>
              <a:rPr lang="zh-CN" altLang="en-US" sz="2400" b="1" dirty="0">
                <a:latin typeface="Times New Roman" panose="02020603050405020304" charset="0"/>
                <a:ea typeface="宋体" panose="02010600030101010101" pitchFamily="2" charset="-122"/>
                <a:cs typeface="Times New Roman" panose="02020603050405020304" charset="0"/>
              </a:rPr>
              <a:t>主要进行若干次模拟，将结果保存到蒙特卡洛树中，</a:t>
            </a:r>
            <a:r>
              <a:rPr lang="zh-CN" altLang="en-US" sz="2400" b="1" dirty="0">
                <a:highlight>
                  <a:srgbClr val="FFFF00"/>
                </a:highlight>
                <a:latin typeface="Times New Roman" panose="02020603050405020304" charset="0"/>
                <a:ea typeface="宋体" panose="02010600030101010101" pitchFamily="2" charset="-122"/>
                <a:cs typeface="Times New Roman" panose="02020603050405020304" charset="0"/>
              </a:rPr>
              <a:t>根据模拟结果选择最佳的动作</a:t>
            </a:r>
            <a:r>
              <a:rPr lang="zh-CN" altLang="en-US" sz="2400" b="1" dirty="0">
                <a:latin typeface="Times New Roman" panose="02020603050405020304" charset="0"/>
                <a:ea typeface="宋体" panose="02010600030101010101" pitchFamily="2" charset="-122"/>
                <a:cs typeface="Times New Roman" panose="02020603050405020304" charset="0"/>
              </a:rPr>
              <a:t>。</a:t>
            </a:r>
            <a:endParaRPr lang="en-US" altLang="zh-CN" sz="2400" b="1" dirty="0">
              <a:latin typeface="Times New Roman" panose="02020603050405020304" charset="0"/>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875" y="399415"/>
            <a:ext cx="4002405" cy="521970"/>
          </a:xfrm>
          <a:prstGeom prst="rect">
            <a:avLst/>
          </a:prstGeom>
          <a:noFill/>
        </p:spPr>
        <p:txBody>
          <a:bodyPr wrap="square" rtlCol="0">
            <a:spAutoFit/>
          </a:bodyPr>
          <a:lstStyle/>
          <a:p>
            <a:r>
              <a:rPr lang="zh-CN" altLang="en-US" sz="2800" dirty="0">
                <a:solidFill>
                  <a:srgbClr val="1C4885"/>
                </a:solidFill>
                <a:latin typeface="FZZhengHeiS-DB-GB" panose="02000000000000000000" pitchFamily="2" charset="0"/>
                <a:ea typeface="宋体" panose="02010600030101010101" pitchFamily="2" charset="-122"/>
                <a:sym typeface="+mn-ea"/>
              </a:rPr>
              <a:t>蒙特卡洛树搜索原理</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875" y="840740"/>
            <a:ext cx="2044700" cy="306705"/>
          </a:xfrm>
          <a:prstGeom prst="rect">
            <a:avLst/>
          </a:prstGeom>
          <a:noFill/>
        </p:spPr>
        <p:txBody>
          <a:bodyPr wrap="square" rtlCol="0">
            <a:spAutoFit/>
          </a:bodyPr>
          <a:lstStyle/>
          <a:p>
            <a:pPr algn="l">
              <a:buClrTx/>
              <a:buSzTx/>
              <a:buFontTx/>
            </a:pPr>
            <a:r>
              <a:rPr lang="en-US" altLang="zh-CN" sz="1400" dirty="0">
                <a:latin typeface="FuturaBookC" charset="-52"/>
                <a:sym typeface="+mn-ea"/>
              </a:rPr>
              <a:t>MCTS’s principle</a:t>
            </a:r>
            <a:endParaRPr lang="zh-CN" altLang="en-US" sz="1400" dirty="0">
              <a:latin typeface="FuturaBookC"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1"/>
          <a:stretch>
            <a:fillRect/>
          </a:stretch>
        </p:blipFill>
        <p:spPr>
          <a:xfrm>
            <a:off x="10673193" y="471151"/>
            <a:ext cx="851929" cy="881672"/>
          </a:xfrm>
          <a:prstGeom prst="rect">
            <a:avLst/>
          </a:prstGeom>
        </p:spPr>
      </p:pic>
      <p:sp>
        <p:nvSpPr>
          <p:cNvPr id="2" name="文本框 1"/>
          <p:cNvSpPr txBox="1"/>
          <p:nvPr>
            <p:custDataLst>
              <p:tags r:id="rId2"/>
            </p:custDataLst>
          </p:nvPr>
        </p:nvSpPr>
        <p:spPr>
          <a:xfrm>
            <a:off x="1616075" y="1092200"/>
            <a:ext cx="9380855" cy="6185535"/>
          </a:xfrm>
          <a:prstGeom prst="rect">
            <a:avLst/>
          </a:prstGeom>
          <a:noFill/>
        </p:spPr>
        <p:txBody>
          <a:bodyPr wrap="square">
            <a:spAutoFit/>
          </a:bodyPr>
          <a:lstStyle/>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en-US" altLang="zh-CN" sz="2400" b="1" dirty="0">
                <a:latin typeface="Times New Roman" panose="02020603050405020304" charset="0"/>
                <a:ea typeface="宋体" panose="02010600030101010101" pitchFamily="2" charset="-122"/>
                <a:cs typeface="Times New Roman" panose="02020603050405020304" charset="0"/>
              </a:rPr>
              <a:t>Process: MCTS</a:t>
            </a:r>
            <a:r>
              <a:rPr lang="zh-CN" altLang="en-US" sz="2400" b="1" dirty="0">
                <a:latin typeface="Times New Roman" panose="02020603050405020304" charset="0"/>
                <a:ea typeface="宋体" panose="02010600030101010101" pitchFamily="2" charset="-122"/>
                <a:cs typeface="Times New Roman" panose="02020603050405020304" charset="0"/>
              </a:rPr>
              <a:t>的一轮迭代共有四个阶段：选择，扩展，模拟，反向传播。</a:t>
            </a:r>
            <a:endParaRPr lang="zh-CN" altLang="en-US" sz="2400" b="1"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endParaRPr lang="zh-CN" altLang="en-US" sz="2400" b="1"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zh-CN" altLang="en-US" sz="2400" b="1" dirty="0">
                <a:latin typeface="Times New Roman" panose="02020603050405020304" charset="0"/>
                <a:ea typeface="宋体" panose="02010600030101010101" pitchFamily="2" charset="-122"/>
                <a:cs typeface="Times New Roman" panose="02020603050405020304" charset="0"/>
                <a:sym typeface="+mn-ea"/>
              </a:rPr>
              <a:t>那么问题就是：</a:t>
            </a:r>
            <a:endParaRPr lang="zh-CN" altLang="en-US" sz="2400" b="1"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en-US" altLang="zh-CN" sz="2400" b="1" dirty="0">
                <a:latin typeface="Times New Roman" panose="02020603050405020304" charset="0"/>
                <a:ea typeface="宋体" panose="02010600030101010101" pitchFamily="2" charset="-122"/>
                <a:cs typeface="Times New Roman" panose="02020603050405020304" charset="0"/>
                <a:sym typeface="+mn-ea"/>
              </a:rPr>
              <a:t>1. </a:t>
            </a:r>
            <a:r>
              <a:rPr lang="zh-CN" altLang="en-US" sz="2400" b="1" dirty="0">
                <a:latin typeface="Times New Roman" panose="02020603050405020304" charset="0"/>
                <a:ea typeface="宋体" panose="02010600030101010101" pitchFamily="2" charset="-122"/>
                <a:cs typeface="Times New Roman" panose="02020603050405020304" charset="0"/>
                <a:sym typeface="+mn-ea"/>
              </a:rPr>
              <a:t>当前的环境如何定义？可以定义为当前棋局</a:t>
            </a:r>
            <a:endParaRPr lang="zh-CN" altLang="en-US" sz="2400" b="1"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en-US" altLang="zh-CN" sz="2400" b="1" dirty="0">
                <a:latin typeface="Times New Roman" panose="02020603050405020304" charset="0"/>
                <a:ea typeface="宋体" panose="02010600030101010101" pitchFamily="2" charset="-122"/>
                <a:cs typeface="Times New Roman" panose="02020603050405020304" charset="0"/>
                <a:sym typeface="+mn-ea"/>
              </a:rPr>
              <a:t>2. </a:t>
            </a:r>
            <a:r>
              <a:rPr lang="zh-CN" altLang="en-US" sz="2400" b="1" dirty="0">
                <a:latin typeface="Times New Roman" panose="02020603050405020304" charset="0"/>
                <a:ea typeface="宋体" panose="02010600030101010101" pitchFamily="2" charset="-122"/>
                <a:cs typeface="Times New Roman" panose="02020603050405020304" charset="0"/>
                <a:sym typeface="+mn-ea"/>
              </a:rPr>
              <a:t>有哪些行动是合法的？通过</a:t>
            </a:r>
            <a:r>
              <a:rPr lang="en-US" altLang="zh-CN" sz="2400" b="1" dirty="0">
                <a:latin typeface="Times New Roman" panose="02020603050405020304" charset="0"/>
                <a:ea typeface="宋体" panose="02010600030101010101" pitchFamily="2" charset="-122"/>
                <a:cs typeface="Times New Roman" panose="02020603050405020304" charset="0"/>
                <a:sym typeface="+mn-ea"/>
              </a:rPr>
              <a:t>get_legal_action</a:t>
            </a:r>
            <a:r>
              <a:rPr lang="zh-CN" altLang="en-US" sz="2400" b="1" dirty="0">
                <a:latin typeface="Times New Roman" panose="02020603050405020304" charset="0"/>
                <a:ea typeface="宋体" panose="02010600030101010101" pitchFamily="2" charset="-122"/>
                <a:cs typeface="Times New Roman" panose="02020603050405020304" charset="0"/>
                <a:sym typeface="+mn-ea"/>
              </a:rPr>
              <a:t>获得。</a:t>
            </a:r>
            <a:endParaRPr lang="zh-CN" altLang="en-US" sz="2400" b="1"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en-US" altLang="zh-CN" sz="2400" b="1" dirty="0">
                <a:latin typeface="Times New Roman" panose="02020603050405020304" charset="0"/>
                <a:ea typeface="宋体" panose="02010600030101010101" pitchFamily="2" charset="-122"/>
                <a:cs typeface="Times New Roman" panose="02020603050405020304" charset="0"/>
                <a:sym typeface="+mn-ea"/>
              </a:rPr>
              <a:t>3. </a:t>
            </a:r>
            <a:r>
              <a:rPr lang="zh-CN" altLang="en-US" sz="2400" b="1" dirty="0">
                <a:latin typeface="Times New Roman" panose="02020603050405020304" charset="0"/>
                <a:ea typeface="宋体" panose="02010600030101010101" pitchFamily="2" charset="-122"/>
                <a:cs typeface="Times New Roman" panose="02020603050405020304" charset="0"/>
                <a:sym typeface="+mn-ea"/>
              </a:rPr>
              <a:t>如何选择最佳行动？通过收益选择。</a:t>
            </a:r>
            <a:endParaRPr lang="zh-CN" altLang="en-US" sz="2400" b="1"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en-US" altLang="zh-CN" sz="2400" b="1" dirty="0">
                <a:latin typeface="Times New Roman" panose="02020603050405020304" charset="0"/>
                <a:ea typeface="宋体" panose="02010600030101010101" pitchFamily="2" charset="-122"/>
                <a:cs typeface="Times New Roman" panose="02020603050405020304" charset="0"/>
                <a:sym typeface="+mn-ea"/>
              </a:rPr>
              <a:t>4. </a:t>
            </a:r>
            <a:r>
              <a:rPr lang="zh-CN" altLang="en-US" sz="2400" b="1" dirty="0">
                <a:latin typeface="Times New Roman" panose="02020603050405020304" charset="0"/>
                <a:ea typeface="宋体" panose="02010600030101010101" pitchFamily="2" charset="-122"/>
                <a:cs typeface="Times New Roman" panose="02020603050405020304" charset="0"/>
                <a:sym typeface="+mn-ea"/>
              </a:rPr>
              <a:t>如何计算收益？选择胜率尽可能大的行动。</a:t>
            </a:r>
            <a:endParaRPr lang="zh-CN" altLang="en-US" sz="2400" b="1"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en-US" altLang="zh-CN" sz="2400" b="1" dirty="0">
                <a:latin typeface="Times New Roman" panose="02020603050405020304" charset="0"/>
                <a:ea typeface="宋体" panose="02010600030101010101" pitchFamily="2" charset="-122"/>
                <a:cs typeface="Times New Roman" panose="02020603050405020304" charset="0"/>
                <a:sym typeface="+mn-ea"/>
              </a:rPr>
              <a:t>5. </a:t>
            </a:r>
            <a:r>
              <a:rPr lang="zh-CN" altLang="en-US" sz="2400" b="1" dirty="0">
                <a:latin typeface="Times New Roman" panose="02020603050405020304" charset="0"/>
                <a:ea typeface="宋体" panose="02010600030101010101" pitchFamily="2" charset="-122"/>
                <a:cs typeface="Times New Roman" panose="02020603050405020304" charset="0"/>
                <a:sym typeface="+mn-ea"/>
              </a:rPr>
              <a:t>如何计算选择举动的胜率？通过模拟整个棋局走向。</a:t>
            </a:r>
            <a:endParaRPr lang="zh-CN" altLang="en-US" sz="2400" b="1"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endParaRPr lang="en-US" altLang="zh-CN" sz="2400" b="1"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endParaRPr lang="zh-CN" altLang="en-US" sz="2400" b="1" dirty="0">
              <a:latin typeface="Times New Roman" panose="02020603050405020304" charset="0"/>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875" y="399415"/>
            <a:ext cx="4002405" cy="521970"/>
          </a:xfrm>
          <a:prstGeom prst="rect">
            <a:avLst/>
          </a:prstGeom>
          <a:noFill/>
        </p:spPr>
        <p:txBody>
          <a:bodyPr wrap="square" rtlCol="0">
            <a:spAutoFit/>
          </a:bodyPr>
          <a:lstStyle/>
          <a:p>
            <a:r>
              <a:rPr lang="zh-CN" altLang="en-US" sz="2800" dirty="0">
                <a:solidFill>
                  <a:srgbClr val="1C4885"/>
                </a:solidFill>
                <a:latin typeface="FZZhengHeiS-DB-GB" panose="02000000000000000000" pitchFamily="2" charset="0"/>
                <a:ea typeface="宋体" panose="02010600030101010101" pitchFamily="2" charset="-122"/>
                <a:sym typeface="+mn-ea"/>
              </a:rPr>
              <a:t>蒙特卡洛树搜索原理</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875" y="840740"/>
            <a:ext cx="2044700" cy="306705"/>
          </a:xfrm>
          <a:prstGeom prst="rect">
            <a:avLst/>
          </a:prstGeom>
          <a:noFill/>
        </p:spPr>
        <p:txBody>
          <a:bodyPr wrap="square" rtlCol="0">
            <a:spAutoFit/>
          </a:bodyPr>
          <a:lstStyle/>
          <a:p>
            <a:pPr algn="l">
              <a:buClrTx/>
              <a:buSzTx/>
              <a:buFontTx/>
            </a:pPr>
            <a:r>
              <a:rPr lang="en-US" altLang="zh-CN" sz="1400" dirty="0">
                <a:latin typeface="FuturaBookC" charset="-52"/>
                <a:sym typeface="+mn-ea"/>
              </a:rPr>
              <a:t>MCTS’s principle</a:t>
            </a:r>
            <a:endParaRPr lang="zh-CN" altLang="en-US" sz="1400" dirty="0">
              <a:latin typeface="FuturaBookC"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1"/>
          <a:stretch>
            <a:fillRect/>
          </a:stretch>
        </p:blipFill>
        <p:spPr>
          <a:xfrm>
            <a:off x="10673193" y="471151"/>
            <a:ext cx="851929" cy="881672"/>
          </a:xfrm>
          <a:prstGeom prst="rect">
            <a:avLst/>
          </a:prstGeom>
        </p:spPr>
      </p:pic>
      <p:sp>
        <p:nvSpPr>
          <p:cNvPr id="2" name="文本框 1"/>
          <p:cNvSpPr txBox="1"/>
          <p:nvPr>
            <p:custDataLst>
              <p:tags r:id="rId2"/>
            </p:custDataLst>
          </p:nvPr>
        </p:nvSpPr>
        <p:spPr>
          <a:xfrm>
            <a:off x="1616075" y="1092200"/>
            <a:ext cx="9380855" cy="2861310"/>
          </a:xfrm>
          <a:prstGeom prst="rect">
            <a:avLst/>
          </a:prstGeom>
          <a:noFill/>
        </p:spPr>
        <p:txBody>
          <a:bodyPr wrap="square">
            <a:spAutoFit/>
          </a:bodyPr>
          <a:lstStyle/>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en-US" sz="2000" b="1" dirty="0">
                <a:latin typeface="Times New Roman" panose="02020603050405020304" charset="0"/>
                <a:ea typeface="宋体" panose="02010600030101010101" pitchFamily="2" charset="-122"/>
                <a:cs typeface="Times New Roman" panose="02020603050405020304" charset="0"/>
              </a:rPr>
              <a:t>Step 1</a:t>
            </a:r>
            <a:r>
              <a:rPr lang="zh-CN" altLang="en-US" sz="2000" b="1" dirty="0">
                <a:latin typeface="Times New Roman" panose="02020603050405020304" charset="0"/>
                <a:ea typeface="宋体" panose="02010600030101010101" pitchFamily="2" charset="-122"/>
                <a:cs typeface="Times New Roman" panose="02020603050405020304" charset="0"/>
              </a:rPr>
              <a:t>：选择</a:t>
            </a:r>
            <a:endParaRPr lang="zh-CN" altLang="en-US" sz="2000" b="1"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en-US" altLang="zh-CN" sz="2000" b="1" dirty="0">
                <a:latin typeface="Times New Roman" panose="02020603050405020304" charset="0"/>
                <a:ea typeface="宋体" panose="02010600030101010101" pitchFamily="2" charset="-122"/>
                <a:cs typeface="Times New Roman" panose="02020603050405020304" charset="0"/>
              </a:rPr>
              <a:t>MCTS</a:t>
            </a:r>
            <a:r>
              <a:rPr lang="zh-CN" altLang="en-US" sz="2000" b="1" dirty="0">
                <a:latin typeface="Times New Roman" panose="02020603050405020304" charset="0"/>
                <a:ea typeface="宋体" panose="02010600030101010101" pitchFamily="2" charset="-122"/>
                <a:cs typeface="Times New Roman" panose="02020603050405020304" charset="0"/>
              </a:rPr>
              <a:t>的主要载体是一棵树，根节点代表</a:t>
            </a:r>
            <a:r>
              <a:rPr lang="zh-CN" altLang="en-US" sz="2000" b="1" dirty="0">
                <a:highlight>
                  <a:srgbClr val="FFFF00"/>
                </a:highlight>
                <a:latin typeface="Times New Roman" panose="02020603050405020304" charset="0"/>
                <a:ea typeface="宋体" panose="02010600030101010101" pitchFamily="2" charset="-122"/>
                <a:cs typeface="Times New Roman" panose="02020603050405020304" charset="0"/>
              </a:rPr>
              <a:t>当前棋局状态</a:t>
            </a:r>
            <a:r>
              <a:rPr lang="zh-CN" altLang="en-US" sz="2000" b="1" dirty="0">
                <a:latin typeface="Times New Roman" panose="02020603050405020304" charset="0"/>
                <a:ea typeface="宋体" panose="02010600030101010101" pitchFamily="2" charset="-122"/>
                <a:cs typeface="Times New Roman" panose="02020603050405020304" charset="0"/>
              </a:rPr>
              <a:t>，子节点代表在当前棋局下，某方所有可能的行动方案。叶节点是尚未启动模拟的任何潜在子节点。</a:t>
            </a:r>
            <a:endParaRPr lang="zh-CN" altLang="en-US" sz="2000" b="1"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zh-CN" altLang="en-US" sz="2000" b="1" dirty="0">
                <a:latin typeface="Times New Roman" panose="02020603050405020304" charset="0"/>
                <a:ea typeface="宋体" panose="02010600030101010101" pitchFamily="2" charset="-122"/>
                <a:cs typeface="Times New Roman" panose="02020603050405020304" charset="0"/>
              </a:rPr>
              <a:t>选择操作的目的是从根节点开始，向叶节点进行遍历，在某一节点做选择时，每次选择</a:t>
            </a:r>
            <a:r>
              <a:rPr lang="zh-CN" altLang="en-US" sz="2000" b="1" dirty="0">
                <a:highlight>
                  <a:srgbClr val="FFFF00"/>
                </a:highlight>
                <a:latin typeface="Times New Roman" panose="02020603050405020304" charset="0"/>
                <a:ea typeface="宋体" panose="02010600030101010101" pitchFamily="2" charset="-122"/>
                <a:cs typeface="Times New Roman" panose="02020603050405020304" charset="0"/>
              </a:rPr>
              <a:t>价值较高</a:t>
            </a:r>
            <a:r>
              <a:rPr lang="zh-CN" altLang="en-US" sz="2000" b="1" dirty="0">
                <a:latin typeface="Times New Roman" panose="02020603050405020304" charset="0"/>
                <a:ea typeface="宋体" panose="02010600030101010101" pitchFamily="2" charset="-122"/>
                <a:cs typeface="Times New Roman" panose="02020603050405020304" charset="0"/>
              </a:rPr>
              <a:t>的子节点，</a:t>
            </a:r>
            <a:r>
              <a:rPr lang="zh-CN" altLang="en-US" sz="2000" b="1" dirty="0">
                <a:highlight>
                  <a:srgbClr val="FFFF00"/>
                </a:highlight>
                <a:latin typeface="Times New Roman" panose="02020603050405020304" charset="0"/>
                <a:ea typeface="宋体" panose="02010600030101010101" pitchFamily="2" charset="-122"/>
                <a:cs typeface="Times New Roman" panose="02020603050405020304" charset="0"/>
              </a:rPr>
              <a:t>直到选择到叶节点或者未拓展完全的节点为止</a:t>
            </a:r>
            <a:r>
              <a:rPr lang="zh-CN" altLang="en-US" sz="2000" b="1" dirty="0">
                <a:latin typeface="Times New Roman" panose="02020603050405020304" charset="0"/>
                <a:ea typeface="宋体" panose="02010600030101010101" pitchFamily="2" charset="-122"/>
                <a:cs typeface="Times New Roman" panose="02020603050405020304" charset="0"/>
              </a:rPr>
              <a:t>。</a:t>
            </a:r>
            <a:endParaRPr lang="en-US" altLang="zh-CN" sz="2000" b="1"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endParaRPr lang="en-US" altLang="zh-CN" sz="2000" b="1" dirty="0">
              <a:latin typeface="Times New Roman" panose="02020603050405020304" charset="0"/>
              <a:ea typeface="宋体" panose="02010600030101010101" pitchFamily="2" charset="-122"/>
              <a:cs typeface="Times New Roman" panose="02020603050405020304" charset="0"/>
            </a:endParaRPr>
          </a:p>
        </p:txBody>
      </p:sp>
      <p:pic>
        <p:nvPicPr>
          <p:cNvPr id="7" name="图片 6"/>
          <p:cNvPicPr>
            <a:picLocks noChangeAspect="1"/>
          </p:cNvPicPr>
          <p:nvPr>
            <p:custDataLst>
              <p:tags r:id="rId3"/>
            </p:custDataLst>
          </p:nvPr>
        </p:nvPicPr>
        <p:blipFill>
          <a:blip r:embed="rId4"/>
          <a:stretch>
            <a:fillRect/>
          </a:stretch>
        </p:blipFill>
        <p:spPr>
          <a:xfrm>
            <a:off x="2992120" y="3691890"/>
            <a:ext cx="5937250" cy="28130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875" y="399415"/>
            <a:ext cx="4002405" cy="521970"/>
          </a:xfrm>
          <a:prstGeom prst="rect">
            <a:avLst/>
          </a:prstGeom>
          <a:noFill/>
        </p:spPr>
        <p:txBody>
          <a:bodyPr wrap="square" rtlCol="0">
            <a:spAutoFit/>
          </a:bodyPr>
          <a:lstStyle/>
          <a:p>
            <a:r>
              <a:rPr lang="zh-CN" altLang="en-US" sz="2800" dirty="0">
                <a:solidFill>
                  <a:srgbClr val="1C4885"/>
                </a:solidFill>
                <a:latin typeface="FZZhengHeiS-DB-GB" panose="02000000000000000000" pitchFamily="2" charset="0"/>
                <a:ea typeface="宋体" panose="02010600030101010101" pitchFamily="2" charset="-122"/>
                <a:sym typeface="+mn-ea"/>
              </a:rPr>
              <a:t>蒙特卡洛树搜索原理</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875" y="840740"/>
            <a:ext cx="2044700" cy="306705"/>
          </a:xfrm>
          <a:prstGeom prst="rect">
            <a:avLst/>
          </a:prstGeom>
          <a:noFill/>
        </p:spPr>
        <p:txBody>
          <a:bodyPr wrap="square" rtlCol="0">
            <a:spAutoFit/>
          </a:bodyPr>
          <a:lstStyle/>
          <a:p>
            <a:pPr algn="l">
              <a:buClrTx/>
              <a:buSzTx/>
              <a:buFontTx/>
            </a:pPr>
            <a:r>
              <a:rPr lang="en-US" altLang="zh-CN" sz="1400" dirty="0">
                <a:latin typeface="FuturaBookC" charset="-52"/>
                <a:sym typeface="+mn-ea"/>
              </a:rPr>
              <a:t>MCTS’s principle</a:t>
            </a:r>
            <a:endParaRPr lang="zh-CN" altLang="en-US" sz="1400" dirty="0">
              <a:latin typeface="FuturaBookC"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1"/>
          <a:stretch>
            <a:fillRect/>
          </a:stretch>
        </p:blipFill>
        <p:spPr>
          <a:xfrm>
            <a:off x="10673193" y="471151"/>
            <a:ext cx="851929" cy="881672"/>
          </a:xfrm>
          <a:prstGeom prst="rect">
            <a:avLst/>
          </a:prstGeom>
        </p:spPr>
      </p:pic>
      <p:sp>
        <p:nvSpPr>
          <p:cNvPr id="2" name="文本框 1"/>
          <p:cNvSpPr txBox="1"/>
          <p:nvPr>
            <p:custDataLst>
              <p:tags r:id="rId2"/>
            </p:custDataLst>
          </p:nvPr>
        </p:nvSpPr>
        <p:spPr>
          <a:xfrm>
            <a:off x="1616075" y="1092200"/>
            <a:ext cx="9380855" cy="2399665"/>
          </a:xfrm>
          <a:prstGeom prst="rect">
            <a:avLst/>
          </a:prstGeom>
          <a:noFill/>
        </p:spPr>
        <p:txBody>
          <a:bodyPr wrap="square">
            <a:spAutoFit/>
          </a:bodyPr>
          <a:lstStyle/>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en-US" sz="2000" b="1" dirty="0">
                <a:latin typeface="Times New Roman" panose="02020603050405020304" charset="0"/>
                <a:ea typeface="宋体" panose="02010600030101010101" pitchFamily="2" charset="-122"/>
                <a:cs typeface="Times New Roman" panose="02020603050405020304" charset="0"/>
              </a:rPr>
              <a:t>Step 2</a:t>
            </a:r>
            <a:r>
              <a:rPr lang="zh-CN" altLang="en-US" sz="2000" b="1" dirty="0">
                <a:latin typeface="Times New Roman" panose="02020603050405020304" charset="0"/>
                <a:ea typeface="宋体" panose="02010600030101010101" pitchFamily="2" charset="-122"/>
                <a:cs typeface="Times New Roman" panose="02020603050405020304" charset="0"/>
              </a:rPr>
              <a:t>：扩展</a:t>
            </a:r>
            <a:endParaRPr lang="zh-CN" altLang="en-US" sz="2000" b="1"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zh-CN" altLang="en-US" sz="2000" b="1" dirty="0">
                <a:latin typeface="Times New Roman" panose="02020603050405020304" charset="0"/>
                <a:ea typeface="宋体" panose="02010600030101010101" pitchFamily="2" charset="-122"/>
                <a:cs typeface="Times New Roman" panose="02020603050405020304" charset="0"/>
              </a:rPr>
              <a:t>扩展操作的目的是对已经过模拟的节点进一步的</a:t>
            </a:r>
            <a:r>
              <a:rPr lang="zh-CN" altLang="en-US" sz="2000" b="1" dirty="0">
                <a:highlight>
                  <a:srgbClr val="FFFF00"/>
                </a:highlight>
                <a:latin typeface="Times New Roman" panose="02020603050405020304" charset="0"/>
                <a:ea typeface="宋体" panose="02010600030101010101" pitchFamily="2" charset="-122"/>
                <a:cs typeface="Times New Roman" panose="02020603050405020304" charset="0"/>
              </a:rPr>
              <a:t>产生全新的子节点的过程</a:t>
            </a:r>
            <a:r>
              <a:rPr lang="zh-CN" altLang="en-US" sz="2000" b="1" dirty="0">
                <a:latin typeface="Times New Roman" panose="02020603050405020304" charset="0"/>
                <a:ea typeface="宋体" panose="02010600030101010101" pitchFamily="2" charset="-122"/>
                <a:cs typeface="Times New Roman" panose="02020603050405020304" charset="0"/>
              </a:rPr>
              <a:t>，在根节点对应的棋局的情况下，产生从根节点到当前选择的叶节点的树链上进行所有对应行动后的全新棋局的可能路径。对于搜索树而言</a:t>
            </a:r>
            <a:r>
              <a:rPr lang="en-US" altLang="zh-CN" sz="2000" b="1" dirty="0">
                <a:latin typeface="Times New Roman" panose="02020603050405020304" charset="0"/>
                <a:ea typeface="宋体" panose="02010600030101010101" pitchFamily="2" charset="-122"/>
                <a:cs typeface="Times New Roman" panose="02020603050405020304" charset="0"/>
              </a:rPr>
              <a:t>“</a:t>
            </a:r>
            <a:r>
              <a:rPr lang="zh-CN" altLang="en-US" sz="2000" b="1" dirty="0">
                <a:highlight>
                  <a:srgbClr val="FFFF00"/>
                </a:highlight>
                <a:latin typeface="Times New Roman" panose="02020603050405020304" charset="0"/>
                <a:ea typeface="宋体" panose="02010600030101010101" pitchFamily="2" charset="-122"/>
                <a:cs typeface="Times New Roman" panose="02020603050405020304" charset="0"/>
              </a:rPr>
              <a:t>逐层扩宽</a:t>
            </a:r>
            <a:r>
              <a:rPr lang="en-US" altLang="zh-CN" sz="2000" b="1" dirty="0">
                <a:latin typeface="Times New Roman" panose="02020603050405020304" charset="0"/>
                <a:ea typeface="宋体" panose="02010600030101010101" pitchFamily="2" charset="-122"/>
                <a:cs typeface="Times New Roman" panose="02020603050405020304" charset="0"/>
              </a:rPr>
              <a:t>”</a:t>
            </a:r>
            <a:r>
              <a:rPr lang="zh-CN" altLang="en-US" sz="2000" b="1" dirty="0">
                <a:latin typeface="Times New Roman" panose="02020603050405020304" charset="0"/>
                <a:ea typeface="宋体" panose="02010600030101010101" pitchFamily="2" charset="-122"/>
                <a:cs typeface="Times New Roman" panose="02020603050405020304" charset="0"/>
              </a:rPr>
              <a:t>。</a:t>
            </a:r>
            <a:endParaRPr lang="zh-CN" altLang="en-US" sz="2000" b="1"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zh-CN" sz="2000" b="1" dirty="0">
                <a:latin typeface="Times New Roman" panose="02020603050405020304" charset="0"/>
                <a:ea typeface="宋体" panose="02010600030101010101" pitchFamily="2" charset="-122"/>
                <a:cs typeface="Times New Roman" panose="02020603050405020304" charset="0"/>
              </a:rPr>
              <a:t>一个节点是未扩展完全的节点当且仅当对于当前情况下，还有潜在的行动路径。</a:t>
            </a:r>
            <a:endParaRPr lang="zh-CN" sz="2000" b="1" dirty="0">
              <a:latin typeface="Times New Roman" panose="02020603050405020304" charset="0"/>
              <a:ea typeface="宋体" panose="02010600030101010101" pitchFamily="2" charset="-122"/>
              <a:cs typeface="Times New Roman" panose="02020603050405020304" charset="0"/>
            </a:endParaRPr>
          </a:p>
        </p:txBody>
      </p:sp>
      <p:pic>
        <p:nvPicPr>
          <p:cNvPr id="13" name="图片 12"/>
          <p:cNvPicPr>
            <a:picLocks noChangeAspect="1"/>
          </p:cNvPicPr>
          <p:nvPr>
            <p:custDataLst>
              <p:tags r:id="rId3"/>
            </p:custDataLst>
          </p:nvPr>
        </p:nvPicPr>
        <p:blipFill>
          <a:blip r:embed="rId4"/>
          <a:stretch>
            <a:fillRect/>
          </a:stretch>
        </p:blipFill>
        <p:spPr>
          <a:xfrm>
            <a:off x="1077595" y="3942080"/>
            <a:ext cx="3492500" cy="2349500"/>
          </a:xfrm>
          <a:prstGeom prst="rect">
            <a:avLst/>
          </a:prstGeom>
        </p:spPr>
      </p:pic>
      <p:pic>
        <p:nvPicPr>
          <p:cNvPr id="14" name="图片 13"/>
          <p:cNvPicPr>
            <a:picLocks noChangeAspect="1"/>
          </p:cNvPicPr>
          <p:nvPr>
            <p:custDataLst>
              <p:tags r:id="rId5"/>
            </p:custDataLst>
          </p:nvPr>
        </p:nvPicPr>
        <p:blipFill>
          <a:blip r:embed="rId6"/>
          <a:stretch>
            <a:fillRect/>
          </a:stretch>
        </p:blipFill>
        <p:spPr>
          <a:xfrm>
            <a:off x="7091680" y="3491865"/>
            <a:ext cx="3486150" cy="32702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908282" y="1533116"/>
            <a:ext cx="2325946" cy="830997"/>
          </a:xfrm>
          <a:prstGeom prst="rect">
            <a:avLst/>
          </a:prstGeom>
          <a:noFill/>
        </p:spPr>
        <p:txBody>
          <a:bodyPr wrap="square" rtlCol="0">
            <a:spAutoFit/>
          </a:bodyPr>
          <a:lstStyle/>
          <a:p>
            <a:pPr algn="dist"/>
            <a:r>
              <a:rPr lang="zh-CN" altLang="en-US" sz="4800" dirty="0">
                <a:solidFill>
                  <a:srgbClr val="1C4885"/>
                </a:solidFill>
                <a:latin typeface="FZZhengHeiS-DB-GB" panose="02000000000000000000" pitchFamily="2" charset="0"/>
                <a:ea typeface="FZZhengHeiS-DB-GB" panose="02000000000000000000" pitchFamily="2" charset="0"/>
              </a:rPr>
              <a:t>目录</a:t>
            </a:r>
            <a:endParaRPr lang="zh-CN" altLang="en-US" sz="4800" dirty="0">
              <a:solidFill>
                <a:srgbClr val="1C4885"/>
              </a:solidFill>
              <a:latin typeface="FZZhengHeiS-DB-GB" panose="02000000000000000000" pitchFamily="2" charset="0"/>
              <a:ea typeface="FZZhengHeiS-DB-GB" panose="02000000000000000000" pitchFamily="2" charset="0"/>
            </a:endParaRPr>
          </a:p>
        </p:txBody>
      </p:sp>
      <p:sp>
        <p:nvSpPr>
          <p:cNvPr id="8" name="文本框 7"/>
          <p:cNvSpPr txBox="1"/>
          <p:nvPr/>
        </p:nvSpPr>
        <p:spPr>
          <a:xfrm>
            <a:off x="1908283" y="1152768"/>
            <a:ext cx="2325945" cy="400110"/>
          </a:xfrm>
          <a:prstGeom prst="rect">
            <a:avLst/>
          </a:prstGeom>
          <a:noFill/>
        </p:spPr>
        <p:txBody>
          <a:bodyPr wrap="square" rtlCol="0">
            <a:spAutoFit/>
          </a:bodyPr>
          <a:lstStyle/>
          <a:p>
            <a:pPr algn="dist"/>
            <a:r>
              <a:rPr lang="en-US" altLang="zh-CN" sz="2000" dirty="0">
                <a:solidFill>
                  <a:srgbClr val="1C4885"/>
                </a:solidFill>
                <a:latin typeface="FuturaBookC" charset="-52"/>
                <a:ea typeface="微软雅黑" panose="020B0503020204020204" pitchFamily="34" charset="-122"/>
              </a:rPr>
              <a:t>CONTENT</a:t>
            </a:r>
            <a:endParaRPr lang="zh-CN" altLang="en-US" sz="2000" dirty="0">
              <a:solidFill>
                <a:srgbClr val="1C4885"/>
              </a:solidFill>
              <a:latin typeface="FuturaBookC" charset="-52"/>
              <a:ea typeface="微软雅黑" panose="020B0503020204020204" pitchFamily="34" charset="-122"/>
            </a:endParaRPr>
          </a:p>
        </p:txBody>
      </p:sp>
      <p:sp>
        <p:nvSpPr>
          <p:cNvPr id="9" name="椭圆 8"/>
          <p:cNvSpPr/>
          <p:nvPr>
            <p:custDataLst>
              <p:tags r:id="rId1"/>
            </p:custDataLst>
          </p:nvPr>
        </p:nvSpPr>
        <p:spPr>
          <a:xfrm>
            <a:off x="2485152" y="2972788"/>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01</a:t>
            </a:r>
            <a:endParaRPr lang="zh-CN" altLang="en-US" sz="1200" b="1" dirty="0">
              <a:solidFill>
                <a:schemeClr val="bg1"/>
              </a:solidFill>
              <a:latin typeface="FuturaBookC" charset="-52"/>
            </a:endParaRPr>
          </a:p>
        </p:txBody>
      </p:sp>
      <p:sp>
        <p:nvSpPr>
          <p:cNvPr id="10" name="文本框 9"/>
          <p:cNvSpPr txBox="1"/>
          <p:nvPr>
            <p:custDataLst>
              <p:tags r:id="rId2"/>
            </p:custDataLst>
          </p:nvPr>
        </p:nvSpPr>
        <p:spPr>
          <a:xfrm>
            <a:off x="3249648" y="2965451"/>
            <a:ext cx="3701845" cy="460375"/>
          </a:xfrm>
          <a:prstGeom prst="rect">
            <a:avLst/>
          </a:prstGeom>
          <a:noFill/>
        </p:spPr>
        <p:txBody>
          <a:bodyPr wrap="square" rtlCol="0">
            <a:spAutoFit/>
          </a:bodyPr>
          <a:lstStyle/>
          <a:p>
            <a:pPr algn="just"/>
            <a:r>
              <a:rPr lang="zh-CN" altLang="en-US" sz="2400" dirty="0">
                <a:latin typeface="FZZhengHeiS-DB-GB" panose="02000000000000000000" pitchFamily="2" charset="0"/>
                <a:ea typeface="FZZhengHeiS-DB-GB" panose="02000000000000000000" pitchFamily="2" charset="0"/>
              </a:rPr>
              <a:t>问题描述</a:t>
            </a:r>
            <a:endParaRPr lang="zh-CN" altLang="en-US" sz="2400" dirty="0">
              <a:latin typeface="FZZhengHeiS-DB-GB" panose="02000000000000000000" pitchFamily="2" charset="0"/>
              <a:ea typeface="FZZhengHeiS-DB-GB" panose="02000000000000000000" pitchFamily="2" charset="0"/>
            </a:endParaRPr>
          </a:p>
        </p:txBody>
      </p:sp>
      <p:sp>
        <p:nvSpPr>
          <p:cNvPr id="11" name="文本框 10"/>
          <p:cNvSpPr txBox="1"/>
          <p:nvPr>
            <p:custDataLst>
              <p:tags r:id="rId3"/>
            </p:custDataLst>
          </p:nvPr>
        </p:nvSpPr>
        <p:spPr>
          <a:xfrm>
            <a:off x="3249648" y="3405851"/>
            <a:ext cx="2680886" cy="306705"/>
          </a:xfrm>
          <a:prstGeom prst="rect">
            <a:avLst/>
          </a:prstGeom>
          <a:noFill/>
        </p:spPr>
        <p:txBody>
          <a:bodyPr wrap="square" rtlCol="0">
            <a:spAutoFit/>
          </a:bodyPr>
          <a:lstStyle/>
          <a:p>
            <a:r>
              <a:rPr lang="en-US" altLang="zh-CN" sz="1400" dirty="0">
                <a:latin typeface="FuturaBookC" charset="-52"/>
              </a:rPr>
              <a:t>Problem description</a:t>
            </a:r>
            <a:endParaRPr lang="en-US" altLang="zh-CN" sz="1400" dirty="0">
              <a:latin typeface="FuturaBookC" charset="-52"/>
            </a:endParaRPr>
          </a:p>
        </p:txBody>
      </p:sp>
      <p:sp>
        <p:nvSpPr>
          <p:cNvPr id="12" name="椭圆 11"/>
          <p:cNvSpPr/>
          <p:nvPr>
            <p:custDataLst>
              <p:tags r:id="rId4"/>
            </p:custDataLst>
          </p:nvPr>
        </p:nvSpPr>
        <p:spPr>
          <a:xfrm>
            <a:off x="7134562" y="297467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02</a:t>
            </a:r>
            <a:endParaRPr lang="zh-CN" altLang="en-US" sz="1200" b="1" dirty="0">
              <a:solidFill>
                <a:schemeClr val="bg1"/>
              </a:solidFill>
              <a:latin typeface="FuturaBookC" charset="-52"/>
            </a:endParaRPr>
          </a:p>
        </p:txBody>
      </p:sp>
      <p:sp>
        <p:nvSpPr>
          <p:cNvPr id="13" name="文本框 12"/>
          <p:cNvSpPr txBox="1"/>
          <p:nvPr>
            <p:custDataLst>
              <p:tags r:id="rId5"/>
            </p:custDataLst>
          </p:nvPr>
        </p:nvSpPr>
        <p:spPr>
          <a:xfrm>
            <a:off x="7899058" y="2967335"/>
            <a:ext cx="3701845" cy="460375"/>
          </a:xfrm>
          <a:prstGeom prst="rect">
            <a:avLst/>
          </a:prstGeom>
          <a:noFill/>
        </p:spPr>
        <p:txBody>
          <a:bodyPr wrap="square" rtlCol="0">
            <a:spAutoFit/>
          </a:bodyPr>
          <a:lstStyle/>
          <a:p>
            <a:pPr algn="just"/>
            <a:r>
              <a:rPr lang="zh-CN" altLang="en-US" sz="2400" dirty="0">
                <a:latin typeface="FZZhengHeiS-DB-GB" panose="02000000000000000000" pitchFamily="2" charset="0"/>
                <a:ea typeface="FZZhengHeiS-DB-GB" panose="02000000000000000000" pitchFamily="2" charset="0"/>
              </a:rPr>
              <a:t>实验基础</a:t>
            </a:r>
            <a:endParaRPr lang="zh-CN" altLang="en-US" sz="2400" dirty="0">
              <a:latin typeface="FZZhengHeiS-DB-GB" panose="02000000000000000000" pitchFamily="2" charset="0"/>
              <a:ea typeface="FZZhengHeiS-DB-GB" panose="02000000000000000000" pitchFamily="2" charset="0"/>
            </a:endParaRPr>
          </a:p>
        </p:txBody>
      </p:sp>
      <p:sp>
        <p:nvSpPr>
          <p:cNvPr id="14" name="文本框 13"/>
          <p:cNvSpPr txBox="1"/>
          <p:nvPr>
            <p:custDataLst>
              <p:tags r:id="rId6"/>
            </p:custDataLst>
          </p:nvPr>
        </p:nvSpPr>
        <p:spPr>
          <a:xfrm>
            <a:off x="7899058" y="3399124"/>
            <a:ext cx="2680572" cy="306705"/>
          </a:xfrm>
          <a:prstGeom prst="rect">
            <a:avLst/>
          </a:prstGeom>
          <a:noFill/>
        </p:spPr>
        <p:txBody>
          <a:bodyPr wrap="square" rtlCol="0">
            <a:spAutoFit/>
          </a:bodyPr>
          <a:lstStyle/>
          <a:p>
            <a:r>
              <a:rPr lang="en-US" altLang="zh-CN" sz="1400" dirty="0">
                <a:latin typeface="FuturaBookC" charset="-52"/>
                <a:sym typeface="+mn-ea"/>
              </a:rPr>
              <a:t>Experimental Basis</a:t>
            </a:r>
            <a:endParaRPr lang="en-US" altLang="zh-CN" sz="1400" dirty="0">
              <a:latin typeface="FuturaBookC" charset="-52"/>
              <a:sym typeface="+mn-ea"/>
            </a:endParaRPr>
          </a:p>
        </p:txBody>
      </p:sp>
      <p:sp>
        <p:nvSpPr>
          <p:cNvPr id="15" name="椭圆 14"/>
          <p:cNvSpPr/>
          <p:nvPr>
            <p:custDataLst>
              <p:tags r:id="rId7"/>
            </p:custDataLst>
          </p:nvPr>
        </p:nvSpPr>
        <p:spPr>
          <a:xfrm>
            <a:off x="2485152" y="4002628"/>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03</a:t>
            </a:r>
            <a:endParaRPr lang="zh-CN" altLang="en-US" sz="1200" b="1" dirty="0">
              <a:solidFill>
                <a:schemeClr val="bg1"/>
              </a:solidFill>
              <a:latin typeface="FuturaBookC" charset="-52"/>
            </a:endParaRPr>
          </a:p>
        </p:txBody>
      </p:sp>
      <p:sp>
        <p:nvSpPr>
          <p:cNvPr id="16" name="文本框 15"/>
          <p:cNvSpPr txBox="1"/>
          <p:nvPr>
            <p:custDataLst>
              <p:tags r:id="rId8"/>
            </p:custDataLst>
          </p:nvPr>
        </p:nvSpPr>
        <p:spPr>
          <a:xfrm>
            <a:off x="3249648" y="3995291"/>
            <a:ext cx="3701845" cy="460375"/>
          </a:xfrm>
          <a:prstGeom prst="rect">
            <a:avLst/>
          </a:prstGeom>
          <a:noFill/>
        </p:spPr>
        <p:txBody>
          <a:bodyPr wrap="square" rtlCol="0">
            <a:spAutoFit/>
          </a:bodyPr>
          <a:lstStyle/>
          <a:p>
            <a:pPr algn="just"/>
            <a:r>
              <a:rPr lang="en-US" altLang="zh-CN"/>
              <a:t>MCTs</a:t>
            </a:r>
            <a:r>
              <a:rPr lang="zh-CN" altLang="en-US" sz="2400" dirty="0">
                <a:latin typeface="FZZhengHeiS-DB-GB" panose="02000000000000000000" pitchFamily="2" charset="0"/>
                <a:ea typeface="宋体" panose="02010600030101010101" pitchFamily="2" charset="-122"/>
              </a:rPr>
              <a:t>基础</a:t>
            </a:r>
            <a:endParaRPr lang="zh-CN" altLang="en-US" sz="2400" dirty="0">
              <a:latin typeface="FZZhengHeiS-DB-GB" panose="02000000000000000000" pitchFamily="2" charset="0"/>
              <a:ea typeface="宋体" panose="02010600030101010101" pitchFamily="2" charset="-122"/>
            </a:endParaRPr>
          </a:p>
        </p:txBody>
      </p:sp>
      <p:sp>
        <p:nvSpPr>
          <p:cNvPr id="17" name="文本框 16"/>
          <p:cNvSpPr txBox="1"/>
          <p:nvPr>
            <p:custDataLst>
              <p:tags r:id="rId9"/>
            </p:custDataLst>
          </p:nvPr>
        </p:nvSpPr>
        <p:spPr>
          <a:xfrm>
            <a:off x="3249648" y="4427747"/>
            <a:ext cx="3370960" cy="306705"/>
          </a:xfrm>
          <a:prstGeom prst="rect">
            <a:avLst/>
          </a:prstGeom>
          <a:noFill/>
        </p:spPr>
        <p:txBody>
          <a:bodyPr wrap="square" rtlCol="0">
            <a:spAutoFit/>
          </a:bodyPr>
          <a:lstStyle/>
          <a:p>
            <a:pPr algn="l">
              <a:buClrTx/>
              <a:buSzTx/>
              <a:buFontTx/>
            </a:pPr>
            <a:r>
              <a:rPr lang="en-US" altLang="zh-CN" sz="1400" b="0" i="0" dirty="0">
                <a:latin typeface="FuturaBookC" charset="-52"/>
              </a:rPr>
              <a:t>MCTS‘s principle</a:t>
            </a:r>
            <a:endParaRPr lang="en-US" altLang="zh-CN" sz="1400" b="0" i="0" dirty="0">
              <a:latin typeface="FuturaBookC" charset="-52"/>
            </a:endParaRPr>
          </a:p>
        </p:txBody>
      </p:sp>
      <p:pic>
        <p:nvPicPr>
          <p:cNvPr id="2" name="图片 1"/>
          <p:cNvPicPr>
            <a:picLocks noChangeAspect="1"/>
          </p:cNvPicPr>
          <p:nvPr/>
        </p:nvPicPr>
        <p:blipFill>
          <a:blip r:embed="rId10"/>
          <a:stretch>
            <a:fillRect/>
          </a:stretch>
        </p:blipFill>
        <p:spPr>
          <a:xfrm>
            <a:off x="10673193" y="471151"/>
            <a:ext cx="851929" cy="881672"/>
          </a:xfrm>
          <a:prstGeom prst="rect">
            <a:avLst/>
          </a:prstGeom>
        </p:spPr>
      </p:pic>
      <p:sp>
        <p:nvSpPr>
          <p:cNvPr id="18" name="椭圆 17"/>
          <p:cNvSpPr/>
          <p:nvPr>
            <p:custDataLst>
              <p:tags r:id="rId11"/>
            </p:custDataLst>
          </p:nvPr>
        </p:nvSpPr>
        <p:spPr>
          <a:xfrm>
            <a:off x="7134562" y="4009965"/>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04</a:t>
            </a:r>
            <a:endParaRPr lang="zh-CN" altLang="en-US" sz="1200" b="1" dirty="0">
              <a:solidFill>
                <a:schemeClr val="bg1"/>
              </a:solidFill>
              <a:latin typeface="FuturaBookC" charset="-52"/>
            </a:endParaRPr>
          </a:p>
        </p:txBody>
      </p:sp>
      <p:sp>
        <p:nvSpPr>
          <p:cNvPr id="19" name="文本框 18"/>
          <p:cNvSpPr txBox="1"/>
          <p:nvPr>
            <p:custDataLst>
              <p:tags r:id="rId12"/>
            </p:custDataLst>
          </p:nvPr>
        </p:nvSpPr>
        <p:spPr>
          <a:xfrm>
            <a:off x="7899058" y="4002628"/>
            <a:ext cx="3701845" cy="460375"/>
          </a:xfrm>
          <a:prstGeom prst="rect">
            <a:avLst/>
          </a:prstGeom>
          <a:noFill/>
        </p:spPr>
        <p:txBody>
          <a:bodyPr wrap="square" rtlCol="0">
            <a:spAutoFit/>
          </a:bodyPr>
          <a:lstStyle/>
          <a:p>
            <a:pPr algn="just"/>
            <a:r>
              <a:rPr lang="zh-CN" altLang="en-US" sz="2400" dirty="0">
                <a:latin typeface="FZZhengHeiS-DB-GB" panose="02000000000000000000" pitchFamily="2" charset="0"/>
                <a:ea typeface="FZZhengHeiS-DB-GB" panose="02000000000000000000" pitchFamily="2" charset="0"/>
              </a:rPr>
              <a:t>结果提交</a:t>
            </a:r>
            <a:endParaRPr lang="zh-CN" altLang="en-US" sz="2400" dirty="0">
              <a:latin typeface="FZZhengHeiS-DB-GB" panose="02000000000000000000" pitchFamily="2" charset="0"/>
              <a:ea typeface="FZZhengHeiS-DB-GB" panose="02000000000000000000" pitchFamily="2" charset="0"/>
            </a:endParaRPr>
          </a:p>
        </p:txBody>
      </p:sp>
      <p:sp>
        <p:nvSpPr>
          <p:cNvPr id="20" name="文本框 19"/>
          <p:cNvSpPr txBox="1"/>
          <p:nvPr>
            <p:custDataLst>
              <p:tags r:id="rId13"/>
            </p:custDataLst>
          </p:nvPr>
        </p:nvSpPr>
        <p:spPr>
          <a:xfrm>
            <a:off x="7899058" y="4435084"/>
            <a:ext cx="3370960" cy="306705"/>
          </a:xfrm>
          <a:prstGeom prst="rect">
            <a:avLst/>
          </a:prstGeom>
          <a:noFill/>
        </p:spPr>
        <p:txBody>
          <a:bodyPr wrap="square" rtlCol="0">
            <a:spAutoFit/>
          </a:bodyPr>
          <a:lstStyle/>
          <a:p>
            <a:r>
              <a:rPr lang="en-US" altLang="zh-CN" sz="1400" dirty="0">
                <a:latin typeface="FuturaBookC" charset="-52"/>
              </a:rPr>
              <a:t>Submission</a:t>
            </a:r>
            <a:endParaRPr lang="en-US" altLang="zh-CN" sz="1400" dirty="0">
              <a:latin typeface="FuturaBookC" charset="-5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875" y="399415"/>
            <a:ext cx="4002405" cy="521970"/>
          </a:xfrm>
          <a:prstGeom prst="rect">
            <a:avLst/>
          </a:prstGeom>
          <a:noFill/>
        </p:spPr>
        <p:txBody>
          <a:bodyPr wrap="square" rtlCol="0">
            <a:spAutoFit/>
          </a:bodyPr>
          <a:lstStyle/>
          <a:p>
            <a:r>
              <a:rPr lang="zh-CN" altLang="en-US" sz="2800" dirty="0">
                <a:solidFill>
                  <a:srgbClr val="1C4885"/>
                </a:solidFill>
                <a:latin typeface="FZZhengHeiS-DB-GB" panose="02000000000000000000" pitchFamily="2" charset="0"/>
                <a:ea typeface="宋体" panose="02010600030101010101" pitchFamily="2" charset="-122"/>
                <a:sym typeface="+mn-ea"/>
              </a:rPr>
              <a:t>蒙特卡洛树搜索原理</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875" y="840740"/>
            <a:ext cx="2044700" cy="306705"/>
          </a:xfrm>
          <a:prstGeom prst="rect">
            <a:avLst/>
          </a:prstGeom>
          <a:noFill/>
        </p:spPr>
        <p:txBody>
          <a:bodyPr wrap="square" rtlCol="0">
            <a:spAutoFit/>
          </a:bodyPr>
          <a:lstStyle/>
          <a:p>
            <a:pPr algn="l">
              <a:buClrTx/>
              <a:buSzTx/>
              <a:buFontTx/>
            </a:pPr>
            <a:r>
              <a:rPr lang="en-US" altLang="zh-CN" sz="1400" dirty="0">
                <a:latin typeface="FuturaBookC" charset="-52"/>
                <a:sym typeface="+mn-ea"/>
              </a:rPr>
              <a:t>MCTS’s principle</a:t>
            </a:r>
            <a:endParaRPr lang="zh-CN" altLang="en-US" sz="1400" dirty="0">
              <a:latin typeface="FuturaBookC"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1"/>
          <a:stretch>
            <a:fillRect/>
          </a:stretch>
        </p:blipFill>
        <p:spPr>
          <a:xfrm>
            <a:off x="10673193" y="471151"/>
            <a:ext cx="851929" cy="881672"/>
          </a:xfrm>
          <a:prstGeom prst="rect">
            <a:avLst/>
          </a:prstGeom>
        </p:spPr>
      </p:pic>
      <p:sp>
        <p:nvSpPr>
          <p:cNvPr id="2" name="文本框 1"/>
          <p:cNvSpPr txBox="1"/>
          <p:nvPr>
            <p:custDataLst>
              <p:tags r:id="rId2"/>
            </p:custDataLst>
          </p:nvPr>
        </p:nvSpPr>
        <p:spPr>
          <a:xfrm>
            <a:off x="1616075" y="1092200"/>
            <a:ext cx="9380855" cy="5169535"/>
          </a:xfrm>
          <a:prstGeom prst="rect">
            <a:avLst/>
          </a:prstGeom>
          <a:noFill/>
        </p:spPr>
        <p:txBody>
          <a:bodyPr wrap="square">
            <a:spAutoFit/>
          </a:bodyPr>
          <a:lstStyle/>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en-US" sz="2000" b="1" dirty="0">
                <a:latin typeface="Times New Roman" panose="02020603050405020304" charset="0"/>
                <a:ea typeface="宋体" panose="02010600030101010101" pitchFamily="2" charset="-122"/>
                <a:cs typeface="Times New Roman" panose="02020603050405020304" charset="0"/>
              </a:rPr>
              <a:t>Step 3</a:t>
            </a:r>
            <a:r>
              <a:rPr lang="zh-CN" altLang="en-US" sz="2000" b="1" dirty="0">
                <a:latin typeface="Times New Roman" panose="02020603050405020304" charset="0"/>
                <a:ea typeface="宋体" panose="02010600030101010101" pitchFamily="2" charset="-122"/>
                <a:cs typeface="Times New Roman" panose="02020603050405020304" charset="0"/>
              </a:rPr>
              <a:t>：模拟</a:t>
            </a:r>
            <a:endParaRPr lang="zh-CN" altLang="en-US" sz="2000" b="1"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zh-CN" altLang="en-US" sz="2000" b="1" dirty="0">
                <a:latin typeface="Times New Roman" panose="02020603050405020304" charset="0"/>
                <a:ea typeface="宋体" panose="02010600030101010101" pitchFamily="2" charset="-122"/>
                <a:cs typeface="Times New Roman" panose="02020603050405020304" charset="0"/>
              </a:rPr>
              <a:t>在经过扩展后，以当前扩展后的新局面为基础，模拟完成正常对局，得到一个结果，即在当前情况下，</a:t>
            </a:r>
            <a:r>
              <a:rPr lang="zh-CN" altLang="en-US" sz="2000" b="1" dirty="0">
                <a:highlight>
                  <a:srgbClr val="FFFF00"/>
                </a:highlight>
                <a:latin typeface="Times New Roman" panose="02020603050405020304" charset="0"/>
                <a:ea typeface="宋体" panose="02010600030101010101" pitchFamily="2" charset="-122"/>
                <a:cs typeface="Times New Roman" panose="02020603050405020304" charset="0"/>
              </a:rPr>
              <a:t>经过模拟后的胜负关系</a:t>
            </a:r>
            <a:r>
              <a:rPr lang="zh-CN" altLang="en-US" sz="2000" b="1" dirty="0">
                <a:latin typeface="Times New Roman" panose="02020603050405020304" charset="0"/>
                <a:ea typeface="宋体" panose="02010600030101010101" pitchFamily="2" charset="-122"/>
                <a:cs typeface="Times New Roman" panose="02020603050405020304" charset="0"/>
              </a:rPr>
              <a:t>。并更新当前节点的</a:t>
            </a:r>
            <a:r>
              <a:rPr lang="en-US" altLang="zh-CN" sz="2000" b="1" dirty="0">
                <a:latin typeface="Times New Roman" panose="02020603050405020304" charset="0"/>
                <a:ea typeface="宋体" panose="02010600030101010101" pitchFamily="2" charset="-122"/>
                <a:cs typeface="Times New Roman" panose="02020603050405020304" charset="0"/>
              </a:rPr>
              <a:t>“</a:t>
            </a:r>
            <a:r>
              <a:rPr lang="zh-CN" altLang="en-US" sz="2000" b="1" dirty="0">
                <a:latin typeface="Times New Roman" panose="02020603050405020304" charset="0"/>
                <a:ea typeface="宋体" panose="02010600030101010101" pitchFamily="2" charset="-122"/>
                <a:cs typeface="Times New Roman" panose="02020603050405020304" charset="0"/>
              </a:rPr>
              <a:t>价值</a:t>
            </a:r>
            <a:r>
              <a:rPr lang="en-US" altLang="zh-CN" sz="2000" b="1" dirty="0">
                <a:latin typeface="Times New Roman" panose="02020603050405020304" charset="0"/>
                <a:ea typeface="宋体" panose="02010600030101010101" pitchFamily="2" charset="-122"/>
                <a:cs typeface="Times New Roman" panose="02020603050405020304" charset="0"/>
              </a:rPr>
              <a:t>”</a:t>
            </a:r>
            <a:r>
              <a:rPr lang="zh-CN" altLang="en-US" sz="2000" b="1" dirty="0">
                <a:latin typeface="Times New Roman" panose="02020603050405020304" charset="0"/>
                <a:ea typeface="宋体" panose="02010600030101010101" pitchFamily="2" charset="-122"/>
                <a:cs typeface="Times New Roman" panose="02020603050405020304" charset="0"/>
              </a:rPr>
              <a:t>。</a:t>
            </a:r>
            <a:endParaRPr lang="zh-CN" altLang="en-US" sz="2000" b="1"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endParaRPr lang="zh-CN" altLang="en-US" sz="2000" b="1"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zh-CN" altLang="en-US" sz="2000" b="1" dirty="0">
                <a:latin typeface="Times New Roman" panose="02020603050405020304" charset="0"/>
                <a:ea typeface="宋体" panose="02010600030101010101" pitchFamily="2" charset="-122"/>
                <a:cs typeface="Times New Roman" panose="02020603050405020304" charset="0"/>
              </a:rPr>
              <a:t>考虑刚刚选择的依据</a:t>
            </a:r>
            <a:r>
              <a:rPr lang="en-US" altLang="zh-CN" sz="2000" b="1" dirty="0">
                <a:latin typeface="Times New Roman" panose="02020603050405020304" charset="0"/>
                <a:ea typeface="宋体" panose="02010600030101010101" pitchFamily="2" charset="-122"/>
                <a:cs typeface="Times New Roman" panose="02020603050405020304" charset="0"/>
              </a:rPr>
              <a:t>“</a:t>
            </a:r>
            <a:r>
              <a:rPr lang="zh-CN" altLang="en-US" sz="2000" b="1" dirty="0">
                <a:latin typeface="Times New Roman" panose="02020603050405020304" charset="0"/>
                <a:ea typeface="宋体" panose="02010600030101010101" pitchFamily="2" charset="-122"/>
                <a:cs typeface="Times New Roman" panose="02020603050405020304" charset="0"/>
              </a:rPr>
              <a:t>价值</a:t>
            </a:r>
            <a:r>
              <a:rPr lang="en-US" altLang="zh-CN" sz="2000" b="1" dirty="0">
                <a:latin typeface="Times New Roman" panose="02020603050405020304" charset="0"/>
                <a:ea typeface="宋体" panose="02010600030101010101" pitchFamily="2" charset="-122"/>
                <a:cs typeface="Times New Roman" panose="02020603050405020304" charset="0"/>
              </a:rPr>
              <a:t>”</a:t>
            </a:r>
            <a:r>
              <a:rPr lang="zh-CN" altLang="en-US" sz="2000" b="1" dirty="0">
                <a:latin typeface="Times New Roman" panose="02020603050405020304" charset="0"/>
                <a:ea typeface="宋体" panose="02010600030101010101" pitchFamily="2" charset="-122"/>
                <a:cs typeface="Times New Roman" panose="02020603050405020304" charset="0"/>
              </a:rPr>
              <a:t>，如何定义选择依据？使用</a:t>
            </a:r>
            <a:r>
              <a:rPr lang="en-US" altLang="zh-CN" sz="2000" b="1" dirty="0">
                <a:latin typeface="Times New Roman" panose="02020603050405020304" charset="0"/>
                <a:ea typeface="宋体" panose="02010600030101010101" pitchFamily="2" charset="-122"/>
                <a:cs typeface="Times New Roman" panose="02020603050405020304" charset="0"/>
              </a:rPr>
              <a:t>UCB</a:t>
            </a:r>
            <a:r>
              <a:rPr lang="zh-CN" altLang="en-US" sz="2000" b="1" dirty="0">
                <a:latin typeface="Times New Roman" panose="02020603050405020304" charset="0"/>
                <a:ea typeface="宋体" panose="02010600030101010101" pitchFamily="2" charset="-122"/>
                <a:cs typeface="Times New Roman" panose="02020603050405020304" charset="0"/>
              </a:rPr>
              <a:t>做决策：</a:t>
            </a:r>
            <a:endParaRPr lang="zh-CN" altLang="en-US" sz="2000" b="1"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endParaRPr lang="zh-CN" altLang="en-US" sz="2000" b="1"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endParaRPr lang="zh-CN" altLang="en-US" sz="2000" b="1"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zh-CN" altLang="en-US" sz="2000" b="1" dirty="0">
                <a:latin typeface="Times New Roman" panose="02020603050405020304" charset="0"/>
                <a:ea typeface="宋体" panose="02010600030101010101" pitchFamily="2" charset="-122"/>
                <a:cs typeface="Times New Roman" panose="02020603050405020304" charset="0"/>
              </a:rPr>
              <a:t>其中第一项为在前</a:t>
            </a:r>
            <a:r>
              <a:rPr lang="en-US" altLang="zh-CN" sz="2000" b="1" dirty="0">
                <a:latin typeface="Times New Roman" panose="02020603050405020304" charset="0"/>
                <a:ea typeface="宋体" panose="02010600030101010101" pitchFamily="2" charset="-122"/>
                <a:cs typeface="Times New Roman" panose="02020603050405020304" charset="0"/>
              </a:rPr>
              <a:t> </a:t>
            </a:r>
            <a:r>
              <a:rPr lang="en-US" altLang="zh-CN" sz="2000" b="1" i="1" dirty="0">
                <a:latin typeface="Times New Roman" panose="02020603050405020304" charset="0"/>
                <a:ea typeface="宋体" panose="02010600030101010101" pitchFamily="2" charset="-122"/>
                <a:cs typeface="Times New Roman" panose="02020603050405020304" charset="0"/>
              </a:rPr>
              <a:t>j </a:t>
            </a:r>
            <a:r>
              <a:rPr lang="zh-CN" altLang="en-US" sz="2000" b="1" dirty="0">
                <a:latin typeface="Times New Roman" panose="02020603050405020304" charset="0"/>
                <a:ea typeface="宋体" panose="02010600030101010101" pitchFamily="2" charset="-122"/>
                <a:cs typeface="Times New Roman" panose="02020603050405020304" charset="0"/>
              </a:rPr>
              <a:t>轮下的收益，可以定义为当前节点在前</a:t>
            </a:r>
            <a:r>
              <a:rPr lang="en-US" altLang="zh-CN" sz="2000" b="1" dirty="0">
                <a:latin typeface="Times New Roman" panose="02020603050405020304" charset="0"/>
                <a:ea typeface="宋体" panose="02010600030101010101" pitchFamily="2" charset="-122"/>
                <a:cs typeface="Times New Roman" panose="02020603050405020304" charset="0"/>
              </a:rPr>
              <a:t> </a:t>
            </a:r>
            <a:r>
              <a:rPr lang="en-US" altLang="zh-CN" sz="2000" b="1" i="1" dirty="0">
                <a:latin typeface="Times New Roman" panose="02020603050405020304" charset="0"/>
                <a:ea typeface="宋体" panose="02010600030101010101" pitchFamily="2" charset="-122"/>
                <a:cs typeface="Times New Roman" panose="02020603050405020304" charset="0"/>
              </a:rPr>
              <a:t>j </a:t>
            </a:r>
            <a:r>
              <a:rPr lang="zh-CN" altLang="en-US" sz="2000" b="1" dirty="0">
                <a:latin typeface="Times New Roman" panose="02020603050405020304" charset="0"/>
                <a:ea typeface="宋体" panose="02010600030101010101" pitchFamily="2" charset="-122"/>
                <a:cs typeface="Times New Roman" panose="02020603050405020304" charset="0"/>
              </a:rPr>
              <a:t>轮的胜率，第二项表示置信区间，</a:t>
            </a:r>
            <a:r>
              <a:rPr lang="en-US" altLang="zh-CN" sz="2000" b="1" i="1" dirty="0">
                <a:latin typeface="Times New Roman" panose="02020603050405020304" charset="0"/>
                <a:ea typeface="宋体" panose="02010600030101010101" pitchFamily="2" charset="-122"/>
                <a:cs typeface="Times New Roman" panose="02020603050405020304" charset="0"/>
              </a:rPr>
              <a:t>n</a:t>
            </a:r>
            <a:r>
              <a:rPr lang="zh-CN" altLang="en-US" sz="2000" b="1" dirty="0">
                <a:latin typeface="Times New Roman" panose="02020603050405020304" charset="0"/>
                <a:ea typeface="宋体" panose="02010600030101010101" pitchFamily="2" charset="-122"/>
                <a:cs typeface="Times New Roman" panose="02020603050405020304" charset="0"/>
              </a:rPr>
              <a:t>表示当前节点的父节点被访问的次数，</a:t>
            </a:r>
            <a:r>
              <a:rPr lang="en-US" altLang="zh-CN" sz="2000" b="1" i="1" dirty="0">
                <a:latin typeface="Times New Roman" panose="02020603050405020304" charset="0"/>
                <a:ea typeface="宋体" panose="02010600030101010101" pitchFamily="2" charset="-122"/>
                <a:cs typeface="Times New Roman" panose="02020603050405020304" charset="0"/>
              </a:rPr>
              <a:t>n</a:t>
            </a:r>
            <a:r>
              <a:rPr lang="en-US" altLang="zh-CN" sz="2000" b="1" i="1" baseline="-25000" dirty="0">
                <a:latin typeface="Times New Roman" panose="02020603050405020304" charset="0"/>
                <a:ea typeface="宋体" panose="02010600030101010101" pitchFamily="2" charset="-122"/>
                <a:cs typeface="Times New Roman" panose="02020603050405020304" charset="0"/>
              </a:rPr>
              <a:t>j</a:t>
            </a:r>
            <a:r>
              <a:rPr lang="zh-CN" altLang="en-US" sz="2000" b="1" dirty="0">
                <a:latin typeface="Times New Roman" panose="02020603050405020304" charset="0"/>
                <a:ea typeface="宋体" panose="02010600030101010101" pitchFamily="2" charset="-122"/>
                <a:cs typeface="Times New Roman" panose="02020603050405020304" charset="0"/>
                <a:sym typeface="+mn-ea"/>
              </a:rPr>
              <a:t>表示为当前节点选择的次数，</a:t>
            </a:r>
            <a:r>
              <a:rPr lang="en-US" altLang="zh-CN" sz="2000" b="1" i="1" dirty="0">
                <a:latin typeface="Times New Roman" panose="02020603050405020304" charset="0"/>
                <a:ea typeface="宋体" panose="02010600030101010101" pitchFamily="2" charset="-122"/>
                <a:cs typeface="Times New Roman" panose="02020603050405020304" charset="0"/>
                <a:sym typeface="+mn-ea"/>
              </a:rPr>
              <a:t>c</a:t>
            </a:r>
            <a:r>
              <a:rPr lang="zh-CN" altLang="en-US" sz="2000" b="1" dirty="0">
                <a:latin typeface="Times New Roman" panose="02020603050405020304" charset="0"/>
                <a:ea typeface="宋体" panose="02010600030101010101" pitchFamily="2" charset="-122"/>
                <a:cs typeface="Times New Roman" panose="02020603050405020304" charset="0"/>
                <a:sym typeface="+mn-ea"/>
              </a:rPr>
              <a:t>为参数可调整。</a:t>
            </a:r>
            <a:r>
              <a:rPr lang="zh-CN" altLang="en-US" sz="2000" b="1" dirty="0">
                <a:latin typeface="Times New Roman" panose="02020603050405020304" charset="0"/>
                <a:ea typeface="宋体" panose="02010600030101010101" pitchFamily="2" charset="-122"/>
                <a:cs typeface="Times New Roman" panose="02020603050405020304" charset="0"/>
              </a:rPr>
              <a:t>故</a:t>
            </a:r>
            <a:r>
              <a:rPr lang="en-US" altLang="zh-CN" sz="2000" b="1" dirty="0">
                <a:latin typeface="Times New Roman" panose="02020603050405020304" charset="0"/>
                <a:ea typeface="宋体" panose="02010600030101010101" pitchFamily="2" charset="-122"/>
                <a:cs typeface="Times New Roman" panose="02020603050405020304" charset="0"/>
              </a:rPr>
              <a:t>UCB</a:t>
            </a:r>
            <a:r>
              <a:rPr lang="zh-CN" altLang="en-US" sz="2000" b="1" dirty="0">
                <a:latin typeface="Times New Roman" panose="02020603050405020304" charset="0"/>
                <a:ea typeface="宋体" panose="02010600030101010101" pitchFamily="2" charset="-122"/>
                <a:cs typeface="Times New Roman" panose="02020603050405020304" charset="0"/>
              </a:rPr>
              <a:t>在这里可以改写为</a:t>
            </a:r>
            <a:r>
              <a:rPr lang="en-US" altLang="zh-CN" sz="2000" b="1" dirty="0">
                <a:latin typeface="Times New Roman" panose="02020603050405020304" charset="0"/>
                <a:ea typeface="宋体" panose="02010600030101010101" pitchFamily="2" charset="-122"/>
                <a:cs typeface="Times New Roman" panose="02020603050405020304" charset="0"/>
              </a:rPr>
              <a:t>(</a:t>
            </a:r>
            <a:r>
              <a:rPr lang="en-US" altLang="zh-CN" sz="2000" b="1" i="1" dirty="0">
                <a:latin typeface="Times New Roman" panose="02020603050405020304" charset="0"/>
                <a:ea typeface="宋体" panose="02010600030101010101" pitchFamily="2" charset="-122"/>
                <a:cs typeface="Times New Roman" panose="02020603050405020304" charset="0"/>
              </a:rPr>
              <a:t>w</a:t>
            </a:r>
            <a:r>
              <a:rPr lang="en-US" altLang="zh-CN" sz="2000" b="1" i="1" baseline="-25000" dirty="0">
                <a:latin typeface="Times New Roman" panose="02020603050405020304" charset="0"/>
                <a:ea typeface="宋体" panose="02010600030101010101" pitchFamily="2" charset="-122"/>
                <a:cs typeface="Times New Roman" panose="02020603050405020304" charset="0"/>
              </a:rPr>
              <a:t>j</a:t>
            </a:r>
            <a:r>
              <a:rPr lang="zh-CN" altLang="en-US" sz="2000" b="1" dirty="0">
                <a:latin typeface="Times New Roman" panose="02020603050405020304" charset="0"/>
                <a:ea typeface="宋体" panose="02010600030101010101" pitchFamily="2" charset="-122"/>
                <a:cs typeface="Times New Roman" panose="02020603050405020304" charset="0"/>
              </a:rPr>
              <a:t>代表获胜的次数</a:t>
            </a:r>
            <a:r>
              <a:rPr lang="en-US" altLang="zh-CN" sz="2000" b="1" dirty="0">
                <a:latin typeface="Times New Roman" panose="02020603050405020304" charset="0"/>
                <a:ea typeface="宋体" panose="02010600030101010101" pitchFamily="2" charset="-122"/>
                <a:cs typeface="Times New Roman" panose="02020603050405020304" charset="0"/>
              </a:rPr>
              <a:t>)</a:t>
            </a:r>
            <a:r>
              <a:rPr lang="zh-CN" altLang="en-US" sz="2000" b="1" dirty="0">
                <a:latin typeface="Times New Roman" panose="02020603050405020304" charset="0"/>
                <a:ea typeface="宋体" panose="02010600030101010101" pitchFamily="2" charset="-122"/>
                <a:cs typeface="Times New Roman" panose="02020603050405020304" charset="0"/>
              </a:rPr>
              <a:t>：</a:t>
            </a:r>
            <a:endParaRPr lang="zh-CN" altLang="en-US" sz="2000" b="1"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endParaRPr lang="zh-CN" altLang="en-US" sz="2000" b="1" dirty="0">
              <a:latin typeface="Times New Roman" panose="02020603050405020304" charset="0"/>
              <a:ea typeface="宋体" panose="02010600030101010101" pitchFamily="2" charset="-122"/>
              <a:cs typeface="Times New Roman" panose="02020603050405020304" charset="0"/>
            </a:endParaRPr>
          </a:p>
        </p:txBody>
      </p:sp>
      <mc:AlternateContent xmlns:mc="http://schemas.openxmlformats.org/markup-compatibility/2006">
        <mc:Choice xmlns:a14="http://schemas.microsoft.com/office/drawing/2010/main" Requires="a14">
          <p:sp>
            <p:nvSpPr>
              <p:cNvPr id="3" name="矩形 2"/>
              <p:cNvSpPr/>
              <p:nvPr>
                <p:custDataLst>
                  <p:tags r:id="rId3"/>
                </p:custDataLst>
              </p:nvPr>
            </p:nvSpPr>
            <p:spPr>
              <a:xfrm>
                <a:off x="4841352" y="3386048"/>
                <a:ext cx="2988310" cy="1176655"/>
              </a:xfrm>
              <a:prstGeom prst="rect">
                <a:avLst/>
              </a:prstGeom>
            </p:spPr>
            <p:txBody>
              <a:bodyPr wrap="none">
                <a:spAutoFit/>
              </a:bodyPr>
              <a:p>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a:rPr>
                        <m:t>𝑈𝐶𝐵</m:t>
                      </m:r>
                      <m:r>
                        <a:rPr lang="en-US" altLang="zh-CN" sz="2400" i="1" smtClean="0">
                          <a:latin typeface="Cambria Math" panose="02040503050406030204"/>
                        </a:rPr>
                        <m:t>=</m:t>
                      </m:r>
                      <m:acc>
                        <m:accPr>
                          <m:chr m:val="̅"/>
                          <m:ctrlPr>
                            <a:rPr lang="zh-CN" altLang="zh-CN" sz="2400" i="1">
                              <a:latin typeface="Cambria Math" panose="02040503050406030204" pitchFamily="18" charset="0"/>
                            </a:rPr>
                          </m:ctrlPr>
                        </m:accPr>
                        <m:e>
                          <m:sSub>
                            <m:sSubPr>
                              <m:ctrlPr>
                                <a:rPr lang="zh-CN" altLang="zh-CN" sz="2400" i="1">
                                  <a:latin typeface="Cambria Math" panose="02040503050406030204" pitchFamily="18" charset="0"/>
                                </a:rPr>
                              </m:ctrlPr>
                            </m:sSubPr>
                            <m:e>
                              <m:r>
                                <a:rPr lang="en-US" altLang="zh-CN" sz="2400" i="1">
                                  <a:latin typeface="Cambria Math" panose="02040503050406030204"/>
                                </a:rPr>
                                <m:t>𝑋</m:t>
                              </m:r>
                            </m:e>
                            <m:sub>
                              <m:r>
                                <a:rPr lang="en-US" altLang="zh-CN" sz="2400" i="1">
                                  <a:latin typeface="Cambria Math" panose="02040503050406030204"/>
                                </a:rPr>
                                <m:t>𝑗</m:t>
                              </m:r>
                            </m:sub>
                          </m:sSub>
                        </m:e>
                      </m:acc>
                      <m:r>
                        <a:rPr lang="en-US" altLang="zh-CN" sz="2400" i="1">
                          <a:latin typeface="Cambria Math" panose="02040503050406030204"/>
                        </a:rPr>
                        <m:t>+</m:t>
                      </m:r>
                      <m:r>
                        <a:rPr lang="en-US" altLang="zh-CN" sz="2400" i="1">
                          <a:latin typeface="Cambria Math" panose="02040503050406030204"/>
                        </a:rPr>
                        <m:t>𝑐</m:t>
                      </m:r>
                      <m:rad>
                        <m:radPr>
                          <m:degHide m:val="on"/>
                          <m:ctrlPr>
                            <a:rPr lang="zh-CN" altLang="zh-CN" sz="2400" i="1">
                              <a:latin typeface="Cambria Math" panose="02040503050406030204" pitchFamily="18" charset="0"/>
                            </a:rPr>
                          </m:ctrlPr>
                        </m:radPr>
                        <m:deg/>
                        <m:e>
                          <m:f>
                            <m:fPr>
                              <m:ctrlPr>
                                <a:rPr lang="zh-CN" altLang="zh-CN" sz="2400" i="1">
                                  <a:latin typeface="Cambria Math" panose="02040503050406030204" pitchFamily="18" charset="0"/>
                                </a:rPr>
                              </m:ctrlPr>
                            </m:fPr>
                            <m:num>
                              <m:r>
                                <a:rPr lang="en-US" altLang="zh-CN" sz="2400" i="1">
                                  <a:latin typeface="Cambria Math" panose="02040503050406030204"/>
                                </a:rPr>
                                <m:t>2</m:t>
                              </m:r>
                              <m:func>
                                <m:funcPr>
                                  <m:ctrlPr>
                                    <a:rPr lang="en-US" altLang="zh-CN" sz="2400" i="1" smtClean="0">
                                      <a:latin typeface="Cambria Math" panose="02040503050406030204" pitchFamily="18" charset="0"/>
                                    </a:rPr>
                                  </m:ctrlPr>
                                </m:funcPr>
                                <m:fName>
                                  <m:r>
                                    <m:rPr>
                                      <m:sty m:val="p"/>
                                    </m:rPr>
                                    <a:rPr lang="en-US" altLang="zh-CN" sz="2400" i="0" smtClean="0">
                                      <a:latin typeface="Cambria Math" panose="02040503050406030204" pitchFamily="18" charset="0"/>
                                    </a:rPr>
                                    <m:t>ln</m:t>
                                  </m:r>
                                </m:fName>
                                <m:e>
                                  <m:r>
                                    <a:rPr lang="en-US" altLang="zh-CN" sz="2400" b="0" i="1" smtClean="0">
                                      <a:latin typeface="Cambria Math" panose="02040503050406030204" pitchFamily="18" charset="0"/>
                                    </a:rPr>
                                    <m:t>𝑛</m:t>
                                  </m:r>
                                </m:e>
                              </m:func>
                              <m:r>
                                <a:rPr lang="en-US" altLang="zh-CN" sz="2400" i="1">
                                  <a:latin typeface="Cambria Math" panose="02040503050406030204"/>
                                </a:rPr>
                                <m:t> </m:t>
                              </m:r>
                            </m:num>
                            <m:den>
                              <m:sSub>
                                <m:sSubPr>
                                  <m:ctrlPr>
                                    <a:rPr lang="zh-CN" altLang="zh-CN" sz="2400" i="1">
                                      <a:latin typeface="Cambria Math" panose="02040503050406030204" pitchFamily="18" charset="0"/>
                                    </a:rPr>
                                  </m:ctrlPr>
                                </m:sSubPr>
                                <m:e>
                                  <m:r>
                                    <a:rPr lang="en-US" altLang="zh-CN" sz="2400" i="1">
                                      <a:latin typeface="Cambria Math" panose="02040503050406030204"/>
                                    </a:rPr>
                                    <m:t>𝑛</m:t>
                                  </m:r>
                                </m:e>
                                <m:sub>
                                  <m:r>
                                    <a:rPr lang="en-US" altLang="zh-CN" sz="2400" i="1">
                                      <a:latin typeface="Cambria Math" panose="02040503050406030204"/>
                                    </a:rPr>
                                    <m:t>𝑗</m:t>
                                  </m:r>
                                </m:sub>
                              </m:sSub>
                            </m:den>
                          </m:f>
                        </m:e>
                      </m:rad>
                    </m:oMath>
                  </m:oMathPara>
                </a14:m>
                <a:endParaRPr lang="zh-CN" altLang="zh-CN" sz="2400" dirty="0">
                  <a:latin typeface="Times New Roman" panose="02020603050405020304" charset="0"/>
                  <a:ea typeface="黑体" panose="02010609060101010101" charset="-122"/>
                  <a:cs typeface="Times New Roman" panose="02020603050405020304" charset="0"/>
                </a:endParaRPr>
              </a:p>
            </p:txBody>
          </p:sp>
        </mc:Choice>
        <mc:Fallback>
          <p:sp>
            <p:nvSpPr>
              <p:cNvPr id="3" name="矩形 2"/>
              <p:cNvSpPr>
                <a:spLocks noRot="1" noChangeAspect="1" noMove="1" noResize="1" noEditPoints="1" noAdjustHandles="1" noChangeArrowheads="1" noChangeShapeType="1" noTextEdit="1"/>
              </p:cNvSpPr>
              <p:nvPr>
                <p:custDataLst>
                  <p:tags r:id="rId4"/>
                </p:custDataLst>
              </p:nvPr>
            </p:nvSpPr>
            <p:spPr>
              <a:xfrm>
                <a:off x="4841352" y="3386048"/>
                <a:ext cx="2988310" cy="1176655"/>
              </a:xfrm>
              <a:prstGeom prst="rect">
                <a:avLst/>
              </a:prstGeom>
              <a:blipFill rotWithShape="1">
                <a:blip r:embed="rId5"/>
                <a:stretch>
                  <a:fillRect l="-4" t="-19" r="4" b="19"/>
                </a:stretch>
              </a:blipFill>
            </p:spPr>
            <p:txBody>
              <a:bodyPr/>
              <a:lstStyle/>
              <a:p>
                <a:r>
                  <a:rPr lang="zh-CN" altLang="en-US">
                    <a:noFill/>
                  </a:rPr>
                  <a:t> </a:t>
                </a:r>
              </a:p>
            </p:txBody>
          </p:sp>
        </mc:Fallback>
      </mc:AlternateContent>
      <p:pic>
        <p:nvPicPr>
          <p:cNvPr id="8" name="图片 7"/>
          <p:cNvPicPr>
            <a:picLocks noChangeAspect="1"/>
          </p:cNvPicPr>
          <p:nvPr>
            <p:custDataLst>
              <p:tags r:id="rId6"/>
            </p:custDataLst>
          </p:nvPr>
        </p:nvPicPr>
        <p:blipFill>
          <a:blip r:embed="rId7"/>
          <a:stretch>
            <a:fillRect/>
          </a:stretch>
        </p:blipFill>
        <p:spPr>
          <a:xfrm>
            <a:off x="4841240" y="5720715"/>
            <a:ext cx="2988310" cy="9944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875" y="399415"/>
            <a:ext cx="4002405" cy="521970"/>
          </a:xfrm>
          <a:prstGeom prst="rect">
            <a:avLst/>
          </a:prstGeom>
          <a:noFill/>
        </p:spPr>
        <p:txBody>
          <a:bodyPr wrap="square" rtlCol="0">
            <a:spAutoFit/>
          </a:bodyPr>
          <a:lstStyle/>
          <a:p>
            <a:r>
              <a:rPr lang="zh-CN" altLang="en-US" sz="2800" dirty="0">
                <a:solidFill>
                  <a:srgbClr val="1C4885"/>
                </a:solidFill>
                <a:latin typeface="FZZhengHeiS-DB-GB" panose="02000000000000000000" pitchFamily="2" charset="0"/>
                <a:ea typeface="宋体" panose="02010600030101010101" pitchFamily="2" charset="-122"/>
                <a:sym typeface="+mn-ea"/>
              </a:rPr>
              <a:t>蒙特卡洛树搜索原理</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875" y="840740"/>
            <a:ext cx="2044700" cy="306705"/>
          </a:xfrm>
          <a:prstGeom prst="rect">
            <a:avLst/>
          </a:prstGeom>
          <a:noFill/>
        </p:spPr>
        <p:txBody>
          <a:bodyPr wrap="square" rtlCol="0">
            <a:spAutoFit/>
          </a:bodyPr>
          <a:lstStyle/>
          <a:p>
            <a:pPr algn="l">
              <a:buClrTx/>
              <a:buSzTx/>
              <a:buFontTx/>
            </a:pPr>
            <a:r>
              <a:rPr lang="en-US" altLang="zh-CN" sz="1400" dirty="0">
                <a:latin typeface="FuturaBookC" charset="-52"/>
                <a:sym typeface="+mn-ea"/>
              </a:rPr>
              <a:t>MCTS’s principle</a:t>
            </a:r>
            <a:endParaRPr lang="zh-CN" altLang="en-US" sz="1400" dirty="0">
              <a:latin typeface="FuturaBookC"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1"/>
          <a:stretch>
            <a:fillRect/>
          </a:stretch>
        </p:blipFill>
        <p:spPr>
          <a:xfrm>
            <a:off x="10673193" y="471151"/>
            <a:ext cx="851929" cy="881672"/>
          </a:xfrm>
          <a:prstGeom prst="rect">
            <a:avLst/>
          </a:prstGeom>
        </p:spPr>
      </p:pic>
      <p:sp>
        <p:nvSpPr>
          <p:cNvPr id="2" name="文本框 1"/>
          <p:cNvSpPr txBox="1"/>
          <p:nvPr>
            <p:custDataLst>
              <p:tags r:id="rId2"/>
            </p:custDataLst>
          </p:nvPr>
        </p:nvSpPr>
        <p:spPr>
          <a:xfrm>
            <a:off x="1616075" y="1092200"/>
            <a:ext cx="9380855" cy="1938020"/>
          </a:xfrm>
          <a:prstGeom prst="rect">
            <a:avLst/>
          </a:prstGeom>
          <a:noFill/>
        </p:spPr>
        <p:txBody>
          <a:bodyPr wrap="square">
            <a:spAutoFit/>
          </a:bodyPr>
          <a:lstStyle/>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en-US" sz="2000" b="1" dirty="0">
                <a:latin typeface="Times New Roman" panose="02020603050405020304" charset="0"/>
                <a:ea typeface="宋体" panose="02010600030101010101" pitchFamily="2" charset="-122"/>
                <a:cs typeface="Times New Roman" panose="02020603050405020304" charset="0"/>
              </a:rPr>
              <a:t>Step 4</a:t>
            </a:r>
            <a:r>
              <a:rPr lang="zh-CN" altLang="en-US" sz="2000" b="1" dirty="0">
                <a:latin typeface="Times New Roman" panose="02020603050405020304" charset="0"/>
                <a:ea typeface="宋体" panose="02010600030101010101" pitchFamily="2" charset="-122"/>
                <a:cs typeface="Times New Roman" panose="02020603050405020304" charset="0"/>
              </a:rPr>
              <a:t>：反向传播</a:t>
            </a:r>
            <a:endParaRPr lang="zh-CN" altLang="en-US" sz="2000" b="1"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zh-CN" sz="2000" b="1" dirty="0">
                <a:latin typeface="Times New Roman" panose="02020603050405020304" charset="0"/>
                <a:ea typeface="宋体" panose="02010600030101010101" pitchFamily="2" charset="-122"/>
                <a:cs typeface="Times New Roman" panose="02020603050405020304" charset="0"/>
                <a:sym typeface="+mn-ea"/>
              </a:rPr>
              <a:t>对于搜索树上任意一个节点，其</a:t>
            </a:r>
            <a:r>
              <a:rPr lang="zh-CN" sz="2000" b="1" dirty="0">
                <a:highlight>
                  <a:srgbClr val="FFFF00"/>
                </a:highlight>
                <a:latin typeface="Times New Roman" panose="02020603050405020304" charset="0"/>
                <a:ea typeface="宋体" panose="02010600030101010101" pitchFamily="2" charset="-122"/>
                <a:cs typeface="Times New Roman" panose="02020603050405020304" charset="0"/>
                <a:sym typeface="+mn-ea"/>
              </a:rPr>
              <a:t>价值代表选择该节点可能的收益</a:t>
            </a:r>
            <a:r>
              <a:rPr lang="zh-CN" sz="2000" b="1" dirty="0">
                <a:latin typeface="Times New Roman" panose="02020603050405020304" charset="0"/>
                <a:ea typeface="宋体" panose="02010600030101010101" pitchFamily="2" charset="-122"/>
                <a:cs typeface="Times New Roman" panose="02020603050405020304" charset="0"/>
                <a:sym typeface="+mn-ea"/>
              </a:rPr>
              <a:t>，所以我们在模拟结束之后，需要将模拟结果从当前节点沿树链向上更新至根节点。依据</a:t>
            </a:r>
            <a:r>
              <a:rPr lang="en-US" altLang="zh-CN" sz="2000" b="1" dirty="0">
                <a:latin typeface="Times New Roman" panose="02020603050405020304" charset="0"/>
                <a:ea typeface="宋体" panose="02010600030101010101" pitchFamily="2" charset="-122"/>
                <a:cs typeface="Times New Roman" panose="02020603050405020304" charset="0"/>
                <a:sym typeface="+mn-ea"/>
              </a:rPr>
              <a:t>UCB</a:t>
            </a:r>
            <a:r>
              <a:rPr lang="zh-CN" altLang="en-US" sz="2000" b="1" dirty="0">
                <a:latin typeface="Times New Roman" panose="02020603050405020304" charset="0"/>
                <a:ea typeface="宋体" panose="02010600030101010101" pitchFamily="2" charset="-122"/>
                <a:cs typeface="Times New Roman" panose="02020603050405020304" charset="0"/>
                <a:sym typeface="+mn-ea"/>
              </a:rPr>
              <a:t>公式，每个节点维护两个变量，代表访问次数</a:t>
            </a:r>
            <a:r>
              <a:rPr lang="en-US" altLang="zh-CN" sz="2000" b="1" i="1" dirty="0">
                <a:latin typeface="Times New Roman" panose="02020603050405020304" charset="0"/>
                <a:ea typeface="宋体" panose="02010600030101010101" pitchFamily="2" charset="-122"/>
                <a:cs typeface="Times New Roman" panose="02020603050405020304" charset="0"/>
                <a:sym typeface="+mn-ea"/>
              </a:rPr>
              <a:t>n</a:t>
            </a:r>
            <a:r>
              <a:rPr lang="en-US" altLang="zh-CN" sz="2000" b="1" i="1" baseline="-25000" dirty="0">
                <a:latin typeface="Times New Roman" panose="02020603050405020304" charset="0"/>
                <a:ea typeface="宋体" panose="02010600030101010101" pitchFamily="2" charset="-122"/>
                <a:cs typeface="Times New Roman" panose="02020603050405020304" charset="0"/>
                <a:sym typeface="+mn-ea"/>
              </a:rPr>
              <a:t>j</a:t>
            </a:r>
            <a:r>
              <a:rPr lang="zh-CN" altLang="en-US" sz="2000" b="1" dirty="0">
                <a:latin typeface="Times New Roman" panose="02020603050405020304" charset="0"/>
                <a:ea typeface="宋体" panose="02010600030101010101" pitchFamily="2" charset="-122"/>
                <a:cs typeface="Times New Roman" panose="02020603050405020304" charset="0"/>
                <a:sym typeface="+mn-ea"/>
              </a:rPr>
              <a:t>，以及获胜次数</a:t>
            </a:r>
            <a:r>
              <a:rPr lang="en-US" altLang="zh-CN" sz="2000" b="1" i="1" dirty="0">
                <a:latin typeface="Times New Roman" panose="02020603050405020304" charset="0"/>
                <a:ea typeface="宋体" panose="02010600030101010101" pitchFamily="2" charset="-122"/>
                <a:cs typeface="Times New Roman" panose="02020603050405020304" charset="0"/>
                <a:sym typeface="+mn-ea"/>
              </a:rPr>
              <a:t>w</a:t>
            </a:r>
            <a:r>
              <a:rPr lang="en-US" altLang="zh-CN" sz="2000" b="1" i="1" baseline="-25000" dirty="0">
                <a:latin typeface="Times New Roman" panose="02020603050405020304" charset="0"/>
                <a:ea typeface="宋体" panose="02010600030101010101" pitchFamily="2" charset="-122"/>
                <a:cs typeface="Times New Roman" panose="02020603050405020304" charset="0"/>
                <a:sym typeface="+mn-ea"/>
              </a:rPr>
              <a:t>j</a:t>
            </a:r>
            <a:r>
              <a:rPr lang="zh-CN" altLang="en-US" sz="2000" b="1" dirty="0">
                <a:latin typeface="Times New Roman" panose="02020603050405020304" charset="0"/>
                <a:ea typeface="宋体" panose="02010600030101010101" pitchFamily="2" charset="-122"/>
                <a:cs typeface="Times New Roman" panose="02020603050405020304" charset="0"/>
                <a:sym typeface="+mn-ea"/>
              </a:rPr>
              <a:t>。</a:t>
            </a:r>
            <a:endParaRPr lang="zh-CN" altLang="en-US" sz="2000" b="1" dirty="0">
              <a:latin typeface="Times New Roman" panose="02020603050405020304" charset="0"/>
              <a:ea typeface="宋体" panose="02010600030101010101" pitchFamily="2" charset="-122"/>
              <a:cs typeface="Times New Roman" panose="02020603050405020304" charset="0"/>
              <a:sym typeface="+mn-ea"/>
            </a:endParaRPr>
          </a:p>
        </p:txBody>
      </p:sp>
      <p:pic>
        <p:nvPicPr>
          <p:cNvPr id="7" name="图片 6"/>
          <p:cNvPicPr>
            <a:picLocks noChangeAspect="1"/>
          </p:cNvPicPr>
          <p:nvPr>
            <p:custDataLst>
              <p:tags r:id="rId3"/>
            </p:custDataLst>
          </p:nvPr>
        </p:nvPicPr>
        <p:blipFill>
          <a:blip r:embed="rId4"/>
          <a:stretch>
            <a:fillRect/>
          </a:stretch>
        </p:blipFill>
        <p:spPr>
          <a:xfrm>
            <a:off x="4601845" y="2981960"/>
            <a:ext cx="2988310" cy="994410"/>
          </a:xfrm>
          <a:prstGeom prst="rect">
            <a:avLst/>
          </a:prstGeom>
        </p:spPr>
      </p:pic>
      <p:pic>
        <p:nvPicPr>
          <p:cNvPr id="9" name="图片 8"/>
          <p:cNvPicPr>
            <a:picLocks noChangeAspect="1"/>
          </p:cNvPicPr>
          <p:nvPr>
            <p:custDataLst>
              <p:tags r:id="rId5"/>
            </p:custDataLst>
          </p:nvPr>
        </p:nvPicPr>
        <p:blipFill>
          <a:blip r:embed="rId6"/>
          <a:stretch>
            <a:fillRect/>
          </a:stretch>
        </p:blipFill>
        <p:spPr>
          <a:xfrm>
            <a:off x="1082040" y="3990340"/>
            <a:ext cx="3011805" cy="2825750"/>
          </a:xfrm>
          <a:prstGeom prst="rect">
            <a:avLst/>
          </a:prstGeom>
        </p:spPr>
      </p:pic>
      <p:pic>
        <p:nvPicPr>
          <p:cNvPr id="10" name="图片 9"/>
          <p:cNvPicPr>
            <a:picLocks noChangeAspect="1"/>
          </p:cNvPicPr>
          <p:nvPr>
            <p:custDataLst>
              <p:tags r:id="rId7"/>
            </p:custDataLst>
          </p:nvPr>
        </p:nvPicPr>
        <p:blipFill>
          <a:blip r:embed="rId8"/>
          <a:stretch>
            <a:fillRect/>
          </a:stretch>
        </p:blipFill>
        <p:spPr>
          <a:xfrm>
            <a:off x="4217035" y="3840480"/>
            <a:ext cx="3252470" cy="3017520"/>
          </a:xfrm>
          <a:prstGeom prst="rect">
            <a:avLst/>
          </a:prstGeom>
        </p:spPr>
      </p:pic>
      <p:pic>
        <p:nvPicPr>
          <p:cNvPr id="11" name="图片 10"/>
          <p:cNvPicPr>
            <a:picLocks noChangeAspect="1"/>
          </p:cNvPicPr>
          <p:nvPr>
            <p:custDataLst>
              <p:tags r:id="rId9"/>
            </p:custDataLst>
          </p:nvPr>
        </p:nvPicPr>
        <p:blipFill>
          <a:blip r:embed="rId10"/>
          <a:stretch>
            <a:fillRect/>
          </a:stretch>
        </p:blipFill>
        <p:spPr>
          <a:xfrm>
            <a:off x="7590155" y="3726180"/>
            <a:ext cx="3350895" cy="31318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875" y="399415"/>
            <a:ext cx="4002405" cy="521970"/>
          </a:xfrm>
          <a:prstGeom prst="rect">
            <a:avLst/>
          </a:prstGeom>
          <a:noFill/>
        </p:spPr>
        <p:txBody>
          <a:bodyPr wrap="square" rtlCol="0">
            <a:spAutoFit/>
          </a:bodyPr>
          <a:lstStyle/>
          <a:p>
            <a:r>
              <a:rPr lang="zh-CN" altLang="en-US" sz="2800" dirty="0">
                <a:solidFill>
                  <a:srgbClr val="1C4885"/>
                </a:solidFill>
                <a:latin typeface="FZZhengHeiS-DB-GB" panose="02000000000000000000" pitchFamily="2" charset="0"/>
                <a:ea typeface="宋体" panose="02010600030101010101" pitchFamily="2" charset="-122"/>
                <a:sym typeface="+mn-ea"/>
              </a:rPr>
              <a:t>蒙特卡洛树搜索原理</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875" y="840740"/>
            <a:ext cx="2044700" cy="306705"/>
          </a:xfrm>
          <a:prstGeom prst="rect">
            <a:avLst/>
          </a:prstGeom>
          <a:noFill/>
        </p:spPr>
        <p:txBody>
          <a:bodyPr wrap="square" rtlCol="0">
            <a:spAutoFit/>
          </a:bodyPr>
          <a:lstStyle/>
          <a:p>
            <a:pPr algn="l">
              <a:buClrTx/>
              <a:buSzTx/>
              <a:buFontTx/>
            </a:pPr>
            <a:r>
              <a:rPr lang="en-US" altLang="zh-CN" sz="1400" dirty="0">
                <a:latin typeface="FuturaBookC" charset="-52"/>
                <a:sym typeface="+mn-ea"/>
              </a:rPr>
              <a:t>MCTS’s principle</a:t>
            </a:r>
            <a:endParaRPr lang="zh-CN" altLang="en-US" sz="1400" dirty="0">
              <a:latin typeface="FuturaBookC"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1"/>
          <a:stretch>
            <a:fillRect/>
          </a:stretch>
        </p:blipFill>
        <p:spPr>
          <a:xfrm>
            <a:off x="10673193" y="471151"/>
            <a:ext cx="851929" cy="881672"/>
          </a:xfrm>
          <a:prstGeom prst="rect">
            <a:avLst/>
          </a:prstGeom>
        </p:spPr>
      </p:pic>
      <p:sp>
        <p:nvSpPr>
          <p:cNvPr id="2" name="文本框 1"/>
          <p:cNvSpPr txBox="1"/>
          <p:nvPr>
            <p:custDataLst>
              <p:tags r:id="rId2"/>
            </p:custDataLst>
          </p:nvPr>
        </p:nvSpPr>
        <p:spPr>
          <a:xfrm>
            <a:off x="1616075" y="1092200"/>
            <a:ext cx="9380855" cy="5169535"/>
          </a:xfrm>
          <a:prstGeom prst="rect">
            <a:avLst/>
          </a:prstGeom>
          <a:noFill/>
        </p:spPr>
        <p:txBody>
          <a:bodyPr wrap="square">
            <a:spAutoFit/>
          </a:bodyPr>
          <a:lstStyle/>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en-US" altLang="zh-CN" sz="2000" b="1" dirty="0">
                <a:latin typeface="Times New Roman" panose="02020603050405020304" charset="0"/>
                <a:ea typeface="宋体" panose="02010600030101010101" pitchFamily="2" charset="-122"/>
                <a:cs typeface="Times New Roman" panose="02020603050405020304" charset="0"/>
              </a:rPr>
              <a:t>Hint</a:t>
            </a:r>
            <a:r>
              <a:rPr lang="zh-CN" altLang="en-US" sz="2000" b="1" dirty="0">
                <a:latin typeface="Times New Roman" panose="02020603050405020304" charset="0"/>
                <a:ea typeface="宋体" panose="02010600030101010101" pitchFamily="2" charset="-122"/>
                <a:cs typeface="Times New Roman" panose="02020603050405020304" charset="0"/>
              </a:rPr>
              <a:t>：</a:t>
            </a:r>
            <a:endParaRPr lang="zh-CN" altLang="en-US" sz="2000" b="1"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zh-CN" altLang="en-US" sz="2000" b="1" dirty="0">
                <a:latin typeface="Times New Roman" panose="02020603050405020304" charset="0"/>
                <a:ea typeface="宋体" panose="02010600030101010101" pitchFamily="2" charset="-122"/>
                <a:cs typeface="Times New Roman" panose="02020603050405020304" charset="0"/>
                <a:sym typeface="+mn-ea"/>
              </a:rPr>
              <a:t>维护搜索树的树形结构，维护</a:t>
            </a:r>
            <a:r>
              <a:rPr lang="en-US" altLang="zh-CN" sz="2000" b="1" dirty="0">
                <a:latin typeface="Times New Roman" panose="02020603050405020304" charset="0"/>
                <a:ea typeface="宋体" panose="02010600030101010101" pitchFamily="2" charset="-122"/>
                <a:cs typeface="Times New Roman" panose="02020603050405020304" charset="0"/>
                <a:sym typeface="+mn-ea"/>
              </a:rPr>
              <a:t>MCTS</a:t>
            </a:r>
            <a:r>
              <a:rPr lang="zh-CN" altLang="en-US" sz="2000" b="1" dirty="0">
                <a:latin typeface="Times New Roman" panose="02020603050405020304" charset="0"/>
                <a:ea typeface="宋体" panose="02010600030101010101" pitchFamily="2" charset="-122"/>
                <a:cs typeface="Times New Roman" panose="02020603050405020304" charset="0"/>
                <a:sym typeface="+mn-ea"/>
              </a:rPr>
              <a:t>节点类，添加成员函数，例如扩展，选择等。</a:t>
            </a:r>
            <a:r>
              <a:rPr lang="zh-CN" altLang="en-US" sz="2000" b="1" dirty="0">
                <a:latin typeface="Times New Roman" panose="02020603050405020304" charset="0"/>
                <a:ea typeface="宋体" panose="02010600030101010101" pitchFamily="2" charset="-122"/>
                <a:cs typeface="Times New Roman" panose="02020603050405020304" charset="0"/>
                <a:sym typeface="+mn-ea"/>
              </a:rPr>
              <a:t>实现</a:t>
            </a:r>
            <a:r>
              <a:rPr lang="en-US" altLang="zh-CN" sz="2000" b="1" dirty="0">
                <a:latin typeface="Times New Roman" panose="02020603050405020304" charset="0"/>
                <a:ea typeface="宋体" panose="02010600030101010101" pitchFamily="2" charset="-122"/>
                <a:cs typeface="Times New Roman" panose="02020603050405020304" charset="0"/>
                <a:sym typeface="+mn-ea"/>
              </a:rPr>
              <a:t>MCTS</a:t>
            </a:r>
            <a:r>
              <a:rPr lang="zh-CN" altLang="en-US" sz="2000" b="1" dirty="0">
                <a:latin typeface="Times New Roman" panose="02020603050405020304" charset="0"/>
                <a:ea typeface="宋体" panose="02010600030101010101" pitchFamily="2" charset="-122"/>
                <a:cs typeface="Times New Roman" panose="02020603050405020304" charset="0"/>
                <a:sym typeface="+mn-ea"/>
              </a:rPr>
              <a:t>整体流程，构建搜索博弈树。</a:t>
            </a:r>
            <a:endParaRPr lang="zh-CN" altLang="en-US" sz="2000" b="1" dirty="0">
              <a:latin typeface="Times New Roman" panose="02020603050405020304" charset="0"/>
              <a:ea typeface="宋体" panose="02010600030101010101" pitchFamily="2" charset="-122"/>
              <a:cs typeface="Times New Roman" panose="02020603050405020304" charset="0"/>
              <a:sym typeface="+mn-ea"/>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zh-CN" altLang="en-US" sz="2000" b="1" dirty="0">
                <a:latin typeface="Times New Roman" panose="02020603050405020304" charset="0"/>
                <a:ea typeface="宋体" panose="02010600030101010101" pitchFamily="2" charset="-122"/>
                <a:cs typeface="Times New Roman" panose="02020603050405020304" charset="0"/>
                <a:sym typeface="+mn-ea"/>
              </a:rPr>
              <a:t>如何判断是否完全展开？调用</a:t>
            </a:r>
            <a:r>
              <a:rPr lang="en-US" altLang="zh-CN" sz="2000" b="1" dirty="0">
                <a:latin typeface="Times New Roman" panose="02020603050405020304" charset="0"/>
                <a:ea typeface="宋体" panose="02010600030101010101" pitchFamily="2" charset="-122"/>
                <a:cs typeface="Times New Roman" panose="02020603050405020304" charset="0"/>
                <a:sym typeface="+mn-ea"/>
              </a:rPr>
              <a:t>get_legal_actions</a:t>
            </a:r>
            <a:r>
              <a:rPr lang="zh-CN" altLang="en-US" sz="2000" b="1" dirty="0">
                <a:latin typeface="Times New Roman" panose="02020603050405020304" charset="0"/>
                <a:ea typeface="宋体" panose="02010600030101010101" pitchFamily="2" charset="-122"/>
                <a:cs typeface="Times New Roman" panose="02020603050405020304" charset="0"/>
                <a:sym typeface="+mn-ea"/>
              </a:rPr>
              <a:t>获得合法的行动，有合法行动即未完全展开。</a:t>
            </a:r>
            <a:endParaRPr lang="zh-CN" altLang="en-US" sz="2000" b="1" dirty="0">
              <a:latin typeface="Times New Roman" panose="02020603050405020304" charset="0"/>
              <a:ea typeface="宋体" panose="02010600030101010101" pitchFamily="2" charset="-122"/>
              <a:cs typeface="Times New Roman" panose="02020603050405020304" charset="0"/>
              <a:sym typeface="+mn-ea"/>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zh-CN" altLang="en-US" sz="2000" b="1" dirty="0">
                <a:latin typeface="Times New Roman" panose="02020603050405020304" charset="0"/>
                <a:ea typeface="宋体" panose="02010600030101010101" pitchFamily="2" charset="-122"/>
                <a:cs typeface="Times New Roman" panose="02020603050405020304" charset="0"/>
                <a:sym typeface="+mn-ea"/>
              </a:rPr>
              <a:t>在当前节点的所有孩子中选择</a:t>
            </a:r>
            <a:r>
              <a:rPr lang="en-US" altLang="zh-CN" sz="2000" b="1" dirty="0">
                <a:latin typeface="Times New Roman" panose="02020603050405020304" charset="0"/>
                <a:ea typeface="宋体" panose="02010600030101010101" pitchFamily="2" charset="-122"/>
                <a:cs typeface="Times New Roman" panose="02020603050405020304" charset="0"/>
                <a:sym typeface="+mn-ea"/>
              </a:rPr>
              <a:t>UCB</a:t>
            </a:r>
            <a:r>
              <a:rPr lang="zh-CN" altLang="en-US" sz="2000" b="1" dirty="0">
                <a:latin typeface="Times New Roman" panose="02020603050405020304" charset="0"/>
                <a:ea typeface="宋体" panose="02010600030101010101" pitchFamily="2" charset="-122"/>
                <a:cs typeface="Times New Roman" panose="02020603050405020304" charset="0"/>
                <a:sym typeface="+mn-ea"/>
              </a:rPr>
              <a:t>最大的节点？枚举遍历所有的孩子节点即可。</a:t>
            </a:r>
            <a:endParaRPr lang="zh-CN" altLang="en-US" sz="2000" b="1" dirty="0">
              <a:latin typeface="Times New Roman" panose="02020603050405020304" charset="0"/>
              <a:ea typeface="宋体" panose="02010600030101010101" pitchFamily="2" charset="-122"/>
              <a:cs typeface="Times New Roman" panose="02020603050405020304" charset="0"/>
              <a:sym typeface="+mn-ea"/>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zh-CN" altLang="en-US" sz="2000" b="1" dirty="0">
                <a:latin typeface="Times New Roman" panose="02020603050405020304" charset="0"/>
                <a:ea typeface="宋体" panose="02010600030101010101" pitchFamily="2" charset="-122"/>
                <a:cs typeface="Times New Roman" panose="02020603050405020304" charset="0"/>
                <a:sym typeface="+mn-ea"/>
              </a:rPr>
              <a:t>游戏分轮进行，故树形结构相邻两层代表不同玩家的行动。</a:t>
            </a:r>
            <a:endParaRPr lang="zh-CN" altLang="en-US" sz="2000" b="1" dirty="0">
              <a:latin typeface="Times New Roman" panose="02020603050405020304" charset="0"/>
              <a:ea typeface="宋体" panose="02010600030101010101" pitchFamily="2" charset="-122"/>
              <a:cs typeface="Times New Roman" panose="02020603050405020304" charset="0"/>
              <a:sym typeface="+mn-ea"/>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zh-CN" altLang="en-US" sz="2000" b="1" dirty="0">
                <a:latin typeface="Times New Roman" panose="02020603050405020304" charset="0"/>
                <a:ea typeface="宋体" panose="02010600030101010101" pitchFamily="2" charset="-122"/>
                <a:cs typeface="Times New Roman" panose="02020603050405020304" charset="0"/>
                <a:sym typeface="+mn-ea"/>
              </a:rPr>
              <a:t>模拟的过程？潜在方案：调用</a:t>
            </a:r>
            <a:r>
              <a:rPr lang="en-US" altLang="zh-CN" sz="2000" b="1" dirty="0">
                <a:latin typeface="Times New Roman" panose="02020603050405020304" charset="0"/>
                <a:ea typeface="宋体" panose="02010600030101010101" pitchFamily="2" charset="-122"/>
                <a:cs typeface="Times New Roman" panose="02020603050405020304" charset="0"/>
                <a:sym typeface="+mn-ea"/>
              </a:rPr>
              <a:t>random_players</a:t>
            </a:r>
            <a:r>
              <a:rPr lang="zh-CN" altLang="en-US" sz="2000" b="1" dirty="0">
                <a:latin typeface="Times New Roman" panose="02020603050405020304" charset="0"/>
                <a:ea typeface="宋体" panose="02010600030101010101" pitchFamily="2" charset="-122"/>
                <a:cs typeface="Times New Roman" panose="02020603050405020304" charset="0"/>
                <a:sym typeface="+mn-ea"/>
              </a:rPr>
              <a:t>模拟对弈过程。或其他方法均可。</a:t>
            </a:r>
            <a:endParaRPr lang="zh-CN" altLang="en-US" sz="2000" b="1" dirty="0">
              <a:latin typeface="Times New Roman" panose="02020603050405020304" charset="0"/>
              <a:ea typeface="宋体" panose="02010600030101010101" pitchFamily="2" charset="-122"/>
              <a:cs typeface="Times New Roman" panose="02020603050405020304" charset="0"/>
              <a:sym typeface="+mn-ea"/>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en-US" altLang="zh-CN" sz="2000" b="1" dirty="0">
                <a:latin typeface="Times New Roman" panose="02020603050405020304" charset="0"/>
                <a:ea typeface="宋体" panose="02010600030101010101" pitchFamily="2" charset="-122"/>
                <a:cs typeface="Times New Roman" panose="02020603050405020304" charset="0"/>
                <a:sym typeface="+mn-ea"/>
              </a:rPr>
              <a:t>AI Player</a:t>
            </a:r>
            <a:r>
              <a:rPr lang="zh-CN" altLang="en-US" sz="2000" b="1" dirty="0">
                <a:latin typeface="Times New Roman" panose="02020603050405020304" charset="0"/>
                <a:ea typeface="宋体" panose="02010600030101010101" pitchFamily="2" charset="-122"/>
                <a:cs typeface="Times New Roman" panose="02020603050405020304" charset="0"/>
                <a:sym typeface="+mn-ea"/>
              </a:rPr>
              <a:t>的策略？</a:t>
            </a:r>
            <a:r>
              <a:rPr lang="zh-CN" altLang="en-US" sz="2000" b="1" dirty="0">
                <a:highlight>
                  <a:srgbClr val="FFFF00"/>
                </a:highlight>
                <a:latin typeface="Times New Roman" panose="02020603050405020304" charset="0"/>
                <a:ea typeface="宋体" panose="02010600030101010101" pitchFamily="2" charset="-122"/>
                <a:cs typeface="Times New Roman" panose="02020603050405020304" charset="0"/>
                <a:sym typeface="+mn-ea"/>
              </a:rPr>
              <a:t>计算根节点所有孩子的</a:t>
            </a:r>
            <a:r>
              <a:rPr lang="en-US" altLang="zh-CN" sz="2000" b="1" dirty="0">
                <a:highlight>
                  <a:srgbClr val="FFFF00"/>
                </a:highlight>
                <a:latin typeface="Times New Roman" panose="02020603050405020304" charset="0"/>
                <a:ea typeface="宋体" panose="02010600030101010101" pitchFamily="2" charset="-122"/>
                <a:cs typeface="Times New Roman" panose="02020603050405020304" charset="0"/>
                <a:sym typeface="+mn-ea"/>
              </a:rPr>
              <a:t>UCB</a:t>
            </a:r>
            <a:r>
              <a:rPr lang="zh-CN" altLang="en-US" sz="2000" b="1" dirty="0">
                <a:highlight>
                  <a:srgbClr val="FFFF00"/>
                </a:highlight>
                <a:latin typeface="Times New Roman" panose="02020603050405020304" charset="0"/>
                <a:ea typeface="宋体" panose="02010600030101010101" pitchFamily="2" charset="-122"/>
                <a:cs typeface="Times New Roman" panose="02020603050405020304" charset="0"/>
                <a:sym typeface="+mn-ea"/>
              </a:rPr>
              <a:t>值，选取最大的</a:t>
            </a:r>
            <a:r>
              <a:rPr lang="en-US" altLang="zh-CN" sz="2000" b="1" dirty="0">
                <a:highlight>
                  <a:srgbClr val="FFFF00"/>
                </a:highlight>
                <a:latin typeface="Times New Roman" panose="02020603050405020304" charset="0"/>
                <a:ea typeface="宋体" panose="02010600030101010101" pitchFamily="2" charset="-122"/>
                <a:cs typeface="Times New Roman" panose="02020603050405020304" charset="0"/>
                <a:sym typeface="+mn-ea"/>
              </a:rPr>
              <a:t>UCB</a:t>
            </a:r>
            <a:r>
              <a:rPr lang="zh-CN" altLang="en-US" sz="2000" b="1" dirty="0">
                <a:highlight>
                  <a:srgbClr val="FFFF00"/>
                </a:highlight>
                <a:latin typeface="Times New Roman" panose="02020603050405020304" charset="0"/>
                <a:ea typeface="宋体" panose="02010600030101010101" pitchFamily="2" charset="-122"/>
                <a:cs typeface="Times New Roman" panose="02020603050405020304" charset="0"/>
                <a:sym typeface="+mn-ea"/>
              </a:rPr>
              <a:t>。</a:t>
            </a:r>
            <a:endParaRPr lang="zh-CN" altLang="en-US" sz="2000" b="1" dirty="0">
              <a:highlight>
                <a:srgbClr val="FFFF00"/>
              </a:highlight>
              <a:latin typeface="Times New Roman" panose="02020603050405020304" charset="0"/>
              <a:ea typeface="宋体" panose="02010600030101010101" pitchFamily="2" charset="-122"/>
              <a:cs typeface="Times New Roman" panose="02020603050405020304" charset="0"/>
              <a:sym typeface="+mn-ea"/>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zh-CN" altLang="en-US" sz="2000" b="1" dirty="0">
                <a:latin typeface="Times New Roman" panose="02020603050405020304" charset="0"/>
                <a:ea typeface="宋体" panose="02010600030101010101" pitchFamily="2" charset="-122"/>
                <a:cs typeface="Times New Roman" panose="02020603050405020304" charset="0"/>
                <a:sym typeface="+mn-ea"/>
              </a:rPr>
              <a:t>可能需要自行实现大部分的代码，</a:t>
            </a:r>
            <a:r>
              <a:rPr lang="zh-CN" altLang="en-US" sz="2000" b="1" dirty="0">
                <a:highlight>
                  <a:srgbClr val="FFFF00"/>
                </a:highlight>
                <a:latin typeface="Times New Roman" panose="02020603050405020304" charset="0"/>
                <a:ea typeface="宋体" panose="02010600030101010101" pitchFamily="2" charset="-122"/>
                <a:cs typeface="Times New Roman" panose="02020603050405020304" charset="0"/>
                <a:sym typeface="+mn-ea"/>
              </a:rPr>
              <a:t>面向对象的思想会帮助你很好的设计代码</a:t>
            </a:r>
            <a:r>
              <a:rPr lang="zh-CN" altLang="en-US" sz="2000" b="1" dirty="0">
                <a:latin typeface="Times New Roman" panose="02020603050405020304" charset="0"/>
                <a:ea typeface="宋体" panose="02010600030101010101" pitchFamily="2" charset="-122"/>
                <a:cs typeface="Times New Roman" panose="02020603050405020304" charset="0"/>
                <a:sym typeface="+mn-ea"/>
              </a:rPr>
              <a:t>。</a:t>
            </a:r>
            <a:endParaRPr lang="zh-CN" altLang="en-US" sz="2000" b="1" dirty="0">
              <a:latin typeface="Times New Roman" panose="02020603050405020304" charset="0"/>
              <a:ea typeface="宋体" panose="02010600030101010101" pitchFamily="2" charset="-122"/>
              <a:cs typeface="Times New Roman" panose="02020603050405020304" charset="0"/>
              <a:sym typeface="+mn-ea"/>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endParaRPr lang="zh-CN" altLang="en-US" sz="2000" b="1" dirty="0">
              <a:latin typeface="Times New Roman" panose="02020603050405020304" charset="0"/>
              <a:ea typeface="宋体" panose="02010600030101010101" pitchFamily="2" charset="-122"/>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charset="-52"/>
              </a:rPr>
              <a:t>4</a:t>
            </a:r>
            <a:endParaRPr lang="zh-CN" altLang="en-US" sz="13800" b="1" dirty="0">
              <a:solidFill>
                <a:schemeClr val="bg1"/>
              </a:solidFill>
              <a:latin typeface="FuturaBookC" charset="-52"/>
            </a:endParaRPr>
          </a:p>
        </p:txBody>
      </p:sp>
      <p:sp>
        <p:nvSpPr>
          <p:cNvPr id="8" name="文本框 7"/>
          <p:cNvSpPr txBox="1"/>
          <p:nvPr/>
        </p:nvSpPr>
        <p:spPr>
          <a:xfrm>
            <a:off x="4476985" y="2420811"/>
            <a:ext cx="5760360" cy="768350"/>
          </a:xfrm>
          <a:prstGeom prst="rect">
            <a:avLst/>
          </a:prstGeom>
          <a:noFill/>
        </p:spPr>
        <p:txBody>
          <a:bodyPr wrap="square" rtlCol="0">
            <a:spAutoFit/>
          </a:bodyPr>
          <a:lstStyle/>
          <a:p>
            <a:pPr algn="just"/>
            <a:r>
              <a:rPr lang="zh-CN" altLang="en-US" sz="4400" dirty="0">
                <a:latin typeface="FZZhengHeiS-DB-GB" panose="02000000000000000000" pitchFamily="2" charset="0"/>
                <a:ea typeface="FZZhengHeiS-DB-GB" panose="02000000000000000000" pitchFamily="2" charset="0"/>
              </a:rPr>
              <a:t>结果提交</a:t>
            </a:r>
            <a:endParaRPr lang="zh-CN" altLang="en-US" sz="4400" dirty="0">
              <a:latin typeface="FZZhengHeiS-DB-GB" panose="02000000000000000000" pitchFamily="2" charset="0"/>
              <a:ea typeface="FZZhengHeiS-DB-GB" panose="02000000000000000000" pitchFamily="2" charset="0"/>
            </a:endParaRP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666766" y="3843713"/>
            <a:ext cx="3679435" cy="337185"/>
          </a:xfrm>
          <a:prstGeom prst="rect">
            <a:avLst/>
          </a:prstGeom>
          <a:noFill/>
        </p:spPr>
        <p:txBody>
          <a:bodyPr wrap="square" rtlCol="0">
            <a:spAutoFit/>
          </a:bodyPr>
          <a:lstStyle/>
          <a:p>
            <a:r>
              <a:rPr lang="en-US" altLang="zh-CN" sz="1600" dirty="0">
                <a:latin typeface="FuturaBookC" charset="-52"/>
              </a:rPr>
              <a:t>Submission</a:t>
            </a:r>
            <a:endParaRPr lang="zh-CN" altLang="en-US" sz="1600" dirty="0">
              <a:latin typeface="FuturaBookC" charset="-52"/>
            </a:endParaRPr>
          </a:p>
        </p:txBody>
      </p:sp>
      <p:pic>
        <p:nvPicPr>
          <p:cNvPr id="11" name="图片 10"/>
          <p:cNvPicPr>
            <a:picLocks noChangeAspect="1"/>
          </p:cNvPicPr>
          <p:nvPr/>
        </p:nvPicPr>
        <p:blipFill>
          <a:blip r:embed="rId1"/>
          <a:stretch>
            <a:fillRect/>
          </a:stretch>
        </p:blipFill>
        <p:spPr>
          <a:xfrm>
            <a:off x="10673193" y="471151"/>
            <a:ext cx="851929" cy="88167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952005" cy="52197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结果输出</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875" y="840740"/>
            <a:ext cx="2282825" cy="306705"/>
          </a:xfrm>
          <a:prstGeom prst="rect">
            <a:avLst/>
          </a:prstGeom>
          <a:noFill/>
        </p:spPr>
        <p:txBody>
          <a:bodyPr wrap="square" rtlCol="0">
            <a:spAutoFit/>
          </a:bodyPr>
          <a:lstStyle/>
          <a:p>
            <a:pPr algn="l"/>
            <a:r>
              <a:rPr lang="en-US" altLang="zh-CN" sz="1400" dirty="0">
                <a:latin typeface="FuturaBookC" charset="-52"/>
                <a:sym typeface="+mn-ea"/>
              </a:rPr>
              <a:t>Result output</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30" name="图片 29"/>
          <p:cNvPicPr>
            <a:picLocks noChangeAspect="1"/>
          </p:cNvPicPr>
          <p:nvPr/>
        </p:nvPicPr>
        <p:blipFill>
          <a:blip r:embed="rId1"/>
          <a:stretch>
            <a:fillRect/>
          </a:stretch>
        </p:blipFill>
        <p:spPr>
          <a:xfrm>
            <a:off x="10673193" y="471151"/>
            <a:ext cx="851929" cy="881672"/>
          </a:xfrm>
          <a:prstGeom prst="rect">
            <a:avLst/>
          </a:prstGeom>
        </p:spPr>
      </p:pic>
      <p:sp>
        <p:nvSpPr>
          <p:cNvPr id="2" name="文本框 1"/>
          <p:cNvSpPr txBox="1"/>
          <p:nvPr/>
        </p:nvSpPr>
        <p:spPr>
          <a:xfrm>
            <a:off x="3049270" y="1959231"/>
            <a:ext cx="6020435" cy="2010121"/>
          </a:xfrm>
          <a:prstGeom prst="rect">
            <a:avLst/>
          </a:prstGeom>
          <a:noFill/>
          <a:ln w="28575" cmpd="sng">
            <a:noFill/>
            <a:prstDash val="solid"/>
          </a:ln>
        </p:spPr>
        <p:txBody>
          <a:bodyPr wrap="square" rtlCol="0" anchor="t">
            <a:noAutofit/>
          </a:bodyPr>
          <a:lstStyle/>
          <a:p>
            <a:pPr marL="285750" indent="-285750">
              <a:buFont typeface="Arial" panose="020B0604020202020204" pitchFamily="34" charset="0"/>
              <a:buChar char="•"/>
            </a:pPr>
            <a:r>
              <a:rPr lang="zh-CN" altLang="en-US" dirty="0">
                <a:latin typeface="Times New Roman" panose="02020603050405020304" charset="0"/>
                <a:ea typeface="宋体" panose="02010600030101010101" pitchFamily="2" charset="-122"/>
                <a:cs typeface="Times New Roman" panose="02020603050405020304" charset="0"/>
              </a:rPr>
              <a:t>经过测试 </a:t>
            </a:r>
            <a:r>
              <a:rPr lang="en-US" altLang="zh-CN" dirty="0">
                <a:latin typeface="Times New Roman" panose="02020603050405020304" charset="0"/>
                <a:ea typeface="宋体" panose="02010600030101010101" pitchFamily="2" charset="-122"/>
                <a:cs typeface="Times New Roman" panose="02020603050405020304" charset="0"/>
              </a:rPr>
              <a:t>AI </a:t>
            </a:r>
            <a:r>
              <a:rPr lang="zh-CN" altLang="en-US" dirty="0">
                <a:latin typeface="Times New Roman" panose="02020603050405020304" charset="0"/>
                <a:ea typeface="宋体" panose="02010600030101010101" pitchFamily="2" charset="-122"/>
                <a:cs typeface="Times New Roman" panose="02020603050405020304" charset="0"/>
              </a:rPr>
              <a:t>玩家实现人类玩家与 </a:t>
            </a:r>
            <a:r>
              <a:rPr lang="en-US" altLang="zh-CN" dirty="0">
                <a:latin typeface="Times New Roman" panose="02020603050405020304" charset="0"/>
                <a:ea typeface="宋体" panose="02010600030101010101" pitchFamily="2" charset="-122"/>
                <a:cs typeface="Times New Roman" panose="02020603050405020304" charset="0"/>
              </a:rPr>
              <a:t>AI </a:t>
            </a:r>
            <a:r>
              <a:rPr lang="zh-CN" altLang="en-US" dirty="0">
                <a:latin typeface="Times New Roman" panose="02020603050405020304" charset="0"/>
                <a:ea typeface="宋体" panose="02010600030101010101" pitchFamily="2" charset="-122"/>
                <a:cs typeface="Times New Roman" panose="02020603050405020304" charset="0"/>
              </a:rPr>
              <a:t>玩家对弈之后，在左侧 </a:t>
            </a:r>
            <a:r>
              <a:rPr lang="en-US" altLang="zh-CN" dirty="0">
                <a:latin typeface="Times New Roman" panose="02020603050405020304" charset="0"/>
                <a:ea typeface="宋体" panose="02010600030101010101" pitchFamily="2" charset="-122"/>
                <a:cs typeface="Times New Roman" panose="02020603050405020304" charset="0"/>
              </a:rPr>
              <a:t>`</a:t>
            </a:r>
            <a:r>
              <a:rPr lang="zh-CN" altLang="en-US" dirty="0">
                <a:latin typeface="Times New Roman" panose="02020603050405020304" charset="0"/>
                <a:ea typeface="宋体" panose="02010600030101010101" pitchFamily="2" charset="-122"/>
                <a:cs typeface="Times New Roman" panose="02020603050405020304" charset="0"/>
              </a:rPr>
              <a:t>提交作业</a:t>
            </a:r>
            <a:r>
              <a:rPr lang="en-US" altLang="zh-CN" dirty="0">
                <a:latin typeface="Times New Roman" panose="02020603050405020304" charset="0"/>
                <a:ea typeface="宋体" panose="02010600030101010101" pitchFamily="2" charset="-122"/>
                <a:cs typeface="Times New Roman" panose="02020603050405020304" charset="0"/>
              </a:rPr>
              <a:t>` </a:t>
            </a:r>
            <a:r>
              <a:rPr lang="zh-CN" altLang="en-US" dirty="0">
                <a:latin typeface="Times New Roman" panose="02020603050405020304" charset="0"/>
                <a:ea typeface="宋体" panose="02010600030101010101" pitchFamily="2" charset="-122"/>
                <a:cs typeface="Times New Roman" panose="02020603050405020304" charset="0"/>
              </a:rPr>
              <a:t>的标签中，把</a:t>
            </a:r>
            <a:r>
              <a:rPr lang="zh-CN" altLang="en-US" b="1" dirty="0">
                <a:latin typeface="Times New Roman" panose="02020603050405020304" charset="0"/>
                <a:ea typeface="宋体" panose="02010600030101010101" pitchFamily="2" charset="-122"/>
                <a:cs typeface="Times New Roman" panose="02020603050405020304" charset="0"/>
              </a:rPr>
              <a:t>整个 </a:t>
            </a:r>
            <a:r>
              <a:rPr lang="en-US" altLang="zh-CN" b="1" dirty="0" err="1">
                <a:latin typeface="Times New Roman" panose="02020603050405020304" charset="0"/>
                <a:ea typeface="宋体" panose="02010600030101010101" pitchFamily="2" charset="-122"/>
                <a:cs typeface="Times New Roman" panose="02020603050405020304" charset="0"/>
              </a:rPr>
              <a:t>AIPlayer</a:t>
            </a:r>
            <a:r>
              <a:rPr lang="en-US" altLang="zh-CN" b="1" dirty="0">
                <a:latin typeface="Times New Roman" panose="02020603050405020304" charset="0"/>
                <a:ea typeface="宋体" panose="02010600030101010101" pitchFamily="2" charset="-122"/>
                <a:cs typeface="Times New Roman" panose="02020603050405020304" charset="0"/>
              </a:rPr>
              <a:t> </a:t>
            </a:r>
            <a:r>
              <a:rPr lang="zh-CN" altLang="en-US" b="1" dirty="0">
                <a:latin typeface="Times New Roman" panose="02020603050405020304" charset="0"/>
                <a:ea typeface="宋体" panose="02010600030101010101" pitchFamily="2" charset="-122"/>
                <a:cs typeface="Times New Roman" panose="02020603050405020304" charset="0"/>
              </a:rPr>
              <a:t>转化为 </a:t>
            </a:r>
            <a:r>
              <a:rPr lang="en-US" altLang="zh-CN" b="1" dirty="0" err="1">
                <a:latin typeface="Times New Roman" panose="02020603050405020304" charset="0"/>
                <a:ea typeface="宋体" panose="02010600030101010101" pitchFamily="2" charset="-122"/>
                <a:cs typeface="Times New Roman" panose="02020603050405020304" charset="0"/>
              </a:rPr>
              <a:t>main.py</a:t>
            </a:r>
            <a:r>
              <a:rPr lang="en-US" altLang="zh-CN" b="1" dirty="0">
                <a:latin typeface="Times New Roman" panose="02020603050405020304" charset="0"/>
                <a:ea typeface="宋体" panose="02010600030101010101" pitchFamily="2" charset="-122"/>
                <a:cs typeface="Times New Roman" panose="02020603050405020304" charset="0"/>
              </a:rPr>
              <a:t> </a:t>
            </a:r>
            <a:r>
              <a:rPr lang="zh-CN" altLang="en-US" dirty="0">
                <a:latin typeface="Times New Roman" panose="02020603050405020304" charset="0"/>
                <a:ea typeface="宋体" panose="02010600030101010101" pitchFamily="2" charset="-122"/>
                <a:cs typeface="Times New Roman" panose="02020603050405020304" charset="0"/>
              </a:rPr>
              <a:t>文件进行</a:t>
            </a:r>
            <a:r>
              <a:rPr lang="en-US" altLang="zh-CN" dirty="0">
                <a:latin typeface="Times New Roman" panose="02020603050405020304" charset="0"/>
                <a:ea typeface="宋体" panose="02010600030101010101" pitchFamily="2" charset="-122"/>
                <a:cs typeface="Times New Roman" panose="02020603050405020304" charset="0"/>
              </a:rPr>
              <a:t>`</a:t>
            </a:r>
            <a:r>
              <a:rPr lang="zh-CN" altLang="en-US" dirty="0">
                <a:latin typeface="Times New Roman" panose="02020603050405020304" charset="0"/>
                <a:ea typeface="宋体" panose="02010600030101010101" pitchFamily="2" charset="-122"/>
                <a:cs typeface="Times New Roman" panose="02020603050405020304" charset="0"/>
              </a:rPr>
              <a:t>系统测试</a:t>
            </a:r>
            <a:r>
              <a:rPr lang="en-US" altLang="zh-CN" dirty="0">
                <a:latin typeface="Times New Roman" panose="02020603050405020304" charset="0"/>
                <a:ea typeface="宋体" panose="02010600030101010101" pitchFamily="2" charset="-122"/>
                <a:cs typeface="Times New Roman" panose="02020603050405020304" charset="0"/>
              </a:rPr>
              <a:t>`</a:t>
            </a:r>
            <a:r>
              <a:rPr lang="zh-CN" altLang="en-US" dirty="0">
                <a:latin typeface="Times New Roman" panose="02020603050405020304" charset="0"/>
                <a:ea typeface="宋体" panose="02010600030101010101" pitchFamily="2" charset="-122"/>
                <a:cs typeface="Times New Roman" panose="02020603050405020304" charset="0"/>
              </a:rPr>
              <a:t>。</a:t>
            </a:r>
            <a:endParaRPr lang="zh-CN" altLang="en-US" dirty="0">
              <a:latin typeface="Times New Roman" panose="02020603050405020304" charset="0"/>
              <a:ea typeface="宋体" panose="02010600030101010101" pitchFamily="2" charset="-122"/>
              <a:cs typeface="Times New Roman" panose="02020603050405020304" charset="0"/>
            </a:endParaRPr>
          </a:p>
          <a:p>
            <a:pPr marL="285750" indent="-285750">
              <a:buFont typeface="Arial" panose="020B0604020202020204" pitchFamily="34" charset="0"/>
              <a:buChar char="•"/>
            </a:pPr>
            <a:r>
              <a:rPr lang="zh-CN" altLang="en-US" dirty="0">
                <a:latin typeface="Times New Roman" panose="02020603050405020304" charset="0"/>
                <a:ea typeface="宋体" panose="02010600030101010101" pitchFamily="2" charset="-122"/>
                <a:cs typeface="Times New Roman" panose="02020603050405020304" charset="0"/>
              </a:rPr>
              <a:t>你可以选择初级、中级或者高级对手进行对弈，对弈时请勾选 </a:t>
            </a:r>
            <a:r>
              <a:rPr lang="en-US" altLang="zh-CN" dirty="0" err="1">
                <a:latin typeface="Times New Roman" panose="02020603050405020304" charset="0"/>
                <a:ea typeface="宋体" panose="02010600030101010101" pitchFamily="2" charset="-122"/>
                <a:cs typeface="Times New Roman" panose="02020603050405020304" charset="0"/>
              </a:rPr>
              <a:t>main.py</a:t>
            </a:r>
            <a:r>
              <a:rPr lang="en-US" altLang="zh-CN" dirty="0">
                <a:latin typeface="Times New Roman" panose="02020603050405020304" charset="0"/>
                <a:ea typeface="宋体" panose="02010600030101010101" pitchFamily="2" charset="-122"/>
                <a:cs typeface="Times New Roman" panose="02020603050405020304" charset="0"/>
              </a:rPr>
              <a:t> </a:t>
            </a:r>
            <a:r>
              <a:rPr lang="zh-CN" altLang="en-US" dirty="0">
                <a:latin typeface="Times New Roman" panose="02020603050405020304" charset="0"/>
                <a:ea typeface="宋体" panose="02010600030101010101" pitchFamily="2" charset="-122"/>
                <a:cs typeface="Times New Roman" panose="02020603050405020304" charset="0"/>
              </a:rPr>
              <a:t>文件。  </a:t>
            </a:r>
            <a:endParaRPr lang="zh-CN" altLang="en-US" dirty="0">
              <a:latin typeface="Times New Roman" panose="02020603050405020304" charset="0"/>
              <a:ea typeface="宋体" panose="02010600030101010101" pitchFamily="2" charset="-122"/>
              <a:cs typeface="Times New Roman" panose="02020603050405020304" charset="0"/>
            </a:endParaRPr>
          </a:p>
          <a:p>
            <a:pPr marL="285750" indent="-285750">
              <a:buFont typeface="Arial" panose="020B0604020202020204" pitchFamily="34" charset="0"/>
              <a:buChar char="•"/>
            </a:pPr>
            <a:r>
              <a:rPr lang="zh-CN" altLang="en-US" dirty="0">
                <a:latin typeface="Times New Roman" panose="02020603050405020304" charset="0"/>
                <a:ea typeface="宋体" panose="02010600030101010101" pitchFamily="2" charset="-122"/>
                <a:cs typeface="Times New Roman" panose="02020603050405020304" charset="0"/>
              </a:rPr>
              <a:t>能通过测试就可以提交作业。</a:t>
            </a:r>
            <a:endParaRPr lang="zh-CN" altLang="en-US" dirty="0">
              <a:latin typeface="Times New Roman" panose="02020603050405020304" charset="0"/>
              <a:ea typeface="宋体" panose="02010600030101010101" pitchFamily="2" charset="-122"/>
              <a:cs typeface="Times New Roman" panose="02020603050405020304" charset="0"/>
            </a:endParaRPr>
          </a:p>
        </p:txBody>
      </p:sp>
      <p:sp>
        <p:nvSpPr>
          <p:cNvPr id="15" name="矩形 14"/>
          <p:cNvSpPr/>
          <p:nvPr>
            <p:custDataLst>
              <p:tags r:id="rId2"/>
            </p:custDataLst>
          </p:nvPr>
        </p:nvSpPr>
        <p:spPr>
          <a:xfrm>
            <a:off x="2392449" y="1476657"/>
            <a:ext cx="7195185" cy="2975270"/>
          </a:xfrm>
          <a:prstGeom prst="rect">
            <a:avLst/>
          </a:prstGeom>
          <a:noFill/>
          <a:ln w="57150">
            <a:solidFill>
              <a:srgbClr val="7E0C6E">
                <a:alpha val="5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stretch>
            <a:fillRect/>
          </a:stretch>
        </p:blipFill>
        <p:spPr>
          <a:xfrm>
            <a:off x="10673193" y="471151"/>
            <a:ext cx="851929" cy="881672"/>
          </a:xfrm>
          <a:prstGeom prst="rect">
            <a:avLst/>
          </a:prstGeom>
        </p:spPr>
      </p:pic>
      <p:sp>
        <p:nvSpPr>
          <p:cNvPr id="7" name="文本框 6"/>
          <p:cNvSpPr txBox="1"/>
          <p:nvPr/>
        </p:nvSpPr>
        <p:spPr>
          <a:xfrm>
            <a:off x="4520582" y="2497976"/>
            <a:ext cx="3150835" cy="1861185"/>
          </a:xfrm>
          <a:prstGeom prst="rect">
            <a:avLst/>
          </a:prstGeom>
          <a:noFill/>
        </p:spPr>
        <p:txBody>
          <a:bodyPr wrap="square" rtlCol="0">
            <a:spAutoFit/>
          </a:bodyPr>
          <a:lstStyle/>
          <a:p>
            <a:r>
              <a:rPr lang="zh-CN" altLang="en-US" sz="11500" dirty="0">
                <a:latin typeface="黑体" panose="02010609060101010101" charset="-122"/>
                <a:ea typeface="黑体" panose="02010609060101010101" charset="-122"/>
              </a:rPr>
              <a:t>谢谢</a:t>
            </a:r>
            <a:endParaRPr lang="zh-CN" altLang="en-US" sz="11500" dirty="0">
              <a:latin typeface="黑体" panose="02010609060101010101" charset="-122"/>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charset="-52"/>
              </a:rPr>
              <a:t>1</a:t>
            </a:r>
            <a:endParaRPr lang="zh-CN" altLang="en-US" sz="13800" b="1" dirty="0">
              <a:solidFill>
                <a:schemeClr val="bg1"/>
              </a:solidFill>
              <a:latin typeface="FuturaBookC" charset="-52"/>
            </a:endParaRPr>
          </a:p>
        </p:txBody>
      </p:sp>
      <p:sp>
        <p:nvSpPr>
          <p:cNvPr id="8" name="文本框 7"/>
          <p:cNvSpPr txBox="1"/>
          <p:nvPr/>
        </p:nvSpPr>
        <p:spPr>
          <a:xfrm>
            <a:off x="4476985" y="2420811"/>
            <a:ext cx="5760360" cy="768350"/>
          </a:xfrm>
          <a:prstGeom prst="rect">
            <a:avLst/>
          </a:prstGeom>
          <a:noFill/>
        </p:spPr>
        <p:txBody>
          <a:bodyPr wrap="square" rtlCol="0">
            <a:spAutoFit/>
          </a:bodyPr>
          <a:lstStyle/>
          <a:p>
            <a:r>
              <a:rPr lang="zh-CN" altLang="en-US" sz="4400" dirty="0">
                <a:solidFill>
                  <a:srgbClr val="1C4885"/>
                </a:solidFill>
                <a:latin typeface="FZZhengHeiS-DB-GB" panose="02000000000000000000" pitchFamily="2" charset="0"/>
                <a:ea typeface="宋体" panose="02010600030101010101" pitchFamily="2" charset="-122"/>
              </a:rPr>
              <a:t>问题描述</a:t>
            </a:r>
            <a:endParaRPr lang="zh-CN" altLang="en-US" sz="4400" dirty="0">
              <a:solidFill>
                <a:srgbClr val="1C4885"/>
              </a:solidFill>
              <a:latin typeface="FZZhengHeiS-DB-GB" panose="02000000000000000000" pitchFamily="2" charset="0"/>
              <a:ea typeface="宋体" panose="02010600030101010101" pitchFamily="2" charset="-122"/>
            </a:endParaRP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666615" y="3843655"/>
            <a:ext cx="3663950" cy="337185"/>
          </a:xfrm>
          <a:prstGeom prst="rect">
            <a:avLst/>
          </a:prstGeom>
          <a:noFill/>
        </p:spPr>
        <p:txBody>
          <a:bodyPr wrap="square" rtlCol="0">
            <a:spAutoFit/>
          </a:bodyPr>
          <a:lstStyle/>
          <a:p>
            <a:pPr algn="l"/>
            <a:r>
              <a:rPr lang="en-US" altLang="zh-CN" sz="1600" dirty="0">
                <a:latin typeface="FuturaBookC" charset="-52"/>
                <a:sym typeface="+mn-ea"/>
              </a:rPr>
              <a:t>Problem description</a:t>
            </a:r>
            <a:endParaRPr lang="zh-CN" altLang="en-US" sz="1600" dirty="0">
              <a:latin typeface="FuturaBookC" charset="-52"/>
            </a:endParaRPr>
          </a:p>
        </p:txBody>
      </p:sp>
      <p:pic>
        <p:nvPicPr>
          <p:cNvPr id="13" name="图片 12"/>
          <p:cNvPicPr>
            <a:picLocks noChangeAspect="1"/>
          </p:cNvPicPr>
          <p:nvPr/>
        </p:nvPicPr>
        <p:blipFill>
          <a:blip r:embed="rId1"/>
          <a:stretch>
            <a:fillRect/>
          </a:stretch>
        </p:blipFill>
        <p:spPr>
          <a:xfrm>
            <a:off x="10673193" y="471151"/>
            <a:ext cx="851929" cy="88167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52197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问题描述</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875" y="840740"/>
            <a:ext cx="2064385" cy="306705"/>
          </a:xfrm>
          <a:prstGeom prst="rect">
            <a:avLst/>
          </a:prstGeom>
          <a:noFill/>
        </p:spPr>
        <p:txBody>
          <a:bodyPr wrap="square" rtlCol="0">
            <a:spAutoFit/>
          </a:bodyPr>
          <a:lstStyle/>
          <a:p>
            <a:pPr algn="l"/>
            <a:r>
              <a:rPr lang="en-US" altLang="zh-CN" sz="1400" dirty="0">
                <a:latin typeface="FuturaBookC" charset="-52"/>
                <a:sym typeface="+mn-ea"/>
              </a:rPr>
              <a:t>Problem description</a:t>
            </a:r>
            <a:endParaRPr lang="zh-CN" altLang="en-US" sz="1400" dirty="0">
              <a:latin typeface="FuturaBookC"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1"/>
          <a:stretch>
            <a:fillRect/>
          </a:stretch>
        </p:blipFill>
        <p:spPr>
          <a:xfrm>
            <a:off x="10673193" y="471151"/>
            <a:ext cx="851929" cy="881672"/>
          </a:xfrm>
          <a:prstGeom prst="rect">
            <a:avLst/>
          </a:prstGeom>
        </p:spPr>
      </p:pic>
      <p:sp>
        <p:nvSpPr>
          <p:cNvPr id="2" name="文本框 1"/>
          <p:cNvSpPr txBox="1"/>
          <p:nvPr/>
        </p:nvSpPr>
        <p:spPr>
          <a:xfrm>
            <a:off x="2816189" y="1250316"/>
            <a:ext cx="6343276" cy="2231072"/>
          </a:xfrm>
          <a:prstGeom prst="rect">
            <a:avLst/>
          </a:prstGeom>
          <a:noFill/>
        </p:spPr>
        <p:txBody>
          <a:bodyPr wrap="square" rtlCol="0">
            <a:noAutofit/>
          </a:bodyPr>
          <a:lstStyle/>
          <a:p>
            <a:r>
              <a:rPr lang="zh-CN" altLang="en-US" dirty="0">
                <a:effectLst/>
                <a:latin typeface="JetBrains Mono" panose="02000009000000000000" pitchFamily="49" charset="0"/>
              </a:rPr>
              <a:t>黑白棋</a:t>
            </a:r>
            <a:r>
              <a:rPr lang="en-US" altLang="zh-CN" dirty="0">
                <a:effectLst/>
                <a:latin typeface="JetBrains Mono" panose="02000009000000000000" pitchFamily="49" charset="0"/>
              </a:rPr>
              <a:t>(</a:t>
            </a:r>
            <a:r>
              <a:rPr lang="en-US" altLang="zh-CN" dirty="0" err="1">
                <a:effectLst/>
                <a:latin typeface="JetBrains Mono" panose="02000009000000000000" pitchFamily="49" charset="0"/>
              </a:rPr>
              <a:t>reversi</a:t>
            </a:r>
            <a:r>
              <a:rPr lang="en-US" altLang="zh-CN" dirty="0">
                <a:effectLst/>
                <a:latin typeface="JetBrains Mono" panose="02000009000000000000" pitchFamily="49" charset="0"/>
              </a:rPr>
              <a:t>),</a:t>
            </a:r>
            <a:r>
              <a:rPr lang="zh-CN" altLang="en-US" dirty="0">
                <a:effectLst/>
                <a:latin typeface="JetBrains Mono" panose="02000009000000000000" pitchFamily="49" charset="0"/>
              </a:rPr>
              <a:t>也叫苹果棋，翻转棋，是一个经典的策略性游戏。一般棋子双面为黑白两色，故称“黑白棋”。因为行棋之时将对方棋子翻转，变为己方棋子，故又称“翻转棋”。棋子双面为红、绿色的成为“苹果棋”。它使用</a:t>
            </a:r>
            <a:r>
              <a:rPr lang="en-US" altLang="zh-CN" dirty="0">
                <a:effectLst/>
                <a:latin typeface="JetBrains Mono" panose="02000009000000000000" pitchFamily="49" charset="0"/>
              </a:rPr>
              <a:t>8*8</a:t>
            </a:r>
            <a:r>
              <a:rPr lang="zh-CN" altLang="en-US" dirty="0">
                <a:effectLst/>
                <a:latin typeface="JetBrains Mono" panose="02000009000000000000" pitchFamily="49" charset="0"/>
              </a:rPr>
              <a:t>的棋盘，由两人执黑子和白子轮流下棋，最后子多方为胜。</a:t>
            </a:r>
            <a:endParaRPr lang="en-US" altLang="zh-CN" dirty="0">
              <a:effectLst/>
              <a:latin typeface="JetBrains Mono" panose="02000009000000000000" pitchFamily="49" charset="0"/>
            </a:endParaRPr>
          </a:p>
          <a:p>
            <a:endParaRPr lang="en-US" altLang="zh-CN" dirty="0">
              <a:latin typeface="JetBrains Mono" panose="02000009000000000000" pitchFamily="49" charset="0"/>
            </a:endParaRPr>
          </a:p>
          <a:p>
            <a:r>
              <a:rPr lang="zh-CN" altLang="en-US" b="0" dirty="0">
                <a:effectLst/>
                <a:latin typeface="JetBrains Mono" panose="02000009000000000000" pitchFamily="49" charset="0"/>
              </a:rPr>
              <a:t>游戏规则：</a:t>
            </a:r>
            <a:endParaRPr lang="zh-CN" altLang="en-US" b="0" dirty="0">
              <a:effectLst/>
              <a:latin typeface="JetBrains Mono" panose="02000009000000000000" pitchFamily="49" charset="0"/>
            </a:endParaRPr>
          </a:p>
          <a:p>
            <a:r>
              <a:rPr lang="zh-CN" altLang="en-US" b="0" dirty="0">
                <a:effectLst/>
                <a:latin typeface="JetBrains Mono" panose="02000009000000000000" pitchFamily="49" charset="0"/>
              </a:rPr>
              <a:t>棋局</a:t>
            </a:r>
            <a:r>
              <a:rPr lang="zh-CN" altLang="en-US" b="1" dirty="0">
                <a:effectLst/>
                <a:latin typeface="JetBrains Mono" panose="02000009000000000000" pitchFamily="49" charset="0"/>
              </a:rPr>
              <a:t>开始时</a:t>
            </a:r>
            <a:r>
              <a:rPr lang="zh-CN" altLang="en-US" b="0" dirty="0">
                <a:effectLst/>
                <a:latin typeface="JetBrains Mono" panose="02000009000000000000" pitchFamily="49" charset="0"/>
              </a:rPr>
              <a:t>黑棋位于</a:t>
            </a:r>
            <a:r>
              <a:rPr lang="en-US" altLang="zh-CN" b="0" dirty="0">
                <a:effectLst/>
                <a:latin typeface="JetBrains Mono" panose="02000009000000000000" pitchFamily="49" charset="0"/>
              </a:rPr>
              <a:t>E4</a:t>
            </a:r>
            <a:r>
              <a:rPr lang="zh-CN" altLang="en-US" b="0" dirty="0">
                <a:effectLst/>
                <a:latin typeface="JetBrains Mono" panose="02000009000000000000" pitchFamily="49" charset="0"/>
              </a:rPr>
              <a:t>和</a:t>
            </a:r>
            <a:r>
              <a:rPr lang="en-US" altLang="zh-CN" b="0" dirty="0">
                <a:effectLst/>
                <a:latin typeface="JetBrains Mono" panose="02000009000000000000" pitchFamily="49" charset="0"/>
              </a:rPr>
              <a:t>D5</a:t>
            </a:r>
            <a:r>
              <a:rPr lang="zh-CN" altLang="en-US" b="0" dirty="0">
                <a:effectLst/>
                <a:latin typeface="JetBrains Mono" panose="02000009000000000000" pitchFamily="49" charset="0"/>
              </a:rPr>
              <a:t>，白棋位于</a:t>
            </a:r>
            <a:r>
              <a:rPr lang="en-US" altLang="zh-CN" b="0" dirty="0">
                <a:effectLst/>
                <a:latin typeface="JetBrains Mono" panose="02000009000000000000" pitchFamily="49" charset="0"/>
              </a:rPr>
              <a:t>D4</a:t>
            </a:r>
            <a:r>
              <a:rPr lang="zh-CN" altLang="en-US" b="0" dirty="0">
                <a:effectLst/>
                <a:latin typeface="JetBrains Mono" panose="02000009000000000000" pitchFamily="49" charset="0"/>
              </a:rPr>
              <a:t>和</a:t>
            </a:r>
            <a:r>
              <a:rPr lang="en-US" altLang="zh-CN" b="0" dirty="0">
                <a:effectLst/>
                <a:latin typeface="JetBrains Mono" panose="02000009000000000000" pitchFamily="49" charset="0"/>
              </a:rPr>
              <a:t>E5</a:t>
            </a:r>
            <a:r>
              <a:rPr lang="zh-CN" altLang="en-US" b="0" dirty="0">
                <a:effectLst/>
                <a:latin typeface="JetBrains Mono" panose="02000009000000000000" pitchFamily="49" charset="0"/>
              </a:rPr>
              <a:t>，如下图所示</a:t>
            </a:r>
            <a:endParaRPr lang="zh-CN" altLang="en-US" b="0" dirty="0">
              <a:effectLst/>
              <a:latin typeface="JetBrains Mono" panose="02000009000000000000" pitchFamily="49" charset="0"/>
            </a:endParaRPr>
          </a:p>
          <a:p>
            <a:endParaRPr lang="zh-CN" altLang="en-US" dirty="0">
              <a:effectLst/>
              <a:latin typeface="JetBrains Mono" panose="02000009000000000000" pitchFamily="49" charset="0"/>
            </a:endParaRPr>
          </a:p>
        </p:txBody>
      </p:sp>
      <p:sp>
        <p:nvSpPr>
          <p:cNvPr id="15" name="矩形 14"/>
          <p:cNvSpPr/>
          <p:nvPr>
            <p:custDataLst>
              <p:tags r:id="rId2"/>
            </p:custDataLst>
          </p:nvPr>
        </p:nvSpPr>
        <p:spPr>
          <a:xfrm>
            <a:off x="2684426" y="1147445"/>
            <a:ext cx="6606802" cy="5377628"/>
          </a:xfrm>
          <a:prstGeom prst="rect">
            <a:avLst/>
          </a:prstGeom>
          <a:noFill/>
          <a:ln w="57150">
            <a:solidFill>
              <a:srgbClr val="7E0C6E">
                <a:alpha val="5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5427" y="3593783"/>
            <a:ext cx="2844800" cy="27432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52197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游戏规则</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875" y="840740"/>
            <a:ext cx="2064385" cy="306705"/>
          </a:xfrm>
          <a:prstGeom prst="rect">
            <a:avLst/>
          </a:prstGeom>
          <a:noFill/>
        </p:spPr>
        <p:txBody>
          <a:bodyPr wrap="square" rtlCol="0">
            <a:spAutoFit/>
          </a:bodyPr>
          <a:lstStyle/>
          <a:p>
            <a:pPr algn="l"/>
            <a:r>
              <a:rPr lang="en-US" altLang="zh-CN" sz="1400" dirty="0">
                <a:latin typeface="FuturaBookC" charset="-52"/>
                <a:sym typeface="+mn-ea"/>
              </a:rPr>
              <a:t>Game Rules</a:t>
            </a:r>
            <a:endParaRPr lang="zh-CN" altLang="en-US" sz="1400" dirty="0">
              <a:latin typeface="FuturaBookC"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1"/>
          <a:stretch>
            <a:fillRect/>
          </a:stretch>
        </p:blipFill>
        <p:spPr>
          <a:xfrm>
            <a:off x="10673193" y="471151"/>
            <a:ext cx="851929" cy="881672"/>
          </a:xfrm>
          <a:prstGeom prst="rect">
            <a:avLst/>
          </a:prstGeom>
        </p:spPr>
      </p:pic>
      <p:sp>
        <p:nvSpPr>
          <p:cNvPr id="2" name="文本框 1"/>
          <p:cNvSpPr txBox="1"/>
          <p:nvPr/>
        </p:nvSpPr>
        <p:spPr>
          <a:xfrm>
            <a:off x="1516828" y="1605321"/>
            <a:ext cx="8584602" cy="3805778"/>
          </a:xfrm>
          <a:prstGeom prst="rect">
            <a:avLst/>
          </a:prstGeom>
          <a:noFill/>
        </p:spPr>
        <p:txBody>
          <a:bodyPr wrap="square" rtlCol="0">
            <a:noAutofit/>
          </a:bodyPr>
          <a:lstStyle/>
          <a:p>
            <a:pPr marL="342900" indent="-342900">
              <a:buAutoNum type="arabicParenBoth"/>
            </a:pPr>
            <a:r>
              <a:rPr lang="zh-CN" altLang="en-US" b="0" dirty="0">
                <a:effectLst/>
                <a:latin typeface="JetBrains Mono" panose="02000009000000000000" pitchFamily="49" charset="0"/>
              </a:rPr>
              <a:t>黑方先行，双方交替下棋。</a:t>
            </a:r>
            <a:endParaRPr lang="zh-CN" altLang="en-US" b="0" dirty="0">
              <a:effectLst/>
              <a:latin typeface="JetBrains Mono" panose="02000009000000000000" pitchFamily="49" charset="0"/>
            </a:endParaRPr>
          </a:p>
          <a:p>
            <a:pPr marL="342900" indent="-342900">
              <a:buAutoNum type="arabicParenBoth"/>
            </a:pPr>
            <a:r>
              <a:rPr lang="zh-CN" altLang="en-US" b="0" dirty="0">
                <a:effectLst/>
                <a:latin typeface="JetBrains Mono" panose="02000009000000000000" pitchFamily="49" charset="0"/>
              </a:rPr>
              <a:t>一步合法的棋步包括：</a:t>
            </a:r>
            <a:endParaRPr lang="zh-CN" altLang="en-US" b="0" dirty="0">
              <a:effectLst/>
              <a:latin typeface="JetBrains Mono" panose="02000009000000000000" pitchFamily="49" charset="0"/>
            </a:endParaRPr>
          </a:p>
          <a:p>
            <a:pPr marL="742950" lvl="1" indent="-285750">
              <a:buFont typeface="Arial" panose="020B0604020202020204" pitchFamily="34" charset="0"/>
              <a:buChar char="•"/>
            </a:pPr>
            <a:r>
              <a:rPr lang="zh-CN" altLang="en-US" b="0" dirty="0">
                <a:effectLst/>
                <a:latin typeface="JetBrains Mono" panose="02000009000000000000" pitchFamily="49" charset="0"/>
              </a:rPr>
              <a:t>在一个空格处落下一个棋子，并且翻转对手一个或多个棋子；</a:t>
            </a:r>
            <a:endParaRPr lang="zh-CN" altLang="en-US" b="0" dirty="0">
              <a:effectLst/>
              <a:latin typeface="JetBrains Mono" panose="02000009000000000000" pitchFamily="49" charset="0"/>
            </a:endParaRPr>
          </a:p>
          <a:p>
            <a:pPr marL="800100" lvl="1" indent="-342900">
              <a:buFont typeface="Arial" panose="020B0604020202020204" pitchFamily="34" charset="0"/>
              <a:buChar char="•"/>
            </a:pPr>
            <a:r>
              <a:rPr lang="zh-CN" altLang="en-US" b="0" dirty="0">
                <a:effectLst/>
                <a:latin typeface="JetBrains Mono" panose="02000009000000000000" pitchFamily="49" charset="0"/>
              </a:rPr>
              <a:t>新落下的棋子必须落在可夹住对方棋子的位置上，对方被夹住的所有棋子都要翻转过来，可以是横着夹，竖着夹，或是斜着夹。夹住的位置上必须全部是对手的棋子，不能有空格；  </a:t>
            </a:r>
            <a:endParaRPr lang="zh-CN" altLang="en-US" b="0" dirty="0">
              <a:effectLst/>
              <a:latin typeface="JetBrains Mono" panose="02000009000000000000" pitchFamily="49" charset="0"/>
            </a:endParaRPr>
          </a:p>
          <a:p>
            <a:pPr marL="742950" lvl="1" indent="-285750">
              <a:buFont typeface="Arial" panose="020B0604020202020204" pitchFamily="34" charset="0"/>
              <a:buChar char="•"/>
            </a:pPr>
            <a:r>
              <a:rPr lang="zh-CN" altLang="en-US" b="0" dirty="0">
                <a:effectLst/>
                <a:latin typeface="JetBrains Mono" panose="02000009000000000000" pitchFamily="49" charset="0"/>
              </a:rPr>
              <a:t>一步棋可以在数个（横向，纵向，对角线）方向上翻棋，任何被夹住的棋子都必须被翻转过来，棋手无权选择不去翻某个棋子。  </a:t>
            </a:r>
            <a:endParaRPr lang="zh-CN" altLang="en-US" b="0" dirty="0">
              <a:effectLst/>
              <a:latin typeface="JetBrains Mono" panose="02000009000000000000" pitchFamily="49" charset="0"/>
            </a:endParaRPr>
          </a:p>
          <a:p>
            <a:pPr marL="342900" indent="-342900">
              <a:buAutoNum type="arabicParenBoth"/>
            </a:pPr>
            <a:r>
              <a:rPr lang="zh-CN" altLang="en-US" b="0" dirty="0">
                <a:effectLst/>
                <a:latin typeface="JetBrains Mono" panose="02000009000000000000" pitchFamily="49" charset="0"/>
              </a:rPr>
              <a:t>如果一方没有合法棋步，也就是说不管他下到哪里，都不能至少翻转对手的一个棋子，那他这一轮只能弃权，而由他的对手继续落子直到他有合法棋步可下。</a:t>
            </a:r>
            <a:endParaRPr lang="zh-CN" altLang="en-US" b="0" dirty="0">
              <a:effectLst/>
              <a:latin typeface="JetBrains Mono" panose="02000009000000000000" pitchFamily="49" charset="0"/>
            </a:endParaRPr>
          </a:p>
          <a:p>
            <a:pPr marL="342900" indent="-342900">
              <a:buAutoNum type="arabicParenBoth"/>
            </a:pPr>
            <a:r>
              <a:rPr lang="zh-CN" altLang="en-US" b="0" dirty="0">
                <a:effectLst/>
                <a:latin typeface="JetBrains Mono" panose="02000009000000000000" pitchFamily="49" charset="0"/>
              </a:rPr>
              <a:t>如果一方至少有一步合法棋步可下，他就必须落子，不得弃权。  </a:t>
            </a:r>
            <a:endParaRPr lang="zh-CN" altLang="en-US" b="0" dirty="0">
              <a:effectLst/>
              <a:latin typeface="JetBrains Mono" panose="02000009000000000000" pitchFamily="49" charset="0"/>
            </a:endParaRPr>
          </a:p>
          <a:p>
            <a:pPr marL="342900" indent="-342900">
              <a:buAutoNum type="arabicParenBoth"/>
            </a:pPr>
            <a:r>
              <a:rPr lang="zh-CN" altLang="en-US" b="0" dirty="0">
                <a:effectLst/>
                <a:latin typeface="JetBrains Mono" panose="02000009000000000000" pitchFamily="49" charset="0"/>
              </a:rPr>
              <a:t>棋局持续下去，直到棋盘填满或者双方都无合法棋步可下。  </a:t>
            </a:r>
            <a:endParaRPr lang="zh-CN" altLang="en-US" b="0" dirty="0">
              <a:effectLst/>
              <a:latin typeface="JetBrains Mono" panose="02000009000000000000" pitchFamily="49" charset="0"/>
            </a:endParaRPr>
          </a:p>
          <a:p>
            <a:pPr marL="342900" indent="-342900">
              <a:buAutoNum type="arabicParenBoth"/>
            </a:pPr>
            <a:r>
              <a:rPr lang="zh-CN" altLang="en-US" b="0" dirty="0">
                <a:effectLst/>
                <a:latin typeface="JetBrains Mono" panose="02000009000000000000" pitchFamily="49" charset="0"/>
              </a:rPr>
              <a:t>如果某一方落子时间超过 </a:t>
            </a:r>
            <a:r>
              <a:rPr lang="en-US" altLang="zh-CN" b="0" dirty="0">
                <a:effectLst/>
                <a:latin typeface="JetBrains Mono" panose="02000009000000000000" pitchFamily="49" charset="0"/>
              </a:rPr>
              <a:t>1 </a:t>
            </a:r>
            <a:r>
              <a:rPr lang="zh-CN" altLang="en-US" b="0" dirty="0">
                <a:effectLst/>
                <a:latin typeface="JetBrains Mono" panose="02000009000000000000" pitchFamily="49" charset="0"/>
              </a:rPr>
              <a:t>分钟 或者 连续落子 </a:t>
            </a:r>
            <a:r>
              <a:rPr lang="en-US" altLang="zh-CN" b="0" dirty="0">
                <a:effectLst/>
                <a:latin typeface="JetBrains Mono" panose="02000009000000000000" pitchFamily="49" charset="0"/>
              </a:rPr>
              <a:t>3 </a:t>
            </a:r>
            <a:r>
              <a:rPr lang="zh-CN" altLang="en-US" b="0" dirty="0">
                <a:effectLst/>
                <a:latin typeface="JetBrains Mono" panose="02000009000000000000" pitchFamily="49" charset="0"/>
              </a:rPr>
              <a:t>次不合法，则判该方失败。 </a:t>
            </a:r>
            <a:endParaRPr lang="en-US" altLang="zh-CN" b="0" dirty="0">
              <a:effectLst/>
              <a:latin typeface="JetBrains Mono" panose="02000009000000000000" pitchFamily="49" charset="0"/>
            </a:endParaRPr>
          </a:p>
        </p:txBody>
      </p:sp>
      <p:sp>
        <p:nvSpPr>
          <p:cNvPr id="15" name="矩形 14"/>
          <p:cNvSpPr/>
          <p:nvPr>
            <p:custDataLst>
              <p:tags r:id="rId2"/>
            </p:custDataLst>
          </p:nvPr>
        </p:nvSpPr>
        <p:spPr>
          <a:xfrm>
            <a:off x="1516828" y="1502450"/>
            <a:ext cx="8584603" cy="3908649"/>
          </a:xfrm>
          <a:prstGeom prst="rect">
            <a:avLst/>
          </a:prstGeom>
          <a:noFill/>
          <a:ln w="57150">
            <a:solidFill>
              <a:srgbClr val="7E0C6E">
                <a:alpha val="5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406869" y="5411099"/>
            <a:ext cx="4804520" cy="369332"/>
          </a:xfrm>
          <a:prstGeom prst="rect">
            <a:avLst/>
          </a:prstGeom>
          <a:noFill/>
        </p:spPr>
        <p:txBody>
          <a:bodyPr wrap="none" rtlCol="0">
            <a:spAutoFit/>
          </a:bodyPr>
          <a:lstStyle/>
          <a:p>
            <a:r>
              <a:rPr kumimoji="1" lang="en-US" altLang="zh-CN" dirty="0">
                <a:hlinkClick r:id="rId3"/>
              </a:rPr>
              <a:t>https://</a:t>
            </a:r>
            <a:r>
              <a:rPr kumimoji="1" lang="en-US" altLang="zh-CN" dirty="0" err="1">
                <a:hlinkClick r:id="rId3"/>
              </a:rPr>
              <a:t>www.bilibili.com</a:t>
            </a:r>
            <a:r>
              <a:rPr kumimoji="1" lang="en-US" altLang="zh-CN" dirty="0">
                <a:hlinkClick r:id="rId3"/>
              </a:rPr>
              <a:t>/video/BV1Dy4y1h7dy/</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08837"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charset="-52"/>
              </a:rPr>
              <a:t>2</a:t>
            </a:r>
            <a:endParaRPr lang="zh-CN" altLang="en-US" sz="13800" b="1" dirty="0">
              <a:solidFill>
                <a:schemeClr val="bg1"/>
              </a:solidFill>
              <a:latin typeface="FuturaBookC" charset="-52"/>
            </a:endParaRPr>
          </a:p>
        </p:txBody>
      </p:sp>
      <p:sp>
        <p:nvSpPr>
          <p:cNvPr id="8" name="文本框 7"/>
          <p:cNvSpPr txBox="1"/>
          <p:nvPr/>
        </p:nvSpPr>
        <p:spPr>
          <a:xfrm>
            <a:off x="4476985" y="2420811"/>
            <a:ext cx="5760360" cy="768350"/>
          </a:xfrm>
          <a:prstGeom prst="rect">
            <a:avLst/>
          </a:prstGeom>
          <a:noFill/>
        </p:spPr>
        <p:txBody>
          <a:bodyPr wrap="square" rtlCol="0">
            <a:spAutoFit/>
          </a:bodyPr>
          <a:lstStyle/>
          <a:p>
            <a:r>
              <a:rPr lang="zh-CN" altLang="en-US" sz="4400" dirty="0">
                <a:solidFill>
                  <a:srgbClr val="1C4885"/>
                </a:solidFill>
                <a:latin typeface="FZZhengHeiS-DB-GB" panose="02000000000000000000" pitchFamily="2" charset="0"/>
                <a:ea typeface="FZZhengHeiS-DB-GB" panose="02000000000000000000" pitchFamily="2" charset="0"/>
              </a:rPr>
              <a:t>实验基础</a:t>
            </a:r>
            <a:endParaRPr lang="zh-CN" altLang="en-US" sz="4400" dirty="0">
              <a:solidFill>
                <a:srgbClr val="1C4885"/>
              </a:solidFill>
              <a:latin typeface="FZZhengHeiS-DB-GB" panose="02000000000000000000" pitchFamily="2" charset="0"/>
              <a:ea typeface="FZZhengHeiS-DB-GB" panose="02000000000000000000" pitchFamily="2" charset="0"/>
            </a:endParaRP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666766" y="3843713"/>
            <a:ext cx="3268262" cy="337185"/>
          </a:xfrm>
          <a:prstGeom prst="rect">
            <a:avLst/>
          </a:prstGeom>
          <a:noFill/>
        </p:spPr>
        <p:txBody>
          <a:bodyPr wrap="square" rtlCol="0">
            <a:spAutoFit/>
          </a:bodyPr>
          <a:lstStyle/>
          <a:p>
            <a:r>
              <a:rPr lang="en-US" altLang="zh-CN" sz="1600" dirty="0">
                <a:latin typeface="FuturaBookC" charset="-52"/>
                <a:sym typeface="+mn-ea"/>
              </a:rPr>
              <a:t>Experimental Basis</a:t>
            </a:r>
            <a:endParaRPr lang="zh-CN" altLang="en-US" sz="1600" dirty="0">
              <a:latin typeface="FuturaBookC" charset="-52"/>
            </a:endParaRPr>
          </a:p>
        </p:txBody>
      </p:sp>
      <p:pic>
        <p:nvPicPr>
          <p:cNvPr id="11" name="图片 10"/>
          <p:cNvPicPr>
            <a:picLocks noChangeAspect="1"/>
          </p:cNvPicPr>
          <p:nvPr/>
        </p:nvPicPr>
        <p:blipFill>
          <a:blip r:embed="rId1"/>
          <a:stretch>
            <a:fillRect/>
          </a:stretch>
        </p:blipFill>
        <p:spPr>
          <a:xfrm>
            <a:off x="10673193" y="471151"/>
            <a:ext cx="851929" cy="88167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99556"/>
            <a:ext cx="2839450" cy="52197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实验基础</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875" y="840740"/>
            <a:ext cx="2044700" cy="306705"/>
          </a:xfrm>
          <a:prstGeom prst="rect">
            <a:avLst/>
          </a:prstGeom>
          <a:noFill/>
        </p:spPr>
        <p:txBody>
          <a:bodyPr wrap="square" rtlCol="0">
            <a:spAutoFit/>
          </a:bodyPr>
          <a:lstStyle/>
          <a:p>
            <a:pPr algn="l"/>
            <a:r>
              <a:rPr lang="en-US" altLang="zh-CN" sz="1400" dirty="0">
                <a:latin typeface="FuturaBookC" charset="-52"/>
                <a:sym typeface="+mn-ea"/>
              </a:rPr>
              <a:t>Experimental Basis</a:t>
            </a:r>
            <a:endParaRPr lang="zh-CN" altLang="en-US" sz="1400" dirty="0">
              <a:latin typeface="FuturaBookC"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1"/>
          <a:stretch>
            <a:fillRect/>
          </a:stretch>
        </p:blipFill>
        <p:spPr>
          <a:xfrm>
            <a:off x="10673193" y="471151"/>
            <a:ext cx="851929" cy="881672"/>
          </a:xfrm>
          <a:prstGeom prst="rect">
            <a:avLst/>
          </a:prstGeom>
        </p:spPr>
      </p:pic>
      <p:sp>
        <p:nvSpPr>
          <p:cNvPr id="2" name="文本框 1"/>
          <p:cNvSpPr txBox="1"/>
          <p:nvPr>
            <p:custDataLst>
              <p:tags r:id="rId2"/>
            </p:custDataLst>
          </p:nvPr>
        </p:nvSpPr>
        <p:spPr>
          <a:xfrm>
            <a:off x="1616075" y="1092158"/>
            <a:ext cx="9103995" cy="3491865"/>
          </a:xfrm>
          <a:prstGeom prst="rect">
            <a:avLst/>
          </a:prstGeom>
          <a:noFill/>
        </p:spPr>
        <p:txBody>
          <a:bodyPr wrap="square">
            <a:spAutoFit/>
          </a:bodyPr>
          <a:lstStyle/>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zh-CN" sz="2400" b="1" dirty="0">
                <a:latin typeface="Times New Roman" panose="02020603050405020304" charset="0"/>
                <a:ea typeface="宋体" panose="02010600030101010101" pitchFamily="2" charset="-122"/>
                <a:cs typeface="Times New Roman" panose="02020603050405020304" charset="0"/>
              </a:rPr>
              <a:t>棋盘类</a:t>
            </a:r>
            <a:endParaRPr lang="en-US" altLang="zh-CN" sz="2400" b="1"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zh-CN" altLang="en-US" sz="2400" b="1" dirty="0">
                <a:latin typeface="Times New Roman" panose="02020603050405020304" charset="0"/>
                <a:ea typeface="宋体" panose="02010600030101010101" pitchFamily="2" charset="-122"/>
                <a:cs typeface="Times New Roman" panose="02020603050405020304" charset="0"/>
              </a:rPr>
              <a:t> </a:t>
            </a:r>
            <a:endParaRPr lang="zh-CN" sz="2400" b="1"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endParaRPr lang="zh-CN" dirty="0">
              <a:latin typeface="Times New Roman" panose="02020603050405020304" charset="0"/>
              <a:ea typeface="宋体" panose="02010600030101010101" pitchFamily="2" charset="-122"/>
              <a:cs typeface="Times New Roman" panose="02020603050405020304" charset="0"/>
            </a:endParaRPr>
          </a:p>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endParaRPr lang="zh-CN" altLang="en-US" b="1" dirty="0">
              <a:solidFill>
                <a:schemeClr val="bg2">
                  <a:lumMod val="25000"/>
                </a:schemeClr>
              </a:solidFill>
              <a:latin typeface="Times New Roman" panose="02020603050405020304" charset="0"/>
              <a:ea typeface="宋体" panose="02010600030101010101" pitchFamily="2" charset="-122"/>
              <a:cs typeface="Times New Roman" panose="02020603050405020304" charset="0"/>
            </a:endParaRPr>
          </a:p>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endParaRPr lang="zh-CN" altLang="en-US" b="1" dirty="0">
              <a:solidFill>
                <a:schemeClr val="bg2">
                  <a:lumMod val="25000"/>
                </a:schemeClr>
              </a:solidFill>
              <a:latin typeface="Times New Roman" panose="02020603050405020304" charset="0"/>
              <a:ea typeface="宋体" panose="02010600030101010101" pitchFamily="2" charset="-122"/>
              <a:cs typeface="Times New Roman" panose="02020603050405020304" charset="0"/>
            </a:endParaRPr>
          </a:p>
          <a:p>
            <a:pPr eaLnBrk="1" fontAlgn="auto" hangingPunct="1">
              <a:lnSpc>
                <a:spcPts val="2000"/>
              </a:lnSpc>
              <a:spcBef>
                <a:spcPts val="0"/>
              </a:spcBef>
              <a:spcAft>
                <a:spcPts val="0"/>
              </a:spcAft>
              <a:buClr>
                <a:srgbClr val="044875"/>
              </a:buClr>
              <a:defRPr/>
            </a:pPr>
            <a:endParaRPr lang="zh-CN" altLang="en-US" b="1" dirty="0">
              <a:solidFill>
                <a:schemeClr val="bg2">
                  <a:lumMod val="25000"/>
                </a:schemeClr>
              </a:solidFill>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en-US" sz="2400" b="1" dirty="0">
                <a:latin typeface="Times New Roman" panose="02020603050405020304" charset="0"/>
                <a:ea typeface="宋体" panose="02010600030101010101" pitchFamily="2" charset="-122"/>
                <a:cs typeface="Times New Roman" panose="02020603050405020304" charset="0"/>
              </a:rPr>
              <a:t>  </a:t>
            </a:r>
            <a:r>
              <a:rPr lang="en-US" sz="2400" b="1" dirty="0" err="1">
                <a:latin typeface="Times New Roman" panose="02020603050405020304" charset="0"/>
                <a:ea typeface="宋体" panose="02010600030101010101" pitchFamily="2" charset="-122"/>
                <a:cs typeface="Times New Roman" panose="02020603050405020304" charset="0"/>
              </a:rPr>
              <a:t>棋盘</a:t>
            </a:r>
            <a:r>
              <a:rPr lang="zh-CN" altLang="en-US" sz="2400" b="1" dirty="0" err="1">
                <a:latin typeface="Times New Roman" panose="02020603050405020304" charset="0"/>
                <a:ea typeface="宋体" panose="02010600030101010101" pitchFamily="2" charset="-122"/>
                <a:cs typeface="Times New Roman" panose="02020603050405020304" charset="0"/>
              </a:rPr>
              <a:t>的</a:t>
            </a:r>
            <a:r>
              <a:rPr lang="en-US" sz="2400" b="1" dirty="0" err="1">
                <a:latin typeface="Times New Roman" panose="02020603050405020304" charset="0"/>
                <a:ea typeface="宋体" panose="02010600030101010101" pitchFamily="2" charset="-122"/>
                <a:cs typeface="Times New Roman" panose="02020603050405020304" charset="0"/>
              </a:rPr>
              <a:t>坐标</a:t>
            </a:r>
            <a:r>
              <a:rPr lang="zh-CN" altLang="en-US" sz="2400" b="1" dirty="0" err="1">
                <a:latin typeface="Times New Roman" panose="02020603050405020304" charset="0"/>
                <a:ea typeface="宋体" panose="02010600030101010101" pitchFamily="2" charset="-122"/>
                <a:cs typeface="Times New Roman" panose="02020603050405020304" charset="0"/>
              </a:rPr>
              <a:t>转换</a:t>
            </a:r>
            <a:endParaRPr lang="en-US" sz="2400" b="1"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zh-CN" altLang="en-US" sz="2400" dirty="0">
                <a:latin typeface="Times New Roman" panose="02020603050405020304" charset="0"/>
                <a:ea typeface="宋体" panose="02010600030101010101" pitchFamily="2" charset="-122"/>
                <a:cs typeface="Times New Roman" panose="02020603050405020304" charset="0"/>
              </a:rPr>
              <a:t> </a:t>
            </a:r>
            <a:endParaRPr sz="2400" dirty="0">
              <a:latin typeface="Times New Roman" panose="02020603050405020304" charset="0"/>
              <a:ea typeface="宋体" panose="02010600030101010101" pitchFamily="2" charset="-122"/>
              <a:cs typeface="Times New Roman" panose="02020603050405020304" charset="0"/>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7421" y="1729089"/>
            <a:ext cx="2410812" cy="1583372"/>
          </a:xfrm>
          <a:prstGeom prst="rect">
            <a:avLst/>
          </a:prstGeom>
        </p:spPr>
      </p:pic>
      <p:pic>
        <p:nvPicPr>
          <p:cNvPr id="10" name="图片 9"/>
          <p:cNvPicPr>
            <a:picLocks noChangeAspect="1"/>
          </p:cNvPicPr>
          <p:nvPr/>
        </p:nvPicPr>
        <p:blipFill rotWithShape="1">
          <a:blip r:embed="rId4">
            <a:extLst>
              <a:ext uri="{28A0092B-C50C-407E-A947-70E740481C1C}">
                <a14:useLocalDpi xmlns:a14="http://schemas.microsoft.com/office/drawing/2010/main" val="0"/>
              </a:ext>
            </a:extLst>
          </a:blip>
          <a:srcRect t="4385"/>
          <a:stretch>
            <a:fillRect/>
          </a:stretch>
        </p:blipFill>
        <p:spPr>
          <a:xfrm>
            <a:off x="4820379" y="1066797"/>
            <a:ext cx="3033263" cy="2245664"/>
          </a:xfrm>
          <a:prstGeom prst="rect">
            <a:avLst/>
          </a:prstGeom>
        </p:spPr>
      </p:pic>
      <p:sp>
        <p:nvSpPr>
          <p:cNvPr id="12" name="文本框 11"/>
          <p:cNvSpPr txBox="1"/>
          <p:nvPr/>
        </p:nvSpPr>
        <p:spPr>
          <a:xfrm>
            <a:off x="8012447" y="2059110"/>
            <a:ext cx="1002197" cy="830997"/>
          </a:xfrm>
          <a:prstGeom prst="rect">
            <a:avLst/>
          </a:prstGeom>
          <a:noFill/>
        </p:spPr>
        <p:txBody>
          <a:bodyPr wrap="none" rtlCol="0">
            <a:spAutoFit/>
          </a:bodyPr>
          <a:lstStyle/>
          <a:p>
            <a:r>
              <a:rPr kumimoji="1" lang="en-US" altLang="zh-CN" sz="1600" dirty="0"/>
              <a:t>O: </a:t>
            </a:r>
            <a:r>
              <a:rPr kumimoji="1" lang="zh-CN" altLang="en-US" sz="1600" dirty="0"/>
              <a:t>白棋</a:t>
            </a:r>
            <a:endParaRPr kumimoji="1" lang="en-US" altLang="zh-CN" sz="1600" dirty="0"/>
          </a:p>
          <a:p>
            <a:r>
              <a:rPr kumimoji="1" lang="en-US" altLang="zh-CN" sz="1600" dirty="0"/>
              <a:t>X: </a:t>
            </a:r>
            <a:r>
              <a:rPr kumimoji="1" lang="zh-CN" altLang="en-US" sz="1600" dirty="0"/>
              <a:t>黑棋</a:t>
            </a:r>
            <a:endParaRPr kumimoji="1" lang="en-US" altLang="zh-CN" sz="1600" dirty="0"/>
          </a:p>
          <a:p>
            <a:r>
              <a:rPr kumimoji="1" lang="en-US" altLang="zh-CN" sz="1600" dirty="0"/>
              <a:t>. : </a:t>
            </a:r>
            <a:r>
              <a:rPr kumimoji="1" lang="zh-CN" altLang="en-US" sz="1600" dirty="0"/>
              <a:t>未落子</a:t>
            </a:r>
            <a:endParaRPr kumimoji="1" lang="zh-CN" altLang="en-US" sz="1600" dirty="0"/>
          </a:p>
        </p:txBody>
      </p:sp>
      <p:pic>
        <p:nvPicPr>
          <p:cNvPr id="14" name="图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45901" y="4012256"/>
            <a:ext cx="3245515" cy="2382442"/>
          </a:xfrm>
          <a:prstGeom prst="rect">
            <a:avLst/>
          </a:prstGeom>
        </p:spPr>
      </p:pic>
      <p:pic>
        <p:nvPicPr>
          <p:cNvPr id="16" name="图片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87421" y="4011430"/>
            <a:ext cx="5498761" cy="238244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99556"/>
            <a:ext cx="2839450" cy="52197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实验基础</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875" y="840740"/>
            <a:ext cx="2044700" cy="306705"/>
          </a:xfrm>
          <a:prstGeom prst="rect">
            <a:avLst/>
          </a:prstGeom>
          <a:noFill/>
        </p:spPr>
        <p:txBody>
          <a:bodyPr wrap="square" rtlCol="0">
            <a:spAutoFit/>
          </a:bodyPr>
          <a:lstStyle/>
          <a:p>
            <a:pPr algn="l"/>
            <a:r>
              <a:rPr lang="en-US" altLang="zh-CN" sz="1400" dirty="0">
                <a:latin typeface="FuturaBookC" charset="-52"/>
                <a:sym typeface="+mn-ea"/>
              </a:rPr>
              <a:t>Experimental Basis</a:t>
            </a:r>
            <a:endParaRPr lang="zh-CN" altLang="en-US" sz="1400" dirty="0">
              <a:latin typeface="FuturaBookC"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1"/>
          <a:stretch>
            <a:fillRect/>
          </a:stretch>
        </p:blipFill>
        <p:spPr>
          <a:xfrm>
            <a:off x="10673193" y="471151"/>
            <a:ext cx="851929" cy="881672"/>
          </a:xfrm>
          <a:prstGeom prst="rect">
            <a:avLst/>
          </a:prstGeom>
        </p:spPr>
      </p:pic>
      <p:sp>
        <p:nvSpPr>
          <p:cNvPr id="2" name="文本框 1"/>
          <p:cNvSpPr txBox="1"/>
          <p:nvPr>
            <p:custDataLst>
              <p:tags r:id="rId2"/>
            </p:custDataLst>
          </p:nvPr>
        </p:nvSpPr>
        <p:spPr>
          <a:xfrm>
            <a:off x="1616075" y="1092158"/>
            <a:ext cx="9103995" cy="3969385"/>
          </a:xfrm>
          <a:prstGeom prst="rect">
            <a:avLst/>
          </a:prstGeom>
          <a:noFill/>
        </p:spPr>
        <p:txBody>
          <a:bodyPr wrap="square">
            <a:spAutoFit/>
          </a:bodyPr>
          <a:lstStyle/>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zh-CN" altLang="en-US" sz="2400" b="1" dirty="0">
                <a:latin typeface="Times New Roman" panose="02020603050405020304" charset="0"/>
                <a:ea typeface="宋体" panose="02010600030101010101" pitchFamily="2" charset="-122"/>
                <a:cs typeface="Times New Roman" panose="02020603050405020304" charset="0"/>
              </a:rPr>
              <a:t>重要方法 </a:t>
            </a:r>
            <a:endParaRPr lang="zh-CN" altLang="en-US" b="1" dirty="0">
              <a:solidFill>
                <a:schemeClr val="bg2">
                  <a:lumMod val="25000"/>
                </a:schemeClr>
              </a:solidFill>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en-US" altLang="zh-CN" sz="2400" b="1" dirty="0">
                <a:latin typeface="Times New Roman" panose="02020603050405020304" charset="0"/>
                <a:ea typeface="宋体" panose="02010600030101010101" pitchFamily="2" charset="-122"/>
                <a:cs typeface="Times New Roman" panose="02020603050405020304" charset="0"/>
              </a:rPr>
              <a:t>1. </a:t>
            </a:r>
            <a:r>
              <a:rPr lang="zh-CN" altLang="en-US" sz="2400" b="1" dirty="0">
                <a:latin typeface="Times New Roman" panose="02020603050405020304" charset="0"/>
                <a:ea typeface="宋体" panose="02010600030101010101" pitchFamily="2" charset="-122"/>
                <a:cs typeface="Times New Roman" panose="02020603050405020304" charset="0"/>
              </a:rPr>
              <a:t>获取合法落子坐标，可以调用</a:t>
            </a:r>
            <a:r>
              <a:rPr lang="en-US" altLang="zh-CN" sz="2400" b="1" dirty="0">
                <a:latin typeface="Times New Roman" panose="02020603050405020304" charset="0"/>
                <a:ea typeface="宋体" panose="02010600030101010101" pitchFamily="2" charset="-122"/>
                <a:cs typeface="Times New Roman" panose="02020603050405020304" charset="0"/>
              </a:rPr>
              <a:t>board</a:t>
            </a:r>
            <a:r>
              <a:rPr lang="zh-CN" altLang="en-US" sz="2400" b="1" dirty="0">
                <a:latin typeface="Times New Roman" panose="02020603050405020304" charset="0"/>
                <a:ea typeface="宋体" panose="02010600030101010101" pitchFamily="2" charset="-122"/>
                <a:cs typeface="Times New Roman" panose="02020603050405020304" charset="0"/>
              </a:rPr>
              <a:t>类封装的</a:t>
            </a:r>
            <a:r>
              <a:rPr lang="en-US" altLang="zh-CN" sz="2400" b="1" dirty="0">
                <a:latin typeface="Times New Roman" panose="02020603050405020304" charset="0"/>
                <a:ea typeface="宋体" panose="02010600030101010101" pitchFamily="2" charset="-122"/>
                <a:cs typeface="Times New Roman" panose="02020603050405020304" charset="0"/>
              </a:rPr>
              <a:t>get_legal_actions</a:t>
            </a:r>
            <a:r>
              <a:rPr lang="zh-CN" altLang="en-US" sz="2400" b="1" dirty="0">
                <a:latin typeface="Times New Roman" panose="02020603050405020304" charset="0"/>
                <a:ea typeface="宋体" panose="02010600030101010101" pitchFamily="2" charset="-122"/>
                <a:cs typeface="Times New Roman" panose="02020603050405020304" charset="0"/>
              </a:rPr>
              <a:t>获取当前局面下的可行路径，调用的参数为棋子颜色，即</a:t>
            </a:r>
            <a:r>
              <a:rPr lang="en-US" altLang="zh-CN" sz="2400" b="1" dirty="0">
                <a:latin typeface="Times New Roman" panose="02020603050405020304" charset="0"/>
                <a:ea typeface="宋体" panose="02010600030101010101" pitchFamily="2" charset="-122"/>
                <a:cs typeface="Times New Roman" panose="02020603050405020304" charset="0"/>
              </a:rPr>
              <a:t>’X’</a:t>
            </a:r>
            <a:r>
              <a:rPr lang="zh-CN" altLang="en-US" sz="2400" b="1" dirty="0">
                <a:latin typeface="Times New Roman" panose="02020603050405020304" charset="0"/>
                <a:ea typeface="宋体" panose="02010600030101010101" pitchFamily="2" charset="-122"/>
                <a:cs typeface="Times New Roman" panose="02020603050405020304" charset="0"/>
              </a:rPr>
              <a:t>或者</a:t>
            </a:r>
            <a:r>
              <a:rPr lang="en-US" altLang="zh-CN" sz="2400" b="1" dirty="0">
                <a:latin typeface="Times New Roman" panose="02020603050405020304" charset="0"/>
                <a:ea typeface="宋体" panose="02010600030101010101" pitchFamily="2" charset="-122"/>
                <a:cs typeface="Times New Roman" panose="02020603050405020304" charset="0"/>
              </a:rPr>
              <a:t>’O’</a:t>
            </a:r>
            <a:r>
              <a:rPr lang="zh-CN" altLang="en-US" sz="2400" b="1" dirty="0">
                <a:latin typeface="Times New Roman" panose="02020603050405020304" charset="0"/>
                <a:ea typeface="宋体" panose="02010600030101010101" pitchFamily="2" charset="-122"/>
                <a:cs typeface="Times New Roman" panose="02020603050405020304" charset="0"/>
              </a:rPr>
              <a:t>，返回值值为合法的落子坐标，用list()方法可以获取所有的合法坐标。</a:t>
            </a:r>
            <a:endParaRPr lang="zh-CN" altLang="en-US" sz="2400" b="1"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endParaRPr lang="en-US" sz="2400" dirty="0">
              <a:latin typeface="Times New Roman" panose="02020603050405020304" charset="0"/>
              <a:ea typeface="宋体" panose="02010600030101010101" pitchFamily="2" charset="-122"/>
              <a:cs typeface="Times New Roman" panose="02020603050405020304" charset="0"/>
            </a:endParaRPr>
          </a:p>
          <a:p>
            <a:pPr indent="0" fontAlgn="auto">
              <a:lnSpc>
                <a:spcPct val="150000"/>
              </a:lnSpc>
              <a:spcBef>
                <a:spcPts val="0"/>
              </a:spcBef>
              <a:spcAft>
                <a:spcPts val="0"/>
              </a:spcAft>
              <a:buClr>
                <a:srgbClr val="044875"/>
              </a:buClr>
              <a:buFont typeface="Wingdings" panose="05000000000000000000" pitchFamily="2" charset="2"/>
              <a:buNone/>
              <a:defRPr/>
            </a:pPr>
            <a:endParaRPr lang="en-US" sz="2400" dirty="0">
              <a:latin typeface="Times New Roman" panose="02020603050405020304" charset="0"/>
              <a:ea typeface="宋体" panose="02010600030101010101" pitchFamily="2" charset="-122"/>
              <a:cs typeface="Times New Roman" panose="02020603050405020304" charset="0"/>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4481" y="3894318"/>
            <a:ext cx="3844153" cy="87119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99556"/>
            <a:ext cx="2839450" cy="52197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实验基础</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875" y="840740"/>
            <a:ext cx="2044700" cy="306705"/>
          </a:xfrm>
          <a:prstGeom prst="rect">
            <a:avLst/>
          </a:prstGeom>
          <a:noFill/>
        </p:spPr>
        <p:txBody>
          <a:bodyPr wrap="square" rtlCol="0">
            <a:spAutoFit/>
          </a:bodyPr>
          <a:lstStyle/>
          <a:p>
            <a:pPr algn="l"/>
            <a:r>
              <a:rPr lang="en-US" altLang="zh-CN" sz="1400" dirty="0">
                <a:latin typeface="FuturaBookC" charset="-52"/>
                <a:sym typeface="+mn-ea"/>
              </a:rPr>
              <a:t>Experimental Basis</a:t>
            </a:r>
            <a:endParaRPr lang="zh-CN" altLang="en-US" sz="1400" dirty="0">
              <a:latin typeface="FuturaBookC"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1"/>
          <a:stretch>
            <a:fillRect/>
          </a:stretch>
        </p:blipFill>
        <p:spPr>
          <a:xfrm>
            <a:off x="10673193" y="471151"/>
            <a:ext cx="851929" cy="881672"/>
          </a:xfrm>
          <a:prstGeom prst="rect">
            <a:avLst/>
          </a:prstGeom>
        </p:spPr>
      </p:pic>
      <p:sp>
        <p:nvSpPr>
          <p:cNvPr id="2" name="文本框 1"/>
          <p:cNvSpPr txBox="1"/>
          <p:nvPr>
            <p:custDataLst>
              <p:tags r:id="rId2"/>
            </p:custDataLst>
          </p:nvPr>
        </p:nvSpPr>
        <p:spPr>
          <a:xfrm>
            <a:off x="1616075" y="1092158"/>
            <a:ext cx="9103995" cy="3415030"/>
          </a:xfrm>
          <a:prstGeom prst="rect">
            <a:avLst/>
          </a:prstGeom>
          <a:noFill/>
        </p:spPr>
        <p:txBody>
          <a:bodyPr wrap="square">
            <a:spAutoFit/>
          </a:bodyPr>
          <a:lstStyle/>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zh-CN" altLang="en-US" sz="2400" b="1" dirty="0">
                <a:latin typeface="Times New Roman" panose="02020603050405020304" charset="0"/>
                <a:ea typeface="宋体" panose="02010600030101010101" pitchFamily="2" charset="-122"/>
                <a:cs typeface="Times New Roman" panose="02020603050405020304" charset="0"/>
              </a:rPr>
              <a:t>重要方法 </a:t>
            </a:r>
            <a:endParaRPr lang="zh-CN" altLang="en-US" b="1" dirty="0">
              <a:solidFill>
                <a:schemeClr val="bg2">
                  <a:lumMod val="25000"/>
                </a:schemeClr>
              </a:solidFill>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en-US" altLang="zh-CN" sz="2400" dirty="0">
                <a:latin typeface="Times New Roman" panose="02020603050405020304" charset="0"/>
                <a:ea typeface="宋体" panose="02010600030101010101" pitchFamily="2" charset="-122"/>
                <a:cs typeface="Times New Roman" panose="02020603050405020304" charset="0"/>
              </a:rPr>
              <a:t>2. </a:t>
            </a:r>
            <a:r>
              <a:rPr lang="zh-CN" altLang="en-US" sz="2400" dirty="0">
                <a:latin typeface="Times New Roman" panose="02020603050405020304" charset="0"/>
                <a:ea typeface="宋体" panose="02010600030101010101" pitchFamily="2" charset="-122"/>
                <a:cs typeface="Times New Roman" panose="02020603050405020304" charset="0"/>
              </a:rPr>
              <a:t> 落子 </a:t>
            </a:r>
            <a:r>
              <a:rPr lang="en-US" altLang="zh-CN" sz="2400" dirty="0">
                <a:latin typeface="Times New Roman" panose="02020603050405020304" charset="0"/>
                <a:ea typeface="宋体" panose="02010600030101010101" pitchFamily="2" charset="-122"/>
                <a:cs typeface="Times New Roman" panose="02020603050405020304" charset="0"/>
              </a:rPr>
              <a:t>&amp;</a:t>
            </a:r>
            <a:r>
              <a:rPr lang="zh-CN" altLang="en-US" sz="2400" dirty="0">
                <a:latin typeface="Times New Roman" panose="02020603050405020304" charset="0"/>
                <a:ea typeface="宋体" panose="02010600030101010101" pitchFamily="2" charset="-122"/>
                <a:cs typeface="Times New Roman" panose="02020603050405020304" charset="0"/>
              </a:rPr>
              <a:t> 翻转：使用</a:t>
            </a:r>
            <a:r>
              <a:rPr lang="en-US" altLang="zh-CN" sz="2400" dirty="0">
                <a:latin typeface="Times New Roman" panose="02020603050405020304" charset="0"/>
                <a:ea typeface="宋体" panose="02010600030101010101" pitchFamily="2" charset="-122"/>
                <a:cs typeface="Times New Roman" panose="02020603050405020304" charset="0"/>
              </a:rPr>
              <a:t>board</a:t>
            </a:r>
            <a:r>
              <a:rPr lang="zh-CN" altLang="en-US" sz="2400" dirty="0">
                <a:latin typeface="Times New Roman" panose="02020603050405020304" charset="0"/>
                <a:ea typeface="宋体" panose="02010600030101010101" pitchFamily="2" charset="-122"/>
                <a:cs typeface="Times New Roman" panose="02020603050405020304" charset="0"/>
              </a:rPr>
              <a:t>类封装的</a:t>
            </a:r>
            <a:r>
              <a:rPr lang="en-US" altLang="zh-CN" sz="2400" dirty="0">
                <a:latin typeface="Times New Roman" panose="02020603050405020304" charset="0"/>
                <a:ea typeface="宋体" panose="02010600030101010101" pitchFamily="2" charset="-122"/>
                <a:cs typeface="Times New Roman" panose="02020603050405020304" charset="0"/>
              </a:rPr>
              <a:t>_move</a:t>
            </a:r>
            <a:r>
              <a:rPr lang="zh-CN" altLang="en-US" sz="2400" dirty="0">
                <a:latin typeface="Times New Roman" panose="02020603050405020304" charset="0"/>
                <a:ea typeface="宋体" panose="02010600030101010101" pitchFamily="2" charset="-122"/>
                <a:cs typeface="Times New Roman" panose="02020603050405020304" charset="0"/>
              </a:rPr>
              <a:t>函数进行模拟对局，传入参数为落子坐标以及棋子颜色。</a:t>
            </a:r>
            <a:r>
              <a:rPr lang="en-US" altLang="zh-CN" sz="2400" dirty="0">
                <a:latin typeface="Times New Roman" panose="02020603050405020304" charset="0"/>
                <a:ea typeface="宋体" panose="02010600030101010101" pitchFamily="2" charset="-122"/>
                <a:cs typeface="Times New Roman" panose="02020603050405020304" charset="0"/>
              </a:rPr>
              <a:t>board</a:t>
            </a:r>
            <a:r>
              <a:rPr lang="zh-CN" altLang="en-US" sz="2400" dirty="0">
                <a:latin typeface="Times New Roman" panose="02020603050405020304" charset="0"/>
                <a:ea typeface="宋体" panose="02010600030101010101" pitchFamily="2" charset="-122"/>
                <a:cs typeface="Times New Roman" panose="02020603050405020304" charset="0"/>
              </a:rPr>
              <a:t>封装的</a:t>
            </a:r>
            <a:r>
              <a:rPr lang="en-US" altLang="zh-CN" sz="2400" dirty="0">
                <a:latin typeface="Times New Roman" panose="02020603050405020304" charset="0"/>
                <a:ea typeface="宋体" panose="02010600030101010101" pitchFamily="2" charset="-122"/>
                <a:cs typeface="Times New Roman" panose="02020603050405020304" charset="0"/>
              </a:rPr>
              <a:t>move</a:t>
            </a:r>
            <a:r>
              <a:rPr lang="zh-CN" altLang="en-US" sz="2400" dirty="0">
                <a:latin typeface="Times New Roman" panose="02020603050405020304" charset="0"/>
                <a:ea typeface="宋体" panose="02010600030101010101" pitchFamily="2" charset="-122"/>
                <a:cs typeface="Times New Roman" panose="02020603050405020304" charset="0"/>
              </a:rPr>
              <a:t>方法会自动翻转棋子，并返回反转棋子的坐标。</a:t>
            </a:r>
            <a:endParaRPr lang="en-US" altLang="zh-CN" sz="2400"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endParaRPr lang="en-US" sz="2400"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endParaRPr lang="en-US" sz="2400" dirty="0">
              <a:latin typeface="Times New Roman" panose="02020603050405020304" charset="0"/>
              <a:ea typeface="宋体" panose="02010600030101010101" pitchFamily="2" charset="-122"/>
              <a:cs typeface="Times New Roman" panose="02020603050405020304" charset="0"/>
            </a:endParaRP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9465" y="664935"/>
            <a:ext cx="5689189" cy="1036282"/>
          </a:xfrm>
          <a:prstGeom prst="rect">
            <a:avLst/>
          </a:prstGeom>
        </p:spPr>
      </p:pic>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6598" y="3527889"/>
            <a:ext cx="4265407" cy="2778127"/>
          </a:xfrm>
          <a:prstGeom prst="rect">
            <a:avLst/>
          </a:prstGeom>
        </p:spPr>
      </p:pic>
      <p:pic>
        <p:nvPicPr>
          <p:cNvPr id="3" name="图片 2"/>
          <p:cNvPicPr>
            <a:picLocks noChangeAspect="1"/>
          </p:cNvPicPr>
          <p:nvPr>
            <p:custDataLst>
              <p:tags r:id="rId5"/>
            </p:custDataLst>
          </p:nvPr>
        </p:nvPicPr>
        <p:blipFill>
          <a:blip r:embed="rId6"/>
          <a:stretch>
            <a:fillRect/>
          </a:stretch>
        </p:blipFill>
        <p:spPr>
          <a:xfrm>
            <a:off x="7234555" y="2823210"/>
            <a:ext cx="4164965" cy="37674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p="http://schemas.openxmlformats.org/presentationml/2006/main">
  <p:tag name="KSO_WM_DIAGRAM_VIRTUALLY_FRAME" val="{&quot;height&quot;:139.86913385826773,&quot;left&quot;:195.68125984251967,&quot;top&quot;:233.50007874015745,&quot;width&quot;:717.7756692913387}"/>
</p:tagLst>
</file>

<file path=ppt/tags/tag10.xml><?xml version="1.0" encoding="utf-8"?>
<p:tagLst xmlns:p="http://schemas.openxmlformats.org/presentationml/2006/main">
  <p:tag name="KSO_WM_DIAGRAM_VIRTUALLY_FRAME" val="{&quot;height&quot;:139.86913385826773,&quot;left&quot;:195.68125984251967,&quot;top&quot;:233.50007874015745,&quot;width&quot;:717.7756692913387}"/>
</p:tagLst>
</file>

<file path=ppt/tags/tag11.xml><?xml version="1.0" encoding="utf-8"?>
<p:tagLst xmlns:p="http://schemas.openxmlformats.org/presentationml/2006/main">
  <p:tag name="KSO_WM_DIAGRAM_VIRTUALLY_FRAME" val="{&quot;height&quot;:139.86913385826773,&quot;left&quot;:195.68125984251967,&quot;top&quot;:233.50007874015745,&quot;width&quot;:717.7756692913387}"/>
</p:tagLst>
</file>

<file path=ppt/tags/tag12.xml><?xml version="1.0" encoding="utf-8"?>
<p:tagLst xmlns:p="http://schemas.openxmlformats.org/presentationml/2006/main">
  <p:tag name="KSO_WM_DIAGRAM_VIRTUALLY_FRAME" val="{&quot;height&quot;:139.86913385826773,&quot;left&quot;:195.68125984251967,&quot;top&quot;:233.50007874015745,&quot;width&quot;:717.7756692913387}"/>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DIAGRAM_VIRTUALLY_FRAME" val="{&quot;height&quot;:139.86913385826773,&quot;left&quot;:195.68125984251967,&quot;top&quot;:233.50007874015745,&quot;width&quot;:717.7756692913387}"/>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DIAGRAM_VIRTUALLY_FRAME" val="{&quot;height&quot;:139.86913385826773,&quot;left&quot;:195.68125984251967,&quot;top&quot;:233.50007874015745,&quot;width&quot;:717.7756692913387}"/>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DIAGRAM_VIRTUALLY_FRAME" val="{&quot;height&quot;:139.86913385826773,&quot;left&quot;:195.68125984251967,&quot;top&quot;:233.50007874015745,&quot;width&quot;:717.7756692913387}"/>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DIAGRAM_VIRTUALLY_FRAME" val="{&quot;height&quot;:139.86913385826773,&quot;left&quot;:195.68125984251967,&quot;top&quot;:233.50007874015745,&quot;width&quot;:717.7756692913387}"/>
</p:tagLst>
</file>

<file path=ppt/tags/tag50.xml><?xml version="1.0" encoding="utf-8"?>
<p:tagLst xmlns:p="http://schemas.openxmlformats.org/presentationml/2006/main">
  <p:tag name="ISPRING_PRESENTATION_TITLE" val="蓝色简洁毕业答辩PPT模板"/>
  <p:tag name="KSO_WPP_MARK_KEY" val="464b7b0f-e7a5-46f7-968e-2c1f9609f7ab"/>
  <p:tag name="COMMONDATA" val="eyJoZGlkIjoiNzlkOWRhY2UxMDk5ZjMyNmRkYTlkYTRkZmFjOWZmNWQifQ=="/>
  <p:tag name="commondata" val="eyJoZGlkIjoiNzRkZDBlYzFiMzUyMDJhM2E2ODZlNmI3NGNjN2Y4MWMifQ=="/>
</p:tagLst>
</file>

<file path=ppt/tags/tag6.xml><?xml version="1.0" encoding="utf-8"?>
<p:tagLst xmlns:p="http://schemas.openxmlformats.org/presentationml/2006/main">
  <p:tag name="KSO_WM_DIAGRAM_VIRTUALLY_FRAME" val="{&quot;height&quot;:139.86913385826773,&quot;left&quot;:195.68125984251967,&quot;top&quot;:233.50007874015745,&quot;width&quot;:717.7756692913387}"/>
</p:tagLst>
</file>

<file path=ppt/tags/tag7.xml><?xml version="1.0" encoding="utf-8"?>
<p:tagLst xmlns:p="http://schemas.openxmlformats.org/presentationml/2006/main">
  <p:tag name="KSO_WM_DIAGRAM_VIRTUALLY_FRAME" val="{&quot;height&quot;:139.86913385826773,&quot;left&quot;:195.68125984251967,&quot;top&quot;:233.50007874015745,&quot;width&quot;:717.7756692913387}"/>
</p:tagLst>
</file>

<file path=ppt/tags/tag8.xml><?xml version="1.0" encoding="utf-8"?>
<p:tagLst xmlns:p="http://schemas.openxmlformats.org/presentationml/2006/main">
  <p:tag name="KSO_WM_DIAGRAM_VIRTUALLY_FRAME" val="{&quot;height&quot;:139.86913385826773,&quot;left&quot;:195.68125984251967,&quot;top&quot;:233.50007874015745,&quot;width&quot;:717.7756692913387}"/>
</p:tagLst>
</file>

<file path=ppt/tags/tag9.xml><?xml version="1.0" encoding="utf-8"?>
<p:tagLst xmlns:p="http://schemas.openxmlformats.org/presentationml/2006/main">
  <p:tag name="KSO_WM_DIAGRAM_VIRTUALLY_FRAME" val="{&quot;height&quot;:139.86913385826773,&quot;left&quot;:195.68125984251967,&quot;top&quot;:233.50007874015745,&quot;width&quot;:717.775669291338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3486</Words>
  <Application>WPS 演示</Application>
  <PresentationFormat>宽屏</PresentationFormat>
  <Paragraphs>250</Paragraphs>
  <Slides>25</Slides>
  <Notes>15</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25</vt:i4>
      </vt:variant>
    </vt:vector>
  </HeadingPairs>
  <TitlesOfParts>
    <vt:vector size="45" baseType="lpstr">
      <vt:lpstr>Arial</vt:lpstr>
      <vt:lpstr>宋体</vt:lpstr>
      <vt:lpstr>Wingdings</vt:lpstr>
      <vt:lpstr>FZZhengHeiS-DB-GB</vt:lpstr>
      <vt:lpstr>Wide Latin</vt:lpstr>
      <vt:lpstr>微软雅黑</vt:lpstr>
      <vt:lpstr>Arial Unicode MS</vt:lpstr>
      <vt:lpstr>inherit</vt:lpstr>
      <vt:lpstr>FuturaBookC</vt:lpstr>
      <vt:lpstr>Segoe Print</vt:lpstr>
      <vt:lpstr>JetBrains Mono</vt:lpstr>
      <vt:lpstr>Times New Roman</vt:lpstr>
      <vt:lpstr>等线</vt:lpstr>
      <vt:lpstr>Arial Unicode MS</vt:lpstr>
      <vt:lpstr>等线 Light</vt:lpstr>
      <vt:lpstr>Cambria Math</vt:lpstr>
      <vt:lpstr>Cambria Math</vt:lpstr>
      <vt:lpstr>黑体</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kan</dc:creator>
  <dc:description>http://www.ypppt.com/</dc:description>
  <cp:lastModifiedBy>lx</cp:lastModifiedBy>
  <cp:revision>141</cp:revision>
  <dcterms:created xsi:type="dcterms:W3CDTF">2018-02-27T12:12:00Z</dcterms:created>
  <dcterms:modified xsi:type="dcterms:W3CDTF">2024-03-21T17:05:16Z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ADC98D7D5CF2474AB67AAE72A2685E6F_13</vt:lpwstr>
  </property>
  <property fmtid="{D5CDD505-2E9C-101B-9397-08002B2CF9AE}" pid="3" name="KSOProductBuildVer">
    <vt:lpwstr>2052-12.1.0.16250</vt:lpwstr>
  </property>
</Properties>
</file>