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335" r:id="rId8"/>
    <p:sldId id="309" r:id="rId9"/>
    <p:sldId id="336" r:id="rId10"/>
    <p:sldId id="337" r:id="rId11"/>
    <p:sldId id="338" r:id="rId12"/>
    <p:sldId id="339" r:id="rId13"/>
    <p:sldId id="340" r:id="rId14"/>
    <p:sldId id="341" r:id="rId15"/>
    <p:sldId id="342" r:id="rId16"/>
    <p:sldId id="343" r:id="rId17"/>
    <p:sldId id="344" r:id="rId18"/>
    <p:sldId id="345" r:id="rId19"/>
    <p:sldId id="312" r:id="rId20"/>
    <p:sldId id="295"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1E1E1E"/>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2" autoAdjust="0"/>
    <p:restoredTop sz="96314" autoAdjust="0"/>
  </p:normalViewPr>
  <p:slideViewPr>
    <p:cSldViewPr snapToGrid="0" showGuides="1">
      <p:cViewPr varScale="1">
        <p:scale>
          <a:sx n="154" d="100"/>
          <a:sy n="154" d="100"/>
        </p:scale>
        <p:origin x="288" y="138"/>
      </p:cViewPr>
      <p:guideLst>
        <p:guide orient="horz" pos="117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具体的代码实现就不讲了，大家可以看</a:t>
            </a:r>
            <a:r>
              <a:rPr lang="en-US" altLang="zh-CN"/>
              <a:t>board.py</a:t>
            </a:r>
            <a:r>
              <a:rPr lang="zh-CN" altLang="en-US"/>
              <a:t>文件，接下来给大家展示一下怎么使用</a:t>
            </a:r>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8.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image" Target="../media/image1.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539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628900" y="2237740"/>
            <a:ext cx="7100570" cy="1014730"/>
          </a:xfrm>
          <a:prstGeom prst="rect">
            <a:avLst/>
          </a:prstGeom>
          <a:noFill/>
        </p:spPr>
        <p:txBody>
          <a:bodyPr wrap="square" rtlCol="0">
            <a:spAutoFit/>
          </a:bodyPr>
          <a:lstStyle/>
          <a:p>
            <a:pPr algn="dist"/>
            <a:r>
              <a:rPr lang="zh-CN" altLang="en-US" sz="6000" dirty="0">
                <a:solidFill>
                  <a:srgbClr val="1C4885"/>
                </a:solidFill>
                <a:latin typeface="FZZhengHeiS-DB-GB" panose="02000000000000000000" pitchFamily="2" charset="0"/>
                <a:ea typeface="FZZhengHeiS-DB-GB" panose="02000000000000000000" pitchFamily="2" charset="0"/>
              </a:rPr>
              <a:t>特征人脸识别</a:t>
            </a:r>
            <a:endParaRPr lang="zh-CN" altLang="en-US" sz="6000" dirty="0">
              <a:solidFill>
                <a:srgbClr val="1C4885"/>
              </a:solidFill>
              <a:latin typeface="FZZhengHeiS-DB-GB" panose="02000000000000000000" pitchFamily="2" charset="0"/>
              <a:ea typeface="FZZhengHeiS-DB-GB" panose="02000000000000000000" pitchFamily="2" charset="0"/>
            </a:endParaRPr>
          </a:p>
        </p:txBody>
      </p:sp>
      <p:sp>
        <p:nvSpPr>
          <p:cNvPr id="17" name="文本框 16"/>
          <p:cNvSpPr txBox="1"/>
          <p:nvPr/>
        </p:nvSpPr>
        <p:spPr>
          <a:xfrm>
            <a:off x="3549318" y="4780816"/>
            <a:ext cx="5093363" cy="706755"/>
          </a:xfrm>
          <a:prstGeom prst="rect">
            <a:avLst/>
          </a:prstGeom>
          <a:noFill/>
        </p:spPr>
        <p:txBody>
          <a:bodyPr wrap="square" rtlCol="0">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开始时间：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2024</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13</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278107" y="436273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47135" y="3519170"/>
            <a:ext cx="4551680" cy="73723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202124"/>
                </a:solidFill>
                <a:effectLst/>
                <a:latin typeface="Arial Unicode MS" panose="020B0604020202020204" charset="-122"/>
                <a:ea typeface="inherit"/>
              </a:rPr>
              <a:t>实验四</a:t>
            </a:r>
            <a:endParaRPr kumimoji="0" lang="zh-CN" altLang="zh-CN" sz="2400" b="0" i="0" u="none" strike="noStrike" cap="none" normalizeH="0" baseline="0" dirty="0">
              <a:ln>
                <a:noFill/>
              </a:ln>
              <a:solidFill>
                <a:srgbClr val="202124"/>
              </a:solidFill>
              <a:effectLst/>
              <a:latin typeface="Arial Unicode MS" panose="020B0604020202020204" charset="-122"/>
              <a:ea typeface="inherit"/>
            </a:endParaRPr>
          </a:p>
          <a:p>
            <a:pPr marL="0" marR="0" lvl="0" indent="0" algn="ctr" defTabSz="914400" rtl="0" eaLnBrk="0" fontAlgn="base" latinLnBrk="0" hangingPunct="0">
              <a:lnSpc>
                <a:spcPct val="100000"/>
              </a:lnSpc>
              <a:spcBef>
                <a:spcPct val="0"/>
              </a:spcBef>
              <a:spcAft>
                <a:spcPct val="0"/>
              </a:spcAft>
              <a:buClrTx/>
              <a:buSzTx/>
              <a:buFontTx/>
              <a:buNone/>
            </a:pPr>
            <a:r>
              <a:rPr kumimoji="0" altLang="zh-CN" b="0" i="0" u="none" strike="noStrike" cap="none" normalizeH="0" baseline="0" dirty="0">
                <a:ln>
                  <a:noFill/>
                </a:ln>
                <a:solidFill>
                  <a:schemeClr val="tx1"/>
                </a:solidFill>
                <a:effectLst/>
                <a:latin typeface="Arial" panose="020B0604020202020204" pitchFamily="34" charset="0"/>
              </a:rPr>
              <a:t>Eigenface for Recognition</a:t>
            </a:r>
            <a:endParaRPr kumimoji="0" altLang="zh-CN" b="0" i="0" u="none" strike="noStrike" cap="none" normalizeH="0" baseline="0" dirty="0">
              <a:ln>
                <a:noFill/>
              </a:ln>
              <a:solidFill>
                <a:schemeClr val="tx1"/>
              </a:solidFill>
              <a:effectLst/>
              <a:latin typeface="Arial" panose="020B0604020202020204" pitchFamily="34" charset="0"/>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77920" y="2527300"/>
            <a:ext cx="1286510" cy="128524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bg1"/>
                </a:solidFill>
                <a:latin typeface="FuturaBookC" charset="-52"/>
              </a:rPr>
              <a:t>3</a:t>
            </a:r>
            <a:endParaRPr lang="en-US" altLang="zh-CN" sz="9600" b="1" dirty="0">
              <a:solidFill>
                <a:schemeClr val="bg1"/>
              </a:solidFill>
              <a:latin typeface="FuturaBookC" charset="-52"/>
            </a:endParaRPr>
          </a:p>
        </p:txBody>
      </p:sp>
      <p:sp>
        <p:nvSpPr>
          <p:cNvPr id="8" name="文本框 7"/>
          <p:cNvSpPr txBox="1"/>
          <p:nvPr/>
        </p:nvSpPr>
        <p:spPr>
          <a:xfrm>
            <a:off x="5301615" y="2691130"/>
            <a:ext cx="5760085" cy="1804670"/>
          </a:xfrm>
          <a:prstGeom prst="rect">
            <a:avLst/>
          </a:prstGeom>
          <a:noFill/>
        </p:spPr>
        <p:txBody>
          <a:bodyPr wrap="square" rtlCol="0">
            <a:noAutofit/>
          </a:bodyPr>
          <a:lstStyle/>
          <a:p>
            <a:r>
              <a:rPr lang="zh-CN" altLang="en-US" sz="6600" dirty="0">
                <a:solidFill>
                  <a:srgbClr val="1C4885"/>
                </a:solidFill>
                <a:latin typeface="FZZhengHeiS-DB-GB" panose="02000000000000000000" pitchFamily="2" charset="0"/>
                <a:ea typeface="宋体" panose="02010600030101010101" pitchFamily="2" charset="-122"/>
                <a:sym typeface="+mn-ea"/>
              </a:rPr>
              <a:t>模型构建</a:t>
            </a:r>
            <a:endParaRPr lang="zh-CN" altLang="en-US" sz="6600" dirty="0">
              <a:solidFill>
                <a:srgbClr val="1C4885"/>
              </a:solidFill>
              <a:latin typeface="FZZhengHeiS-DB-GB" panose="02000000000000000000" pitchFamily="2" charset="0"/>
              <a:ea typeface="宋体" panose="02010600030101010101" pitchFamily="2" charset="-122"/>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模型构建</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285875" y="1977390"/>
            <a:ext cx="9103995" cy="2306955"/>
          </a:xfrm>
          <a:prstGeom prst="rect">
            <a:avLst/>
          </a:prstGeom>
          <a:noFill/>
        </p:spPr>
        <p:txBody>
          <a:bodyPr wrap="square">
            <a:spAutoFit/>
          </a:bodyPr>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一、数据预处理：</a:t>
            </a: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注意：代码块</a:t>
            </a:r>
            <a:r>
              <a:rPr lang="en-US" altLang="zh-CN" sz="2400" b="1" dirty="0">
                <a:latin typeface="Times New Roman" panose="02020603050405020304" charset="0"/>
                <a:ea typeface="宋体" panose="02010600030101010101" pitchFamily="2" charset="-122"/>
                <a:cs typeface="Times New Roman" panose="02020603050405020304" charset="0"/>
              </a:rPr>
              <a:t>12</a:t>
            </a:r>
            <a:r>
              <a:rPr lang="zh-CN" altLang="en-US" sz="2400" b="1" dirty="0">
                <a:latin typeface="Times New Roman" panose="02020603050405020304" charset="0"/>
                <a:ea typeface="宋体" panose="02010600030101010101" pitchFamily="2" charset="-122"/>
                <a:cs typeface="Times New Roman" panose="02020603050405020304" charset="0"/>
              </a:rPr>
              <a:t>中提供的代码为只使用原始</a:t>
            </a:r>
            <a:r>
              <a:rPr lang="en-US" altLang="zh-CN" sz="2400" b="1" dirty="0">
                <a:latin typeface="Times New Roman" panose="02020603050405020304" charset="0"/>
                <a:ea typeface="宋体" panose="02010600030101010101" pitchFamily="2" charset="-122"/>
                <a:cs typeface="Times New Roman" panose="02020603050405020304" charset="0"/>
              </a:rPr>
              <a:t>ORL</a:t>
            </a:r>
            <a:r>
              <a:rPr lang="zh-CN" altLang="en-US" sz="2400" b="1" dirty="0">
                <a:latin typeface="Times New Roman" panose="02020603050405020304" charset="0"/>
                <a:ea typeface="宋体" panose="02010600030101010101" pitchFamily="2" charset="-122"/>
                <a:cs typeface="Times New Roman" panose="02020603050405020304" charset="0"/>
              </a:rPr>
              <a:t>数据的代码，如果自定义人脸库需要添加相关数据并修改参数。</a:t>
            </a:r>
            <a:endParaRPr lang="zh-CN" altLang="en-US" sz="2400" b="1"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模型构建</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285875" y="1211580"/>
            <a:ext cx="9103995" cy="5343525"/>
          </a:xfrm>
          <a:prstGeom prst="rect">
            <a:avLst/>
          </a:prstGeom>
          <a:noFill/>
        </p:spPr>
        <p:txBody>
          <a:bodyPr wrap="square">
            <a:noAutofit/>
          </a:bodyPr>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二、特征</a:t>
            </a:r>
            <a:r>
              <a:rPr lang="zh-CN" sz="2400" b="1" dirty="0">
                <a:latin typeface="Times New Roman" panose="02020603050405020304" charset="0"/>
                <a:ea typeface="宋体" panose="02010600030101010101" pitchFamily="2" charset="-122"/>
                <a:cs typeface="Times New Roman" panose="02020603050405020304" charset="0"/>
                <a:sym typeface="+mn-ea"/>
              </a:rPr>
              <a:t>人脸</a:t>
            </a:r>
            <a:r>
              <a:rPr lang="zh-CN" sz="2400" b="1" dirty="0">
                <a:latin typeface="Times New Roman" panose="02020603050405020304" charset="0"/>
                <a:ea typeface="宋体" panose="02010600030101010101" pitchFamily="2" charset="-122"/>
                <a:cs typeface="Times New Roman" panose="02020603050405020304" charset="0"/>
              </a:rPr>
              <a:t>算法：</a:t>
            </a:r>
            <a:r>
              <a:rPr lang="zh-CN" sz="2400" dirty="0">
                <a:latin typeface="Times New Roman" panose="02020603050405020304" charset="0"/>
                <a:ea typeface="宋体" panose="02010600030101010101" pitchFamily="2" charset="-122"/>
                <a:cs typeface="Times New Roman" panose="02020603050405020304" charset="0"/>
              </a:rPr>
              <a:t>完善eigen_train</a:t>
            </a:r>
            <a:r>
              <a:rPr lang="en-US" altLang="zh-CN" sz="2400" dirty="0">
                <a:latin typeface="Times New Roman" panose="02020603050405020304" charset="0"/>
                <a:ea typeface="宋体" panose="02010600030101010101" pitchFamily="2" charset="-122"/>
                <a:cs typeface="Times New Roman" panose="02020603050405020304" charset="0"/>
              </a:rPr>
              <a:t>()</a:t>
            </a:r>
            <a:r>
              <a:rPr lang="zh-CN" altLang="en-US" sz="2400" dirty="0">
                <a:latin typeface="Times New Roman" panose="02020603050405020304" charset="0"/>
                <a:ea typeface="宋体" panose="02010600030101010101" pitchFamily="2" charset="-122"/>
                <a:cs typeface="Times New Roman" panose="02020603050405020304" charset="0"/>
              </a:rPr>
              <a:t>函数</a:t>
            </a:r>
            <a:endParaRPr lang="zh-CN"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altLang="en-US" sz="2400" dirty="0">
              <a:latin typeface="Times New Roman" panose="02020603050405020304" charset="0"/>
              <a:ea typeface="宋体" panose="02010600030101010101" pitchFamily="2" charset="-122"/>
              <a:cs typeface="Times New Roman" panose="02020603050405020304" charset="0"/>
            </a:endParaRPr>
          </a:p>
        </p:txBody>
      </p:sp>
      <p:pic>
        <p:nvPicPr>
          <p:cNvPr id="2" name="图片 1"/>
          <p:cNvPicPr>
            <a:picLocks noChangeAspect="1"/>
          </p:cNvPicPr>
          <p:nvPr/>
        </p:nvPicPr>
        <p:blipFill>
          <a:blip r:embed="rId3"/>
          <a:stretch>
            <a:fillRect/>
          </a:stretch>
        </p:blipFill>
        <p:spPr>
          <a:xfrm>
            <a:off x="687070" y="2465705"/>
            <a:ext cx="11106785" cy="32867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模型构建</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285875" y="1211580"/>
            <a:ext cx="9103995" cy="5343525"/>
          </a:xfrm>
          <a:prstGeom prst="rect">
            <a:avLst/>
          </a:prstGeom>
          <a:noFill/>
        </p:spPr>
        <p:txBody>
          <a:bodyPr wrap="square">
            <a:noAutofit/>
          </a:bodyPr>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二、特征</a:t>
            </a:r>
            <a:r>
              <a:rPr lang="zh-CN" sz="2400" b="1" dirty="0">
                <a:latin typeface="Times New Roman" panose="02020603050405020304" charset="0"/>
                <a:ea typeface="宋体" panose="02010600030101010101" pitchFamily="2" charset="-122"/>
                <a:cs typeface="Times New Roman" panose="02020603050405020304" charset="0"/>
                <a:sym typeface="+mn-ea"/>
              </a:rPr>
              <a:t>人脸</a:t>
            </a:r>
            <a:r>
              <a:rPr lang="zh-CN" sz="2400" b="1" dirty="0">
                <a:latin typeface="Times New Roman" panose="02020603050405020304" charset="0"/>
                <a:ea typeface="宋体" panose="02010600030101010101" pitchFamily="2" charset="-122"/>
                <a:cs typeface="Times New Roman" panose="02020603050405020304" charset="0"/>
              </a:rPr>
              <a:t>算法：</a:t>
            </a:r>
            <a:endParaRPr lang="zh-CN" sz="2400" b="1" dirty="0">
              <a:latin typeface="Times New Roman" panose="02020603050405020304" charset="0"/>
              <a:ea typeface="宋体" panose="02010600030101010101" pitchFamily="2" charset="-122"/>
              <a:cs typeface="Times New Roman" panose="02020603050405020304" charset="0"/>
            </a:endParaRPr>
          </a:p>
          <a:p>
            <a:pPr indent="0" algn="ctr"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理论基础-PCA(主成分分析法)</a:t>
            </a:r>
            <a:r>
              <a:rPr lang="zh-CN" sz="2400" dirty="0">
                <a:latin typeface="Times New Roman" panose="02020603050405020304" charset="0"/>
                <a:ea typeface="宋体" panose="02010600030101010101" pitchFamily="2" charset="-122"/>
                <a:cs typeface="Times New Roman" panose="02020603050405020304" charset="0"/>
              </a:rPr>
              <a:t> </a:t>
            </a: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步骤：</a:t>
            </a:r>
            <a:endParaRPr lang="zh-CN" sz="2400" b="1"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en-US" altLang="zh-CN" sz="2400" dirty="0">
                <a:latin typeface="Times New Roman" panose="02020603050405020304" charset="0"/>
                <a:ea typeface="宋体" panose="02010600030101010101" pitchFamily="2" charset="-122"/>
                <a:cs typeface="Times New Roman" panose="02020603050405020304" charset="0"/>
              </a:rPr>
              <a:t>1. </a:t>
            </a:r>
            <a:r>
              <a:rPr lang="zh-CN" altLang="en-US" sz="2400" dirty="0">
                <a:latin typeface="Times New Roman" panose="02020603050405020304" charset="0"/>
                <a:ea typeface="宋体" panose="02010600030101010101" pitchFamily="2" charset="-122"/>
                <a:cs typeface="Times New Roman" panose="02020603050405020304" charset="0"/>
              </a:rPr>
              <a:t>求出平均脸</a:t>
            </a:r>
            <a:endParaRPr lang="zh-CN" altLang="en-US"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en-US" altLang="zh-CN" sz="2400" dirty="0">
                <a:latin typeface="Times New Roman" panose="02020603050405020304" charset="0"/>
                <a:ea typeface="宋体" panose="02010600030101010101" pitchFamily="2" charset="-122"/>
                <a:cs typeface="Times New Roman" panose="02020603050405020304" charset="0"/>
              </a:rPr>
              <a:t>2. </a:t>
            </a:r>
            <a:r>
              <a:rPr lang="zh-CN" altLang="en-US" sz="2400" dirty="0">
                <a:latin typeface="Times New Roman" panose="02020603050405020304" charset="0"/>
                <a:ea typeface="宋体" panose="02010600030101010101" pitchFamily="2" charset="-122"/>
                <a:cs typeface="Times New Roman" panose="02020603050405020304" charset="0"/>
              </a:rPr>
              <a:t>计算训练数据里每张脸与平均脸的差异</a:t>
            </a:r>
            <a:endParaRPr lang="zh-CN" altLang="en-US"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en-US" altLang="zh-CN" sz="2400" dirty="0">
                <a:latin typeface="Times New Roman" panose="02020603050405020304" charset="0"/>
                <a:ea typeface="宋体" panose="02010600030101010101" pitchFamily="2" charset="-122"/>
                <a:cs typeface="Times New Roman" panose="02020603050405020304" charset="0"/>
              </a:rPr>
              <a:t>3. </a:t>
            </a:r>
            <a:r>
              <a:rPr lang="zh-CN" altLang="en-US" sz="2400" dirty="0">
                <a:latin typeface="Times New Roman" panose="02020603050405020304" charset="0"/>
                <a:ea typeface="宋体" panose="02010600030101010101" pitchFamily="2" charset="-122"/>
                <a:cs typeface="Times New Roman" panose="02020603050405020304" charset="0"/>
              </a:rPr>
              <a:t>求差异矩阵的特征值和特征向量</a:t>
            </a:r>
            <a:endParaRPr lang="zh-CN" altLang="en-US"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en-US" altLang="zh-CN" sz="2400" dirty="0">
                <a:latin typeface="Times New Roman" panose="02020603050405020304" charset="0"/>
                <a:ea typeface="宋体" panose="02010600030101010101" pitchFamily="2" charset="-122"/>
                <a:cs typeface="Times New Roman" panose="02020603050405020304" charset="0"/>
              </a:rPr>
              <a:t>4. </a:t>
            </a:r>
            <a:r>
              <a:rPr lang="zh-CN" altLang="en-US" sz="2400" dirty="0">
                <a:latin typeface="Times New Roman" panose="02020603050405020304" charset="0"/>
                <a:ea typeface="宋体" panose="02010600030101010101" pitchFamily="2" charset="-122"/>
                <a:cs typeface="Times New Roman" panose="02020603050405020304" charset="0"/>
              </a:rPr>
              <a:t>取前 K 个特征向量，计算出 K 张特征脸，然后就可以利用这 K 个特征脸对测试人脸进行识别了。</a:t>
            </a:r>
            <a:endParaRPr lang="zh-CN" altLang="en-US"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altLang="en-US" sz="2400"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模型构建</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285875" y="1211580"/>
            <a:ext cx="9103995" cy="5343525"/>
          </a:xfrm>
          <a:prstGeom prst="rect">
            <a:avLst/>
          </a:prstGeom>
          <a:noFill/>
        </p:spPr>
        <p:txBody>
          <a:bodyPr wrap="square">
            <a:noAutofit/>
          </a:bodyPr>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三、</a:t>
            </a:r>
            <a:r>
              <a:rPr lang="zh-CN" sz="2400" b="1" dirty="0">
                <a:latin typeface="Times New Roman" panose="02020603050405020304" charset="0"/>
                <a:ea typeface="宋体" panose="02010600030101010101" pitchFamily="2" charset="-122"/>
                <a:cs typeface="Times New Roman" panose="02020603050405020304" charset="0"/>
                <a:sym typeface="+mn-ea"/>
              </a:rPr>
              <a:t>人脸</a:t>
            </a:r>
            <a:r>
              <a:rPr lang="zh-CN" sz="2400" b="1" dirty="0">
                <a:latin typeface="Times New Roman" panose="02020603050405020304" charset="0"/>
                <a:ea typeface="宋体" panose="02010600030101010101" pitchFamily="2" charset="-122"/>
                <a:cs typeface="Times New Roman" panose="02020603050405020304" charset="0"/>
              </a:rPr>
              <a:t>识别模型</a:t>
            </a:r>
            <a:r>
              <a:rPr lang="zh-CN" sz="2400" b="1" dirty="0">
                <a:latin typeface="Times New Roman" panose="02020603050405020304" charset="0"/>
                <a:ea typeface="宋体" panose="02010600030101010101" pitchFamily="2" charset="-122"/>
                <a:cs typeface="Times New Roman" panose="02020603050405020304" charset="0"/>
              </a:rPr>
              <a:t>：</a:t>
            </a:r>
            <a:endParaRPr lang="zh-CN" sz="2400" b="1" dirty="0">
              <a:latin typeface="Times New Roman" panose="02020603050405020304" charset="0"/>
              <a:ea typeface="宋体" panose="02010600030101010101" pitchFamily="2" charset="-122"/>
              <a:cs typeface="Times New Roman" panose="02020603050405020304" charset="0"/>
            </a:endParaRPr>
          </a:p>
          <a:p>
            <a:pPr indent="0" algn="l" fontAlgn="auto">
              <a:lnSpc>
                <a:spcPct val="150000"/>
              </a:lnSpc>
              <a:spcBef>
                <a:spcPts val="0"/>
              </a:spcBef>
              <a:spcAft>
                <a:spcPts val="0"/>
              </a:spcAft>
              <a:buClr>
                <a:srgbClr val="044875"/>
              </a:buClr>
              <a:buFont typeface="Wingdings" panose="05000000000000000000" pitchFamily="2" charset="2"/>
              <a:buNone/>
              <a:defRPr/>
            </a:pPr>
            <a:r>
              <a:rPr lang="zh-CN" sz="2400" dirty="0">
                <a:latin typeface="Times New Roman" panose="02020603050405020304" charset="0"/>
                <a:ea typeface="宋体" panose="02010600030101010101" pitchFamily="2" charset="-122"/>
                <a:cs typeface="Times New Roman" panose="02020603050405020304" charset="0"/>
              </a:rPr>
              <a:t>用特征脸（eigenface）算法对输入数据进行投影映射，得到使用特征脸向量表示的数据</a:t>
            </a:r>
            <a:r>
              <a:rPr lang="en-US" altLang="zh-CN" sz="2400" dirty="0">
                <a:latin typeface="Times New Roman" panose="02020603050405020304" charset="0"/>
                <a:ea typeface="宋体" panose="02010600030101010101" pitchFamily="2" charset="-122"/>
                <a:cs typeface="Times New Roman" panose="02020603050405020304" charset="0"/>
              </a:rPr>
              <a:t>	</a:t>
            </a:r>
            <a:r>
              <a:rPr lang="zh-CN" altLang="en-US" sz="2400" b="1" dirty="0">
                <a:latin typeface="Times New Roman" panose="02020603050405020304" charset="0"/>
                <a:ea typeface="宋体" panose="02010600030101010101" pitchFamily="2" charset="-122"/>
                <a:cs typeface="Times New Roman" panose="02020603050405020304" charset="0"/>
              </a:rPr>
              <a:t>算法见论文</a:t>
            </a:r>
            <a:endParaRPr lang="zh-CN" sz="2400" dirty="0">
              <a:latin typeface="Times New Roman" panose="02020603050405020304" charset="0"/>
              <a:ea typeface="宋体" panose="02010600030101010101" pitchFamily="2" charset="-122"/>
              <a:cs typeface="Times New Roman" panose="02020603050405020304" charset="0"/>
            </a:endParaRPr>
          </a:p>
          <a:p>
            <a:pPr indent="0" algn="l" fontAlgn="auto">
              <a:lnSpc>
                <a:spcPct val="150000"/>
              </a:lnSpc>
              <a:spcBef>
                <a:spcPts val="0"/>
              </a:spcBef>
              <a:spcAft>
                <a:spcPts val="0"/>
              </a:spcAft>
              <a:buClr>
                <a:srgbClr val="044875"/>
              </a:buClr>
              <a:buFont typeface="Wingdings" panose="05000000000000000000" pitchFamily="2" charset="2"/>
              <a:buNone/>
              <a:defRPr/>
            </a:pPr>
            <a:endParaRPr lang="en-US" altLang="zh-CN" sz="2400" dirty="0">
              <a:latin typeface="Times New Roman" panose="02020603050405020304" charset="0"/>
              <a:ea typeface="宋体" panose="02010600030101010101" pitchFamily="2" charset="-122"/>
              <a:cs typeface="Times New Roman" panose="02020603050405020304" charset="0"/>
            </a:endParaRPr>
          </a:p>
        </p:txBody>
      </p:sp>
      <p:pic>
        <p:nvPicPr>
          <p:cNvPr id="2" name="图片 1"/>
          <p:cNvPicPr>
            <a:picLocks noChangeAspect="1"/>
          </p:cNvPicPr>
          <p:nvPr/>
        </p:nvPicPr>
        <p:blipFill>
          <a:blip r:embed="rId3"/>
          <a:stretch>
            <a:fillRect/>
          </a:stretch>
        </p:blipFill>
        <p:spPr>
          <a:xfrm>
            <a:off x="1181735" y="3122930"/>
            <a:ext cx="9491345" cy="2973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模型构建</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285875" y="1211580"/>
            <a:ext cx="9103995" cy="5343525"/>
          </a:xfrm>
          <a:prstGeom prst="rect">
            <a:avLst/>
          </a:prstGeom>
          <a:noFill/>
        </p:spPr>
        <p:txBody>
          <a:bodyPr wrap="square">
            <a:noAutofit/>
          </a:bodyPr>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四、</a:t>
            </a:r>
            <a:r>
              <a:rPr lang="zh-CN" sz="2400" b="1" dirty="0">
                <a:latin typeface="Times New Roman" panose="02020603050405020304" charset="0"/>
                <a:ea typeface="宋体" panose="02010600030101010101" pitchFamily="2" charset="-122"/>
                <a:cs typeface="Times New Roman" panose="02020603050405020304" charset="0"/>
                <a:sym typeface="+mn-ea"/>
              </a:rPr>
              <a:t>人脸</a:t>
            </a:r>
            <a:r>
              <a:rPr lang="zh-CN" sz="2400" b="1" dirty="0">
                <a:latin typeface="Times New Roman" panose="02020603050405020304" charset="0"/>
                <a:ea typeface="宋体" panose="02010600030101010101" pitchFamily="2" charset="-122"/>
                <a:cs typeface="Times New Roman" panose="02020603050405020304" charset="0"/>
              </a:rPr>
              <a:t>重建</a:t>
            </a:r>
            <a:r>
              <a:rPr lang="zh-CN" sz="2400" b="1" dirty="0">
                <a:latin typeface="Times New Roman" panose="02020603050405020304" charset="0"/>
                <a:ea typeface="宋体" panose="02010600030101010101" pitchFamily="2" charset="-122"/>
                <a:cs typeface="Times New Roman" panose="02020603050405020304" charset="0"/>
              </a:rPr>
              <a:t>模型</a:t>
            </a:r>
            <a:r>
              <a:rPr lang="zh-CN" sz="2400" b="1" dirty="0">
                <a:latin typeface="Times New Roman" panose="02020603050405020304" charset="0"/>
                <a:ea typeface="宋体" panose="02010600030101010101" pitchFamily="2" charset="-122"/>
                <a:cs typeface="Times New Roman" panose="02020603050405020304" charset="0"/>
              </a:rPr>
              <a:t>：</a:t>
            </a:r>
            <a:endParaRPr lang="zh-CN" sz="2400" b="1" dirty="0">
              <a:latin typeface="Times New Roman" panose="02020603050405020304" charset="0"/>
              <a:ea typeface="宋体" panose="02010600030101010101" pitchFamily="2" charset="-122"/>
              <a:cs typeface="Times New Roman" panose="02020603050405020304" charset="0"/>
            </a:endParaRPr>
          </a:p>
          <a:p>
            <a:pPr indent="0" algn="l" fontAlgn="auto">
              <a:lnSpc>
                <a:spcPct val="150000"/>
              </a:lnSpc>
              <a:spcBef>
                <a:spcPts val="0"/>
              </a:spcBef>
              <a:spcAft>
                <a:spcPts val="0"/>
              </a:spcAft>
              <a:buClr>
                <a:srgbClr val="044875"/>
              </a:buClr>
              <a:buFont typeface="Wingdings" panose="05000000000000000000" pitchFamily="2" charset="2"/>
              <a:buNone/>
              <a:defRPr/>
            </a:pPr>
            <a:r>
              <a:rPr lang="zh-CN" sz="2400" dirty="0">
                <a:latin typeface="Times New Roman" panose="02020603050405020304" charset="0"/>
                <a:ea typeface="宋体" panose="02010600030101010101" pitchFamily="2" charset="-122"/>
                <a:cs typeface="Times New Roman" panose="02020603050405020304" charset="0"/>
              </a:rPr>
              <a:t>利用特征人脸重建原始人脸</a:t>
            </a:r>
            <a:r>
              <a:rPr lang="en-US" altLang="zh-CN" sz="2400" dirty="0">
                <a:latin typeface="Times New Roman" panose="02020603050405020304" charset="0"/>
                <a:ea typeface="宋体" panose="02010600030101010101" pitchFamily="2" charset="-122"/>
                <a:cs typeface="Times New Roman" panose="02020603050405020304" charset="0"/>
              </a:rPr>
              <a:t>	</a:t>
            </a:r>
            <a:r>
              <a:rPr lang="zh-CN" altLang="en-US" sz="2400" b="1" dirty="0">
                <a:latin typeface="Times New Roman" panose="02020603050405020304" charset="0"/>
                <a:ea typeface="宋体" panose="02010600030101010101" pitchFamily="2" charset="-122"/>
                <a:cs typeface="Times New Roman" panose="02020603050405020304" charset="0"/>
                <a:sym typeface="+mn-ea"/>
              </a:rPr>
              <a:t>算法见论文</a:t>
            </a:r>
            <a:endParaRPr lang="zh-CN" altLang="en-US" sz="2400" b="1" dirty="0">
              <a:latin typeface="Times New Roman" panose="02020603050405020304" charset="0"/>
              <a:ea typeface="宋体" panose="02010600030101010101" pitchFamily="2" charset="-122"/>
              <a:cs typeface="Times New Roman" panose="02020603050405020304" charset="0"/>
              <a:sym typeface="+mn-ea"/>
            </a:endParaRPr>
          </a:p>
          <a:p>
            <a:pPr indent="0" algn="l" fontAlgn="auto">
              <a:lnSpc>
                <a:spcPct val="150000"/>
              </a:lnSpc>
              <a:spcBef>
                <a:spcPts val="0"/>
              </a:spcBef>
              <a:spcAft>
                <a:spcPts val="0"/>
              </a:spcAft>
              <a:buClr>
                <a:srgbClr val="044875"/>
              </a:buClr>
              <a:buFont typeface="Wingdings" panose="05000000000000000000" pitchFamily="2" charset="2"/>
              <a:buNone/>
              <a:defRPr/>
            </a:pPr>
            <a:endParaRPr lang="zh-CN" altLang="en-US" dirty="0">
              <a:latin typeface="Times New Roman" panose="02020603050405020304" charset="0"/>
              <a:ea typeface="宋体" panose="02010600030101010101" pitchFamily="2" charset="-122"/>
              <a:cs typeface="Times New Roman" panose="02020603050405020304" charset="0"/>
            </a:endParaRPr>
          </a:p>
        </p:txBody>
      </p:sp>
      <p:pic>
        <p:nvPicPr>
          <p:cNvPr id="3" name="图片 2"/>
          <p:cNvPicPr>
            <a:picLocks noChangeAspect="1"/>
          </p:cNvPicPr>
          <p:nvPr/>
        </p:nvPicPr>
        <p:blipFill>
          <a:blip r:embed="rId3"/>
          <a:stretch>
            <a:fillRect/>
          </a:stretch>
        </p:blipFill>
        <p:spPr>
          <a:xfrm>
            <a:off x="1285875" y="2699385"/>
            <a:ext cx="9523095" cy="3089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77920" y="2527300"/>
            <a:ext cx="1286510" cy="128524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bg1"/>
                </a:solidFill>
                <a:latin typeface="FuturaBookC" charset="-52"/>
              </a:rPr>
              <a:t>4</a:t>
            </a:r>
            <a:endParaRPr lang="en-US" altLang="zh-CN" sz="9600" b="1" dirty="0">
              <a:solidFill>
                <a:schemeClr val="bg1"/>
              </a:solidFill>
              <a:latin typeface="FuturaBookC" charset="-52"/>
            </a:endParaRPr>
          </a:p>
        </p:txBody>
      </p:sp>
      <p:sp>
        <p:nvSpPr>
          <p:cNvPr id="8" name="文本框 7"/>
          <p:cNvSpPr txBox="1"/>
          <p:nvPr/>
        </p:nvSpPr>
        <p:spPr>
          <a:xfrm>
            <a:off x="5301615" y="2691130"/>
            <a:ext cx="5760085" cy="1804670"/>
          </a:xfrm>
          <a:prstGeom prst="rect">
            <a:avLst/>
          </a:prstGeom>
          <a:noFill/>
        </p:spPr>
        <p:txBody>
          <a:bodyPr wrap="square" rtlCol="0">
            <a:noAutofit/>
          </a:bodyPr>
          <a:lstStyle/>
          <a:p>
            <a:r>
              <a:rPr lang="zh-CN" altLang="en-US" sz="6600" dirty="0">
                <a:solidFill>
                  <a:srgbClr val="1C4885"/>
                </a:solidFill>
                <a:latin typeface="FZZhengHeiS-DB-GB" panose="02000000000000000000" pitchFamily="2" charset="0"/>
                <a:ea typeface="宋体" panose="02010600030101010101" pitchFamily="2" charset="-122"/>
                <a:sym typeface="+mn-ea"/>
              </a:rPr>
              <a:t>结果提交</a:t>
            </a:r>
            <a:endParaRPr lang="zh-CN" altLang="en-US" sz="6600" dirty="0">
              <a:solidFill>
                <a:srgbClr val="1C4885"/>
              </a:solidFill>
              <a:latin typeface="FZZhengHeiS-DB-GB" panose="02000000000000000000" pitchFamily="2" charset="0"/>
              <a:ea typeface="宋体" panose="02010600030101010101" pitchFamily="2" charset="-122"/>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013" y="470887"/>
            <a:ext cx="2952005"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结果提交</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1"/>
          <a:stretch>
            <a:fillRect/>
          </a:stretch>
        </p:blipFill>
        <p:spPr>
          <a:xfrm>
            <a:off x="10673193" y="471151"/>
            <a:ext cx="851929" cy="881672"/>
          </a:xfrm>
          <a:prstGeom prst="rect">
            <a:avLst/>
          </a:prstGeom>
        </p:spPr>
      </p:pic>
      <p:sp>
        <p:nvSpPr>
          <p:cNvPr id="2" name="文本框 1"/>
          <p:cNvSpPr txBox="1"/>
          <p:nvPr/>
        </p:nvSpPr>
        <p:spPr>
          <a:xfrm>
            <a:off x="2635250" y="2723515"/>
            <a:ext cx="6791960" cy="1945640"/>
          </a:xfrm>
          <a:prstGeom prst="rect">
            <a:avLst/>
          </a:prstGeom>
          <a:noFill/>
          <a:ln w="28575" cmpd="sng">
            <a:noFill/>
            <a:prstDash val="solid"/>
          </a:ln>
        </p:spPr>
        <p:txBody>
          <a:bodyPr wrap="square" rtlCol="0" anchor="t">
            <a:noAutofit/>
          </a:bodyPr>
          <a:p>
            <a:pPr indent="609600" fontAlgn="auto">
              <a:lnSpc>
                <a:spcPct val="150000"/>
              </a:lnSpc>
              <a:extLst>
                <a:ext uri="{35155182-B16C-46BC-9424-99874614C6A1}">
                  <wpsdc:indentchars xmlns:wpsdc="http://www.wps.cn/officeDocument/2017/drawingmlCustomData" val="200" checksum="4158780845"/>
                </a:ext>
              </a:extLst>
            </a:pPr>
            <a:r>
              <a:rPr sz="2400">
                <a:latin typeface="Times New Roman" panose="02020603050405020304" charset="0"/>
                <a:ea typeface="宋体" panose="02010600030101010101" pitchFamily="2" charset="-122"/>
                <a:cs typeface="Times New Roman" panose="02020603050405020304" charset="0"/>
                <a:sym typeface="+mn-ea"/>
              </a:rPr>
              <a:t>勾选</a:t>
            </a:r>
            <a:r>
              <a:rPr sz="2400">
                <a:latin typeface="Times New Roman" panose="02020603050405020304" charset="0"/>
                <a:ea typeface="宋体" panose="02010600030101010101" pitchFamily="2" charset="-122"/>
                <a:cs typeface="Times New Roman" panose="02020603050405020304" charset="0"/>
              </a:rPr>
              <a:t>第三节中四个cell模块(在各模块上方有提示"在生成 main 文件时, 请勾选该模块")</a:t>
            </a:r>
            <a:endParaRPr sz="2400">
              <a:latin typeface="Times New Roman" panose="02020603050405020304" charset="0"/>
              <a:ea typeface="宋体" panose="02010600030101010101" pitchFamily="2" charset="-122"/>
              <a:cs typeface="Times New Roman" panose="02020603050405020304" charset="0"/>
            </a:endParaRPr>
          </a:p>
          <a:p>
            <a:pPr indent="609600" fontAlgn="auto">
              <a:lnSpc>
                <a:spcPct val="150000"/>
              </a:lnSpc>
              <a:extLst>
                <a:ext uri="{35155182-B16C-46BC-9424-99874614C6A1}">
                  <wpsdc:indentchars xmlns:wpsdc="http://www.wps.cn/officeDocument/2017/drawingmlCustomData" val="200" checksum="4158780845"/>
                </a:ext>
              </a:extLst>
            </a:pPr>
            <a:r>
              <a:rPr lang="zh-CN" sz="2400">
                <a:latin typeface="Times New Roman" panose="02020603050405020304" charset="0"/>
                <a:ea typeface="宋体" panose="02010600030101010101" pitchFamily="2" charset="-122"/>
                <a:cs typeface="Times New Roman" panose="02020603050405020304" charset="0"/>
              </a:rPr>
              <a:t>测试时间可能较长</a:t>
            </a:r>
            <a:r>
              <a:rPr lang="en-US" altLang="zh-CN" sz="2400">
                <a:latin typeface="Times New Roman" panose="02020603050405020304" charset="0"/>
                <a:ea typeface="宋体" panose="02010600030101010101" pitchFamily="2" charset="-122"/>
                <a:cs typeface="Times New Roman" panose="02020603050405020304" charset="0"/>
              </a:rPr>
              <a:t> about 5 mins</a:t>
            </a:r>
            <a:r>
              <a:rPr sz="2400">
                <a:latin typeface="Times New Roman" panose="02020603050405020304" charset="0"/>
                <a:ea typeface="宋体" panose="02010600030101010101" pitchFamily="2" charset="-122"/>
                <a:cs typeface="Times New Roman" panose="02020603050405020304" charset="0"/>
              </a:rPr>
              <a:t> </a:t>
            </a:r>
            <a:endParaRPr sz="2400">
              <a:latin typeface="Times New Roman" panose="02020603050405020304" charset="0"/>
              <a:ea typeface="宋体" panose="02010600030101010101" pitchFamily="2" charset="-122"/>
              <a:cs typeface="Times New Roman" panose="02020603050405020304" charset="0"/>
            </a:endParaRPr>
          </a:p>
          <a:p>
            <a:pPr indent="609600" fontAlgn="auto">
              <a:lnSpc>
                <a:spcPct val="150000"/>
              </a:lnSpc>
              <a:extLst>
                <a:ext uri="{35155182-B16C-46BC-9424-99874614C6A1}">
                  <wpsdc:indentchars xmlns:wpsdc="http://www.wps.cn/officeDocument/2017/drawingmlCustomData" val="200" checksum="4158780845"/>
                </a:ext>
              </a:extLst>
            </a:pPr>
            <a:endParaRPr lang="zh-CN" sz="2400">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15" name="矩形 14"/>
          <p:cNvSpPr/>
          <p:nvPr>
            <p:custDataLst>
              <p:tags r:id="rId2"/>
            </p:custDataLst>
          </p:nvPr>
        </p:nvSpPr>
        <p:spPr>
          <a:xfrm>
            <a:off x="2266315" y="2587625"/>
            <a:ext cx="7507605" cy="2080895"/>
          </a:xfrm>
          <a:prstGeom prst="rect">
            <a:avLst/>
          </a:prstGeom>
          <a:noFill/>
          <a:ln w="57150">
            <a:solidFill>
              <a:schemeClr val="accent5">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0673193" y="471151"/>
            <a:ext cx="851929" cy="881672"/>
          </a:xfrm>
          <a:prstGeom prst="rect">
            <a:avLst/>
          </a:prstGeom>
        </p:spPr>
      </p:pic>
      <p:sp>
        <p:nvSpPr>
          <p:cNvPr id="7" name="文本框 6"/>
          <p:cNvSpPr txBox="1"/>
          <p:nvPr/>
        </p:nvSpPr>
        <p:spPr>
          <a:xfrm>
            <a:off x="4520582" y="2497976"/>
            <a:ext cx="3150835" cy="1861185"/>
          </a:xfrm>
          <a:prstGeom prst="rect">
            <a:avLst/>
          </a:prstGeom>
          <a:noFill/>
        </p:spPr>
        <p:txBody>
          <a:bodyPr wrap="square" rtlCol="0">
            <a:spAutoFit/>
          </a:bodyPr>
          <a:lstStyle/>
          <a:p>
            <a:r>
              <a:rPr lang="zh-CN" altLang="en-US" sz="11500" dirty="0">
                <a:latin typeface="黑体" panose="02010609060101010101" charset="-122"/>
                <a:ea typeface="黑体" panose="02010609060101010101" charset="-122"/>
              </a:rPr>
              <a:t>谢谢</a:t>
            </a:r>
            <a:endParaRPr lang="zh-CN" altLang="en-US" sz="11500" dirty="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custDataLst>
              <p:tags r:id="rId1"/>
            </p:custDataLst>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custDataLst>
              <p:tags r:id="rId2"/>
            </p:custDataLst>
          </p:nvPr>
        </p:nvSpPr>
        <p:spPr>
          <a:xfrm>
            <a:off x="3249930" y="2965450"/>
            <a:ext cx="3702050" cy="652145"/>
          </a:xfrm>
          <a:prstGeom prst="rect">
            <a:avLst/>
          </a:prstGeom>
          <a:noFill/>
        </p:spPr>
        <p:txBody>
          <a:bodyPr wrap="square" rtlCol="0">
            <a:noAutofit/>
          </a:bodyPr>
          <a:lstStyle/>
          <a:p>
            <a:pPr algn="just"/>
            <a:r>
              <a:rPr lang="zh-CN" altLang="en-US" sz="3600" dirty="0">
                <a:latin typeface="FZZhengHeiS-DB-GB" panose="02000000000000000000" pitchFamily="2" charset="0"/>
                <a:ea typeface="FZZhengHeiS-DB-GB" panose="02000000000000000000" pitchFamily="2" charset="0"/>
              </a:rPr>
              <a:t>实验介绍</a:t>
            </a:r>
            <a:endParaRPr lang="zh-CN" altLang="en-US" sz="3600" dirty="0">
              <a:latin typeface="FZZhengHeiS-DB-GB" panose="02000000000000000000" pitchFamily="2" charset="0"/>
              <a:ea typeface="FZZhengHeiS-DB-GB" panose="02000000000000000000" pitchFamily="2" charset="0"/>
            </a:endParaRPr>
          </a:p>
        </p:txBody>
      </p:sp>
      <p:sp>
        <p:nvSpPr>
          <p:cNvPr id="12" name="椭圆 11"/>
          <p:cNvSpPr/>
          <p:nvPr>
            <p:custDataLst>
              <p:tags r:id="rId3"/>
            </p:custDataLst>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5" name="椭圆 14"/>
          <p:cNvSpPr/>
          <p:nvPr>
            <p:custDataLst>
              <p:tags r:id="rId4"/>
            </p:custDataLst>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custDataLst>
              <p:tags r:id="rId5"/>
            </p:custDataLst>
          </p:nvPr>
        </p:nvSpPr>
        <p:spPr>
          <a:xfrm>
            <a:off x="3249930" y="3995420"/>
            <a:ext cx="3702050" cy="651510"/>
          </a:xfrm>
          <a:prstGeom prst="rect">
            <a:avLst/>
          </a:prstGeom>
          <a:noFill/>
        </p:spPr>
        <p:txBody>
          <a:bodyPr wrap="square" rtlCol="0">
            <a:noAutofit/>
          </a:bodyPr>
          <a:lstStyle/>
          <a:p>
            <a:pPr lvl="0" algn="just">
              <a:buClrTx/>
              <a:buSzTx/>
              <a:buFontTx/>
            </a:pPr>
            <a:r>
              <a:rPr lang="zh-CN" altLang="en-US" sz="3600" dirty="0">
                <a:latin typeface="FZZhengHeiS-DB-GB" panose="02000000000000000000" pitchFamily="2" charset="0"/>
                <a:ea typeface="FZZhengHeiS-DB-GB" panose="02000000000000000000" pitchFamily="2" charset="0"/>
                <a:sym typeface="+mn-ea"/>
              </a:rPr>
              <a:t>模型构建</a:t>
            </a:r>
            <a:endParaRPr lang="zh-CN" altLang="en-US" sz="3600" dirty="0">
              <a:latin typeface="FZZhengHeiS-DB-GB" panose="02000000000000000000" pitchFamily="2" charset="0"/>
              <a:ea typeface="FZZhengHeiS-DB-GB" panose="02000000000000000000" pitchFamily="2" charset="0"/>
              <a:sym typeface="+mn-ea"/>
            </a:endParaRPr>
          </a:p>
        </p:txBody>
      </p:sp>
      <p:pic>
        <p:nvPicPr>
          <p:cNvPr id="2" name="图片 1"/>
          <p:cNvPicPr>
            <a:picLocks noChangeAspect="1"/>
          </p:cNvPicPr>
          <p:nvPr/>
        </p:nvPicPr>
        <p:blipFill>
          <a:blip r:embed="rId6"/>
          <a:stretch>
            <a:fillRect/>
          </a:stretch>
        </p:blipFill>
        <p:spPr>
          <a:xfrm>
            <a:off x="10673193" y="471151"/>
            <a:ext cx="851929" cy="881672"/>
          </a:xfrm>
          <a:prstGeom prst="rect">
            <a:avLst/>
          </a:prstGeom>
        </p:spPr>
      </p:pic>
      <p:sp>
        <p:nvSpPr>
          <p:cNvPr id="3" name="文本框 2"/>
          <p:cNvSpPr txBox="1"/>
          <p:nvPr>
            <p:custDataLst>
              <p:tags r:id="rId7"/>
            </p:custDataLst>
          </p:nvPr>
        </p:nvSpPr>
        <p:spPr>
          <a:xfrm>
            <a:off x="7960995" y="2974975"/>
            <a:ext cx="3702050" cy="652145"/>
          </a:xfrm>
          <a:prstGeom prst="rect">
            <a:avLst/>
          </a:prstGeom>
          <a:noFill/>
        </p:spPr>
        <p:txBody>
          <a:bodyPr wrap="square" rtlCol="0">
            <a:noAutofit/>
          </a:bodyPr>
          <a:p>
            <a:pPr algn="just"/>
            <a:r>
              <a:rPr lang="zh-CN" altLang="en-US" sz="3600" dirty="0">
                <a:latin typeface="FZZhengHeiS-DB-GB" panose="02000000000000000000" pitchFamily="2" charset="0"/>
                <a:ea typeface="FZZhengHeiS-DB-GB" panose="02000000000000000000" pitchFamily="2" charset="0"/>
              </a:rPr>
              <a:t>数据准备</a:t>
            </a:r>
            <a:endParaRPr lang="zh-CN" altLang="en-US" sz="3600" dirty="0">
              <a:latin typeface="FZZhengHeiS-DB-GB" panose="02000000000000000000" pitchFamily="2" charset="0"/>
              <a:ea typeface="FZZhengHeiS-DB-GB" panose="02000000000000000000" pitchFamily="2" charset="0"/>
            </a:endParaRPr>
          </a:p>
        </p:txBody>
      </p:sp>
      <p:sp>
        <p:nvSpPr>
          <p:cNvPr id="5" name="椭圆 4"/>
          <p:cNvSpPr/>
          <p:nvPr>
            <p:custDataLst>
              <p:tags r:id="rId8"/>
            </p:custDataLst>
          </p:nvPr>
        </p:nvSpPr>
        <p:spPr>
          <a:xfrm>
            <a:off x="7137102" y="3982417"/>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8" name="文本框 17"/>
          <p:cNvSpPr txBox="1"/>
          <p:nvPr>
            <p:custDataLst>
              <p:tags r:id="rId9"/>
            </p:custDataLst>
          </p:nvPr>
        </p:nvSpPr>
        <p:spPr>
          <a:xfrm>
            <a:off x="7963535" y="3994150"/>
            <a:ext cx="3702050" cy="652145"/>
          </a:xfrm>
          <a:prstGeom prst="rect">
            <a:avLst/>
          </a:prstGeom>
          <a:noFill/>
        </p:spPr>
        <p:txBody>
          <a:bodyPr wrap="square" rtlCol="0">
            <a:noAutofit/>
          </a:bodyPr>
          <a:p>
            <a:pPr algn="just"/>
            <a:r>
              <a:rPr lang="zh-CN" altLang="en-US" sz="3600" dirty="0">
                <a:latin typeface="FZZhengHeiS-DB-GB" panose="02000000000000000000" pitchFamily="2" charset="0"/>
                <a:ea typeface="FZZhengHeiS-DB-GB" panose="02000000000000000000" pitchFamily="2" charset="0"/>
              </a:rPr>
              <a:t>结果提交</a:t>
            </a:r>
            <a:endParaRPr lang="zh-CN" altLang="en-US" sz="3600" dirty="0">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77920" y="2527300"/>
            <a:ext cx="1286510" cy="128524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bg1"/>
                </a:solidFill>
                <a:latin typeface="FuturaBookC" charset="-52"/>
              </a:rPr>
              <a:t>1</a:t>
            </a:r>
            <a:endParaRPr lang="en-US" altLang="zh-CN" sz="9600" b="1" dirty="0">
              <a:solidFill>
                <a:schemeClr val="bg1"/>
              </a:solidFill>
              <a:latin typeface="FuturaBookC" charset="-52"/>
            </a:endParaRPr>
          </a:p>
        </p:txBody>
      </p:sp>
      <p:sp>
        <p:nvSpPr>
          <p:cNvPr id="8" name="文本框 7"/>
          <p:cNvSpPr txBox="1"/>
          <p:nvPr/>
        </p:nvSpPr>
        <p:spPr>
          <a:xfrm>
            <a:off x="5301615" y="2691130"/>
            <a:ext cx="5760085" cy="1804670"/>
          </a:xfrm>
          <a:prstGeom prst="rect">
            <a:avLst/>
          </a:prstGeom>
          <a:noFill/>
        </p:spPr>
        <p:txBody>
          <a:bodyPr wrap="square" rtlCol="0">
            <a:noAutofit/>
          </a:bodyPr>
          <a:lstStyle/>
          <a:p>
            <a:r>
              <a:rPr lang="zh-CN" altLang="en-US" sz="6600" dirty="0">
                <a:solidFill>
                  <a:srgbClr val="1C4885"/>
                </a:solidFill>
                <a:latin typeface="FZZhengHeiS-DB-GB" panose="02000000000000000000" pitchFamily="2" charset="0"/>
                <a:ea typeface="宋体" panose="02010600030101010101" pitchFamily="2" charset="-122"/>
              </a:rPr>
              <a:t>实验介绍</a:t>
            </a:r>
            <a:endParaRPr lang="zh-CN" altLang="en-US" sz="6600" dirty="0">
              <a:solidFill>
                <a:srgbClr val="1C4885"/>
              </a:solidFill>
              <a:latin typeface="FZZhengHeiS-DB-GB" panose="02000000000000000000" pitchFamily="2" charset="0"/>
              <a:ea typeface="宋体" panose="02010600030101010101" pitchFamily="2" charset="-122"/>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51131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实验介绍</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3" name="文本框 2"/>
          <p:cNvSpPr txBox="1"/>
          <p:nvPr/>
        </p:nvSpPr>
        <p:spPr>
          <a:xfrm>
            <a:off x="904875" y="1717675"/>
            <a:ext cx="10453370" cy="3279140"/>
          </a:xfrm>
          <a:prstGeom prst="rect">
            <a:avLst/>
          </a:prstGeom>
          <a:noFill/>
        </p:spPr>
        <p:txBody>
          <a:bodyPr wrap="square" rtlCol="0">
            <a:noAutofit/>
          </a:bodyPr>
          <a:p>
            <a:pPr indent="0" fontAlgn="auto">
              <a:lnSpc>
                <a:spcPct val="150000"/>
              </a:lnSpc>
            </a:pPr>
            <a:r>
              <a:rPr lang="zh-CN" altLang="en-US" sz="2000">
                <a:latin typeface="Times New Roman" panose="02020603050405020304" charset="0"/>
                <a:ea typeface="宋体" panose="02010600030101010101" pitchFamily="2" charset="-122"/>
                <a:cs typeface="Times New Roman" panose="02020603050405020304" charset="0"/>
                <a:sym typeface="+mn-ea"/>
              </a:rPr>
              <a:t>本实验采用特征脸（Eigenface）算法进行人脸识别。</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indent="0" fontAlgn="auto">
              <a:lnSpc>
                <a:spcPct val="150000"/>
              </a:lnSpc>
            </a:pPr>
            <a:r>
              <a:rPr lang="zh-CN" altLang="en-US" sz="2000">
                <a:latin typeface="Times New Roman" panose="02020603050405020304" charset="0"/>
                <a:ea typeface="宋体" panose="02010600030101010101" pitchFamily="2" charset="-122"/>
                <a:cs typeface="Times New Roman" panose="02020603050405020304" charset="0"/>
                <a:sym typeface="+mn-ea"/>
              </a:rPr>
              <a:t>特征脸（eigenface）是第一种有效的人脸识别方法，通过在一大组描述不同人脸的图像上进行主成分分析（PCA）获得。</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indent="0" fontAlgn="auto">
              <a:lnSpc>
                <a:spcPct val="150000"/>
              </a:lnSpc>
            </a:pPr>
            <a:r>
              <a:rPr lang="en-US" altLang="zh-CN" sz="2000">
                <a:latin typeface="Times New Roman" panose="02020603050405020304" charset="0"/>
                <a:ea typeface="宋体" panose="02010600030101010101" pitchFamily="2" charset="-122"/>
                <a:cs typeface="Times New Roman" panose="02020603050405020304" charset="0"/>
                <a:sym typeface="+mn-ea"/>
              </a:rPr>
              <a:t>1. </a:t>
            </a:r>
            <a:r>
              <a:rPr lang="zh-CN" altLang="en-US" sz="2000">
                <a:latin typeface="Times New Roman" panose="02020603050405020304" charset="0"/>
                <a:ea typeface="宋体" panose="02010600030101010101" pitchFamily="2" charset="-122"/>
                <a:cs typeface="Times New Roman" panose="02020603050405020304" charset="0"/>
                <a:sym typeface="+mn-ea"/>
              </a:rPr>
              <a:t>构建人脸库</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indent="0" fontAlgn="auto">
              <a:lnSpc>
                <a:spcPct val="150000"/>
              </a:lnSpc>
            </a:pPr>
            <a:r>
              <a:rPr lang="en-US" altLang="zh-CN" sz="2000">
                <a:latin typeface="Times New Roman" panose="02020603050405020304" charset="0"/>
                <a:ea typeface="宋体" panose="02010600030101010101" pitchFamily="2" charset="-122"/>
                <a:cs typeface="Times New Roman" panose="02020603050405020304" charset="0"/>
                <a:sym typeface="+mn-ea"/>
              </a:rPr>
              <a:t>2</a:t>
            </a:r>
            <a:r>
              <a:rPr lang="zh-CN" altLang="en-US" sz="2000">
                <a:latin typeface="Times New Roman" panose="02020603050405020304" charset="0"/>
                <a:ea typeface="宋体" panose="02010600030101010101" pitchFamily="2" charset="-122"/>
                <a:cs typeface="Times New Roman" panose="02020603050405020304" charset="0"/>
                <a:sym typeface="+mn-ea"/>
              </a:rPr>
              <a:t>. 求解人脸图像的特征值与特征向量构建特征脸模型</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a:p>
            <a:pPr indent="0" fontAlgn="auto">
              <a:lnSpc>
                <a:spcPct val="150000"/>
              </a:lnSpc>
            </a:pPr>
            <a:r>
              <a:rPr lang="en-US" altLang="zh-CN" sz="2000">
                <a:latin typeface="Times New Roman" panose="02020603050405020304" charset="0"/>
                <a:ea typeface="宋体" panose="02010600030101010101" pitchFamily="2" charset="-122"/>
                <a:cs typeface="Times New Roman" panose="02020603050405020304" charset="0"/>
                <a:sym typeface="+mn-ea"/>
              </a:rPr>
              <a:t>3</a:t>
            </a:r>
            <a:r>
              <a:rPr lang="zh-CN" altLang="en-US" sz="2000">
                <a:latin typeface="Times New Roman" panose="02020603050405020304" charset="0"/>
                <a:ea typeface="宋体" panose="02010600030101010101" pitchFamily="2" charset="-122"/>
                <a:cs typeface="Times New Roman" panose="02020603050405020304" charset="0"/>
                <a:sym typeface="+mn-ea"/>
              </a:rPr>
              <a:t>. 利用特征脸模型进行人脸识别和重建，比较使用不同数量特征脸的识别与重建效果</a:t>
            </a:r>
            <a:endParaRPr lang="zh-CN" altLang="en-US" sz="2000">
              <a:latin typeface="Times New Roman" panose="02020603050405020304" charset="0"/>
              <a:ea typeface="宋体" panose="02010600030101010101" pitchFamily="2" charset="-122"/>
              <a:cs typeface="Times New Roman" panose="02020603050405020304" charset="0"/>
              <a:sym typeface="+mn-ea"/>
            </a:endParaRPr>
          </a:p>
        </p:txBody>
      </p:sp>
      <p:sp>
        <p:nvSpPr>
          <p:cNvPr id="12" name="矩形 11"/>
          <p:cNvSpPr/>
          <p:nvPr>
            <p:custDataLst>
              <p:tags r:id="rId2"/>
            </p:custDataLst>
          </p:nvPr>
        </p:nvSpPr>
        <p:spPr>
          <a:xfrm>
            <a:off x="812165" y="1615440"/>
            <a:ext cx="10643235" cy="3087370"/>
          </a:xfrm>
          <a:prstGeom prst="rect">
            <a:avLst/>
          </a:prstGeom>
          <a:noFill/>
          <a:ln w="57150">
            <a:solidFill>
              <a:schemeClr val="accent5">
                <a:lumMod val="75000"/>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612900" y="4961255"/>
            <a:ext cx="8800465" cy="1476375"/>
          </a:xfrm>
          <a:prstGeom prst="rect">
            <a:avLst/>
          </a:prstGeom>
          <a:noFill/>
        </p:spPr>
        <p:txBody>
          <a:bodyPr wrap="square" rtlCol="0">
            <a:spAutoFit/>
          </a:bodyPr>
          <a:p>
            <a:r>
              <a:rPr lang="zh-CN" altLang="en-US"/>
              <a:t>参考资料：  </a:t>
            </a:r>
            <a:endParaRPr lang="zh-CN" altLang="en-US"/>
          </a:p>
          <a:p>
            <a:r>
              <a:rPr lang="zh-CN" altLang="en-US"/>
              <a:t>+ [特征脸 - 维基百科](https://zh.wikipedia.org/wiki/%E7%89%B9%E5%BE%81%E8%84%B8)</a:t>
            </a:r>
            <a:endParaRPr lang="zh-CN" altLang="en-US"/>
          </a:p>
          <a:p>
            <a:r>
              <a:rPr lang="zh-CN" altLang="en-US"/>
              <a:t>+ [Eigenface for Recognition](https://sites.cs.ucsb.edu/~mturk/Papers/jcn.pdf)</a:t>
            </a:r>
            <a:endParaRPr lang="zh-CN" altLang="en-US"/>
          </a:p>
          <a:p>
            <a:r>
              <a:rPr lang="zh-CN" altLang="en-US"/>
              <a:t>+ [ORL](http://cam-orl.co.uk/facedatabase.html)</a:t>
            </a:r>
            <a:endParaRPr lang="zh-CN" altLang="en-US"/>
          </a:p>
          <a:p>
            <a:r>
              <a:rPr lang="zh-CN" altLang="en-US"/>
              <a:t>+ [The Yale Face Database](http://cvc.cs.yale.edu/cvc/projects/yalefaces/yalefaces.html)</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677920" y="2527300"/>
            <a:ext cx="1286510" cy="1285240"/>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solidFill>
                  <a:schemeClr val="bg1"/>
                </a:solidFill>
                <a:latin typeface="FuturaBookC" charset="-52"/>
              </a:rPr>
              <a:t>2</a:t>
            </a:r>
            <a:endParaRPr lang="en-US" altLang="zh-CN" sz="9600" b="1" dirty="0">
              <a:solidFill>
                <a:schemeClr val="bg1"/>
              </a:solidFill>
              <a:latin typeface="FuturaBookC" charset="-52"/>
            </a:endParaRPr>
          </a:p>
        </p:txBody>
      </p:sp>
      <p:sp>
        <p:nvSpPr>
          <p:cNvPr id="8" name="文本框 7"/>
          <p:cNvSpPr txBox="1"/>
          <p:nvPr/>
        </p:nvSpPr>
        <p:spPr>
          <a:xfrm>
            <a:off x="5301615" y="2691130"/>
            <a:ext cx="5760085" cy="1804670"/>
          </a:xfrm>
          <a:prstGeom prst="rect">
            <a:avLst/>
          </a:prstGeom>
          <a:noFill/>
        </p:spPr>
        <p:txBody>
          <a:bodyPr wrap="square" rtlCol="0">
            <a:noAutofit/>
          </a:bodyPr>
          <a:lstStyle/>
          <a:p>
            <a:r>
              <a:rPr lang="zh-CN" altLang="en-US" sz="6600" dirty="0">
                <a:solidFill>
                  <a:srgbClr val="1C4885"/>
                </a:solidFill>
                <a:latin typeface="FZZhengHeiS-DB-GB" panose="02000000000000000000" pitchFamily="2" charset="0"/>
                <a:ea typeface="宋体" panose="02010600030101010101" pitchFamily="2" charset="-122"/>
                <a:sym typeface="+mn-ea"/>
              </a:rPr>
              <a:t>数据准备</a:t>
            </a:r>
            <a:endParaRPr lang="zh-CN" altLang="en-US" sz="6600" dirty="0">
              <a:solidFill>
                <a:srgbClr val="1C4885"/>
              </a:solidFill>
              <a:latin typeface="FZZhengHeiS-DB-GB" panose="02000000000000000000" pitchFamily="2" charset="0"/>
              <a:ea typeface="宋体" panose="02010600030101010101" pitchFamily="2" charset="-122"/>
            </a:endParaRPr>
          </a:p>
        </p:txBody>
      </p:sp>
      <p:pic>
        <p:nvPicPr>
          <p:cNvPr id="13" name="图片 12"/>
          <p:cNvPicPr>
            <a:picLocks noChangeAspect="1"/>
          </p:cNvPicPr>
          <p:nvPr/>
        </p:nvPicPr>
        <p:blipFill>
          <a:blip r:embed="rId1"/>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数据准备</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616075" y="1447165"/>
            <a:ext cx="9103995" cy="5077460"/>
          </a:xfrm>
          <a:prstGeom prst="rect">
            <a:avLst/>
          </a:prstGeom>
          <a:noFill/>
        </p:spPr>
        <p:txBody>
          <a:bodyPr wrap="square">
            <a:spAutoFit/>
          </a:bodyPr>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本次实验可以构建一个自己的人脸库（建议）：    </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大家可以选择基于ORL人脸库添加自己搜集到的人脸图像形成一个更大的人脸库，要求人脸库中的每一张图像都只包含一张人脸且眼睛的中心位置对齐(通过</a:t>
            </a:r>
            <a:r>
              <a:rPr lang="zh-CN" sz="2400" b="1" dirty="0">
                <a:latin typeface="Times New Roman" panose="02020603050405020304" charset="0"/>
                <a:ea typeface="宋体" panose="02010600030101010101" pitchFamily="2" charset="-122"/>
                <a:cs typeface="Times New Roman" panose="02020603050405020304" charset="0"/>
              </a:rPr>
              <a:t>裁剪</a:t>
            </a:r>
            <a:r>
              <a:rPr lang="zh-CN" sz="2400" dirty="0">
                <a:latin typeface="Times New Roman" panose="02020603050405020304" charset="0"/>
                <a:ea typeface="宋体" panose="02010600030101010101" pitchFamily="2" charset="-122"/>
                <a:cs typeface="Times New Roman" panose="02020603050405020304" charset="0"/>
              </a:rPr>
              <a:t>或</a:t>
            </a:r>
            <a:r>
              <a:rPr lang="zh-CN" sz="2400" b="1" dirty="0">
                <a:latin typeface="Times New Roman" panose="02020603050405020304" charset="0"/>
                <a:ea typeface="宋体" panose="02010600030101010101" pitchFamily="2" charset="-122"/>
                <a:cs typeface="Times New Roman" panose="02020603050405020304" charset="0"/>
              </a:rPr>
              <a:t>缩放</a:t>
            </a:r>
            <a:r>
              <a:rPr lang="zh-CN" sz="2400" dirty="0">
                <a:latin typeface="Times New Roman" panose="02020603050405020304" charset="0"/>
                <a:ea typeface="宋体" panose="02010600030101010101" pitchFamily="2" charset="-122"/>
                <a:cs typeface="Times New Roman" panose="02020603050405020304" charset="0"/>
              </a:rPr>
              <a:t>，使得每张人脸图像大小尺寸一致</a:t>
            </a:r>
            <a:r>
              <a:rPr lang="zh-CN" sz="2400" b="1" dirty="0">
                <a:latin typeface="Times New Roman" panose="02020603050405020304" charset="0"/>
                <a:ea typeface="宋体" panose="02010600030101010101" pitchFamily="2" charset="-122"/>
                <a:cs typeface="Times New Roman" panose="02020603050405020304" charset="0"/>
              </a:rPr>
              <a:t>（</a:t>
            </a:r>
            <a:r>
              <a:rPr lang="en-US" altLang="zh-CN" sz="2400" b="1" dirty="0">
                <a:latin typeface="Times New Roman" panose="02020603050405020304" charset="0"/>
                <a:ea typeface="宋体" panose="02010600030101010101" pitchFamily="2" charset="-122"/>
                <a:cs typeface="Times New Roman" panose="02020603050405020304" charset="0"/>
              </a:rPr>
              <a:t>112*92</a:t>
            </a:r>
            <a:r>
              <a:rPr lang="zh-CN" sz="2400" b="1" dirty="0">
                <a:latin typeface="Times New Roman" panose="02020603050405020304" charset="0"/>
                <a:ea typeface="宋体" panose="02010600030101010101" pitchFamily="2" charset="-122"/>
                <a:cs typeface="Times New Roman" panose="02020603050405020304" charset="0"/>
              </a:rPr>
              <a:t>）</a:t>
            </a:r>
            <a:r>
              <a:rPr lang="zh-CN" sz="2400" dirty="0">
                <a:latin typeface="Times New Roman" panose="02020603050405020304" charset="0"/>
                <a:ea typeface="宋体" panose="02010600030101010101" pitchFamily="2" charset="-122"/>
                <a:cs typeface="Times New Roman" panose="02020603050405020304" charset="0"/>
              </a:rPr>
              <a:t>且人脸眼睛的</a:t>
            </a:r>
            <a:r>
              <a:rPr lang="zh-CN" sz="2400" b="1" dirty="0">
                <a:latin typeface="Times New Roman" panose="02020603050405020304" charset="0"/>
                <a:ea typeface="宋体" panose="02010600030101010101" pitchFamily="2" charset="-122"/>
                <a:cs typeface="Times New Roman" panose="02020603050405020304" charset="0"/>
              </a:rPr>
              <a:t>中心位置对齐</a:t>
            </a:r>
            <a:r>
              <a:rPr lang="zh-CN" sz="2400" dirty="0">
                <a:latin typeface="Times New Roman" panose="02020603050405020304" charset="0"/>
                <a:ea typeface="宋体" panose="02010600030101010101" pitchFamily="2" charset="-122"/>
                <a:cs typeface="Times New Roman" panose="02020603050405020304" charset="0"/>
              </a:rPr>
              <a:t>)。</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为了方便同学们操作，大家也可以选择直接基于 ORL 人脸库进行本次实验。</a:t>
            </a:r>
            <a:endParaRPr lang="zh-CN"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endParaRPr lang="zh-CN" sz="2400"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数据准备</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616075" y="1235075"/>
            <a:ext cx="9103995" cy="1753235"/>
          </a:xfrm>
          <a:prstGeom prst="rect">
            <a:avLst/>
          </a:prstGeom>
          <a:noFill/>
        </p:spPr>
        <p:txBody>
          <a:bodyPr wrap="square">
            <a:spAutoFit/>
          </a:bodyPr>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本作业中使用的基础人脸库来自 [ORL](http://cam-orl.co.uk/facedatabase.html)。整个数据集包含来自 40 名志愿者的 280 张照片，每名志愿者的照片都包含 7 个不同的表情和角度。</a:t>
            </a:r>
            <a:endParaRPr lang="zh-CN" sz="2400" dirty="0">
              <a:latin typeface="Times New Roman" panose="02020603050405020304" charset="0"/>
              <a:ea typeface="宋体" panose="02010600030101010101" pitchFamily="2" charset="-122"/>
              <a:cs typeface="Times New Roman" panose="02020603050405020304" charset="0"/>
            </a:endParaRPr>
          </a:p>
        </p:txBody>
      </p:sp>
      <p:pic>
        <p:nvPicPr>
          <p:cNvPr id="2" name="图片 1"/>
          <p:cNvPicPr>
            <a:picLocks noChangeAspect="1"/>
          </p:cNvPicPr>
          <p:nvPr/>
        </p:nvPicPr>
        <p:blipFill>
          <a:blip r:embed="rId3"/>
          <a:stretch>
            <a:fillRect/>
          </a:stretch>
        </p:blipFill>
        <p:spPr>
          <a:xfrm>
            <a:off x="2252345" y="2988310"/>
            <a:ext cx="7041515" cy="35642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数据准备</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616075" y="1235075"/>
            <a:ext cx="9103995" cy="2861310"/>
          </a:xfrm>
          <a:prstGeom prst="rect">
            <a:avLst/>
          </a:prstGeom>
          <a:noFill/>
        </p:spPr>
        <p:txBody>
          <a:bodyPr wrap="square">
            <a:spAutoFit/>
          </a:bodyPr>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原始数据</a:t>
            </a:r>
            <a:r>
              <a:rPr lang="zh-CN" sz="2400" dirty="0">
                <a:latin typeface="Times New Roman" panose="02020603050405020304" charset="0"/>
                <a:ea typeface="宋体" panose="02010600030101010101" pitchFamily="2" charset="-122"/>
                <a:cs typeface="Times New Roman" panose="02020603050405020304" charset="0"/>
              </a:rPr>
              <a:t>：</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分割数据集</a:t>
            </a:r>
            <a:r>
              <a:rPr lang="zh-CN" sz="2400" dirty="0">
                <a:latin typeface="Times New Roman" panose="02020603050405020304" charset="0"/>
                <a:ea typeface="宋体" panose="02010600030101010101" pitchFamily="2" charset="-122"/>
                <a:cs typeface="Times New Roman" panose="02020603050405020304" charset="0"/>
              </a:rPr>
              <a:t>：spilt_data</a:t>
            </a:r>
            <a:r>
              <a:rPr lang="en-US" altLang="zh-CN" sz="2400" dirty="0">
                <a:latin typeface="Times New Roman" panose="02020603050405020304" charset="0"/>
                <a:ea typeface="宋体" panose="02010600030101010101" pitchFamily="2" charset="-122"/>
                <a:cs typeface="Times New Roman" panose="02020603050405020304" charset="0"/>
              </a:rPr>
              <a:t>()     →        (</a:t>
            </a:r>
            <a:r>
              <a:rPr lang="zh-CN" altLang="en-US" sz="2400" dirty="0">
                <a:latin typeface="Times New Roman" panose="02020603050405020304" charset="0"/>
                <a:ea typeface="宋体" panose="02010600030101010101" pitchFamily="2" charset="-122"/>
                <a:cs typeface="Times New Roman" panose="02020603050405020304" charset="0"/>
              </a:rPr>
              <a:t>图片个数，长</a:t>
            </a:r>
            <a:r>
              <a:rPr lang="en-US" altLang="zh-CN" sz="2400" dirty="0">
                <a:latin typeface="Times New Roman" panose="02020603050405020304" charset="0"/>
                <a:ea typeface="宋体" panose="02010600030101010101" pitchFamily="2" charset="-122"/>
                <a:cs typeface="Times New Roman" panose="02020603050405020304" charset="0"/>
              </a:rPr>
              <a:t>*</a:t>
            </a:r>
            <a:r>
              <a:rPr lang="zh-CN" altLang="en-US" sz="2400" dirty="0">
                <a:latin typeface="Times New Roman" panose="02020603050405020304" charset="0"/>
                <a:ea typeface="宋体" panose="02010600030101010101" pitchFamily="2" charset="-122"/>
                <a:cs typeface="Times New Roman" panose="02020603050405020304" charset="0"/>
              </a:rPr>
              <a:t>宽</a:t>
            </a:r>
            <a:r>
              <a:rPr lang="en-US" altLang="zh-CN" sz="2400" dirty="0">
                <a:latin typeface="Times New Roman" panose="02020603050405020304" charset="0"/>
                <a:ea typeface="宋体" panose="02010600030101010101" pitchFamily="2" charset="-122"/>
                <a:cs typeface="Times New Roman" panose="02020603050405020304" charset="0"/>
              </a:rPr>
              <a:t>)</a:t>
            </a:r>
            <a:endParaRPr lang="en-US" altLang="zh-CN" sz="2400" dirty="0">
              <a:latin typeface="Times New Roman" panose="02020603050405020304" charset="0"/>
              <a:ea typeface="宋体" panose="02010600030101010101" pitchFamily="2" charset="-122"/>
              <a:cs typeface="Times New Roman" panose="02020603050405020304" charset="0"/>
            </a:endParaRPr>
          </a:p>
        </p:txBody>
      </p:sp>
      <p:pic>
        <p:nvPicPr>
          <p:cNvPr id="3" name="图片 2"/>
          <p:cNvPicPr>
            <a:picLocks noChangeAspect="1"/>
          </p:cNvPicPr>
          <p:nvPr/>
        </p:nvPicPr>
        <p:blipFill>
          <a:blip r:embed="rId3"/>
          <a:stretch>
            <a:fillRect/>
          </a:stretch>
        </p:blipFill>
        <p:spPr>
          <a:xfrm>
            <a:off x="527050" y="1880235"/>
            <a:ext cx="11664950" cy="921385"/>
          </a:xfrm>
          <a:prstGeom prst="rect">
            <a:avLst/>
          </a:prstGeom>
        </p:spPr>
      </p:pic>
      <p:pic>
        <p:nvPicPr>
          <p:cNvPr id="5" name="图片 4"/>
          <p:cNvPicPr>
            <a:picLocks noChangeAspect="1"/>
          </p:cNvPicPr>
          <p:nvPr/>
        </p:nvPicPr>
        <p:blipFill>
          <a:blip r:embed="rId4"/>
          <a:stretch>
            <a:fillRect/>
          </a:stretch>
        </p:blipFill>
        <p:spPr>
          <a:xfrm>
            <a:off x="2327275" y="4096385"/>
            <a:ext cx="6409055" cy="14751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514491"/>
            <a:ext cx="2839450"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数据准备</a:t>
            </a:r>
            <a:endParaRPr lang="en-US" altLang="zh-CN"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1"/>
          <a:stretch>
            <a:fillRect/>
          </a:stretch>
        </p:blipFill>
        <p:spPr>
          <a:xfrm>
            <a:off x="10673193" y="471151"/>
            <a:ext cx="851929" cy="881672"/>
          </a:xfrm>
          <a:prstGeom prst="rect">
            <a:avLst/>
          </a:prstGeom>
        </p:spPr>
      </p:pic>
      <p:sp>
        <p:nvSpPr>
          <p:cNvPr id="11" name="文本框 10"/>
          <p:cNvSpPr txBox="1"/>
          <p:nvPr>
            <p:custDataLst>
              <p:tags r:id="rId2"/>
            </p:custDataLst>
          </p:nvPr>
        </p:nvSpPr>
        <p:spPr>
          <a:xfrm>
            <a:off x="1616075" y="1235075"/>
            <a:ext cx="9103995" cy="4523105"/>
          </a:xfrm>
          <a:prstGeom prst="rect">
            <a:avLst/>
          </a:prstGeom>
          <a:noFill/>
        </p:spPr>
        <p:txBody>
          <a:bodyPr wrap="square">
            <a:spAutoFit/>
          </a:bodyPr>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b="1" dirty="0">
                <a:latin typeface="Times New Roman" panose="02020603050405020304" charset="0"/>
                <a:ea typeface="宋体" panose="02010600030101010101" pitchFamily="2" charset="-122"/>
                <a:cs typeface="Times New Roman" panose="02020603050405020304" charset="0"/>
              </a:rPr>
              <a:t>其他函数（非必用）：</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调整图片大小：letterbox_image(image, size)</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根据路径读取一张人脸图片：read_one_img(path)</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r>
              <a:rPr lang="zh-CN" sz="2400" dirty="0">
                <a:latin typeface="Times New Roman" panose="02020603050405020304" charset="0"/>
                <a:ea typeface="宋体" panose="02010600030101010101" pitchFamily="2" charset="-122"/>
                <a:cs typeface="Times New Roman" panose="02020603050405020304" charset="0"/>
              </a:rPr>
              <a:t>自定义人脸处理：get_images(path)</a:t>
            </a:r>
            <a:endParaRPr lang="zh-CN" sz="2400"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zh-CN" sz="2400" dirty="0">
              <a:latin typeface="Times New Roman" panose="02020603050405020304" charset="0"/>
              <a:ea typeface="宋体" panose="02010600030101010101" pitchFamily="2" charset="-122"/>
              <a:cs typeface="Times New Roman" panose="02020603050405020304" charset="0"/>
            </a:endParaRPr>
          </a:p>
          <a:p>
            <a:pPr indent="0" fontAlgn="auto">
              <a:lnSpc>
                <a:spcPct val="150000"/>
              </a:lnSpc>
              <a:spcBef>
                <a:spcPts val="0"/>
              </a:spcBef>
              <a:spcAft>
                <a:spcPts val="0"/>
              </a:spcAft>
              <a:buClr>
                <a:srgbClr val="044875"/>
              </a:buClr>
              <a:buFont typeface="Wingdings" panose="05000000000000000000" pitchFamily="2" charset="2"/>
              <a:buNone/>
              <a:defRPr/>
            </a:pPr>
            <a:r>
              <a:rPr lang="zh-CN" sz="2400" b="1" dirty="0">
                <a:latin typeface="Times New Roman" panose="02020603050405020304" charset="0"/>
                <a:ea typeface="宋体" panose="02010600030101010101" pitchFamily="2" charset="-122"/>
                <a:cs typeface="Times New Roman" panose="02020603050405020304" charset="0"/>
              </a:rPr>
              <a:t>如果自定义人脸图像，建议处理好后保存为</a:t>
            </a:r>
            <a:r>
              <a:rPr lang="en-US" altLang="zh-CN" sz="2400" b="1" dirty="0">
                <a:latin typeface="Times New Roman" panose="02020603050405020304" charset="0"/>
                <a:ea typeface="宋体" panose="02010600030101010101" pitchFamily="2" charset="-122"/>
                <a:cs typeface="Times New Roman" panose="02020603050405020304" charset="0"/>
              </a:rPr>
              <a:t>.npz</a:t>
            </a:r>
            <a:r>
              <a:rPr lang="zh-CN" altLang="en-US" sz="2400" b="1" dirty="0">
                <a:latin typeface="Times New Roman" panose="02020603050405020304" charset="0"/>
                <a:ea typeface="宋体" panose="02010600030101010101" pitchFamily="2" charset="-122"/>
                <a:cs typeface="Times New Roman" panose="02020603050405020304" charset="0"/>
              </a:rPr>
              <a:t>文件，下次使用可以直接调用</a:t>
            </a:r>
            <a:endParaRPr lang="zh-CN" sz="2400" b="1" dirty="0">
              <a:latin typeface="Times New Roman" panose="02020603050405020304" charset="0"/>
              <a:ea typeface="宋体" panose="02010600030101010101" pitchFamily="2" charset="-122"/>
              <a:cs typeface="Times New Roman" panose="02020603050405020304" charset="0"/>
            </a:endParaRPr>
          </a:p>
          <a:p>
            <a:pPr marL="285750" indent="-285750" fontAlgn="auto">
              <a:lnSpc>
                <a:spcPct val="150000"/>
              </a:lnSpc>
              <a:spcBef>
                <a:spcPts val="0"/>
              </a:spcBef>
              <a:spcAft>
                <a:spcPts val="0"/>
              </a:spcAft>
              <a:buClr>
                <a:srgbClr val="044875"/>
              </a:buClr>
              <a:buFont typeface="Wingdings" panose="05000000000000000000" pitchFamily="2" charset="2"/>
              <a:buChar char="Ø"/>
              <a:defRPr/>
            </a:pPr>
            <a:endParaRPr lang="en-US" altLang="zh-CN" sz="2400" b="1" dirty="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DIAGRAM_VIRTUALLY_FRAME" val="{&quot;height&quot;:139.2914960629921,&quot;left&quot;:195.68125984251967,&quot;top&quot;:233.5,&quot;width&quot;:722.868740157480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9.2914960629921,&quot;left&quot;:195.68125984251967,&quot;top&quot;:233.5,&quot;width&quot;:722.8687401574804}"/>
</p:tagLst>
</file>

<file path=ppt/tags/tag20.xml><?xml version="1.0" encoding="utf-8"?>
<p:tagLst xmlns:p="http://schemas.openxmlformats.org/presentationml/2006/main">
  <p:tag name="ISPRING_PRESENTATION_TITLE" val="蓝色简洁毕业答辩PPT模板"/>
  <p:tag name="KSO_WPP_MARK_KEY" val="464b7b0f-e7a5-46f7-968e-2c1f9609f7ab"/>
  <p:tag name="COMMONDATA" val="eyJoZGlkIjoiNzlkOWRhY2UxMDk5ZjMyNmRkYTlkYTRkZmFjOWZmNWQifQ=="/>
</p:tagLst>
</file>

<file path=ppt/tags/tag3.xml><?xml version="1.0" encoding="utf-8"?>
<p:tagLst xmlns:p="http://schemas.openxmlformats.org/presentationml/2006/main">
  <p:tag name="KSO_WM_DIAGRAM_VIRTUALLY_FRAME" val="{&quot;height&quot;:139.2914960629921,&quot;left&quot;:195.68125984251967,&quot;top&quot;:233.5,&quot;width&quot;:722.8687401574804}"/>
</p:tagLst>
</file>

<file path=ppt/tags/tag4.xml><?xml version="1.0" encoding="utf-8"?>
<p:tagLst xmlns:p="http://schemas.openxmlformats.org/presentationml/2006/main">
  <p:tag name="KSO_WM_DIAGRAM_VIRTUALLY_FRAME" val="{&quot;height&quot;:139.2914960629921,&quot;left&quot;:195.68125984251967,&quot;top&quot;:233.5,&quot;width&quot;:722.8687401574804}"/>
</p:tagLst>
</file>

<file path=ppt/tags/tag5.xml><?xml version="1.0" encoding="utf-8"?>
<p:tagLst xmlns:p="http://schemas.openxmlformats.org/presentationml/2006/main">
  <p:tag name="KSO_WM_DIAGRAM_VIRTUALLY_FRAME" val="{&quot;height&quot;:139.2914960629921,&quot;left&quot;:195.68125984251967,&quot;top&quot;:233.5,&quot;width&quot;:722.8687401574804}"/>
</p:tagLst>
</file>

<file path=ppt/tags/tag6.xml><?xml version="1.0" encoding="utf-8"?>
<p:tagLst xmlns:p="http://schemas.openxmlformats.org/presentationml/2006/main">
  <p:tag name="KSO_WM_DIAGRAM_VIRTUALLY_FRAME" val="{&quot;height&quot;:139.2914960629921,&quot;left&quot;:195.68125984251967,&quot;top&quot;:233.5,&quot;width&quot;:722.8687401574804}"/>
</p:tagLst>
</file>

<file path=ppt/tags/tag7.xml><?xml version="1.0" encoding="utf-8"?>
<p:tagLst xmlns:p="http://schemas.openxmlformats.org/presentationml/2006/main">
  <p:tag name="KSO_WM_DIAGRAM_VIRTUALLY_FRAME" val="{&quot;height&quot;:139.2914960629921,&quot;left&quot;:195.68125984251967,&quot;top&quot;:233.5,&quot;width&quot;:722.8687401574804}"/>
</p:tagLst>
</file>

<file path=ppt/tags/tag8.xml><?xml version="1.0" encoding="utf-8"?>
<p:tagLst xmlns:p="http://schemas.openxmlformats.org/presentationml/2006/main">
  <p:tag name="KSO_WM_DIAGRAM_VIRTUALLY_FRAME" val="{&quot;height&quot;:139.2914960629921,&quot;left&quot;:195.68125984251967,&quot;top&quot;:233.5,&quot;width&quot;:722.8687401574804}"/>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宽屏</PresentationFormat>
  <Paragraphs>134</Paragraphs>
  <Slides>18</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宋体</vt:lpstr>
      <vt:lpstr>Wingdings</vt:lpstr>
      <vt:lpstr>FZZhengHeiS-DB-GB</vt:lpstr>
      <vt:lpstr>Verdana</vt:lpstr>
      <vt:lpstr>微软雅黑</vt:lpstr>
      <vt:lpstr>Arial Unicode MS</vt:lpstr>
      <vt:lpstr>inherit</vt:lpstr>
      <vt:lpstr>FuturaBookC</vt:lpstr>
      <vt:lpstr>Segoe Print</vt:lpstr>
      <vt:lpstr>Times New Roman</vt:lpstr>
      <vt:lpstr>黑体</vt:lpstr>
      <vt:lpstr>等线</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绯墨浮岚</cp:lastModifiedBy>
  <cp:revision>123</cp:revision>
  <dcterms:created xsi:type="dcterms:W3CDTF">2018-02-27T12:12:00Z</dcterms:created>
  <dcterms:modified xsi:type="dcterms:W3CDTF">2024-04-29T07:13:35Z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E0CDC61347164CA0861D74F4C98B4543</vt:lpwstr>
  </property>
  <property fmtid="{D5CDD505-2E9C-101B-9397-08002B2CF9AE}" pid="3" name="KSOProductBuildVer">
    <vt:lpwstr>2052-12.1.0.16729</vt:lpwstr>
  </property>
</Properties>
</file>