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直條圖!$B$2:$B$4</c:f>
              <c:numCache>
                <c:formatCode>#,##0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0-4E34-83AC-492626345892}"/>
            </c:ext>
          </c:extLst>
        </c:ser>
        <c:ser>
          <c:idx val="1"/>
          <c:order val="1"/>
          <c:tx>
            <c:strRef>
              <c:f>直條圖!$C$1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直條圖!$C$2:$C$4</c:f>
              <c:numCache>
                <c:formatCode>#,##0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0-4E34-83AC-492626345892}"/>
            </c:ext>
          </c:extLst>
        </c:ser>
        <c:ser>
          <c:idx val="2"/>
          <c:order val="2"/>
          <c:tx>
            <c:strRef>
              <c:f>直條圖!$D$1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直條圖!$D$2:$D$4</c:f>
              <c:numCache>
                <c:formatCode>#,##0</c:formatCode>
                <c:ptCount val="3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70-4E34-83AC-492626345892}"/>
            </c:ext>
          </c:extLst>
        </c:ser>
        <c:ser>
          <c:idx val="3"/>
          <c:order val="3"/>
          <c:tx>
            <c:strRef>
              <c:f>直條圖!$E$1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直條圖!$A$2:$A$4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直條圖!$E$2:$E$4</c:f>
              <c:numCache>
                <c:formatCode>#,##0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70-4E34-83AC-492626345892}"/>
            </c:ext>
          </c:extLst>
        </c:ser>
        <c:ser>
          <c:idx val="4"/>
          <c:order val="4"/>
          <c:tx>
            <c:strRef>
              <c:f>直條圖!$F$1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直條圖!$A$2:$A$4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直條圖!$F$2:$F$4</c:f>
              <c:numCache>
                <c:formatCode>#,##0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70-4E34-83AC-492626345892}"/>
            </c:ext>
          </c:extLst>
        </c:ser>
        <c:ser>
          <c:idx val="5"/>
          <c:order val="5"/>
          <c:tx>
            <c:strRef>
              <c:f>直條圖!$G$1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直條圖!$A$2:$A$4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直條圖!$G$2:$G$4</c:f>
              <c:numCache>
                <c:formatCode>#,##0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70-4E34-83AC-492626345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2453855"/>
        <c:axId val="262457183"/>
        <c:axId val="0"/>
      </c:bar3DChart>
      <c:catAx>
        <c:axId val="26245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2457183"/>
        <c:crosses val="autoZero"/>
        <c:auto val="1"/>
        <c:lblAlgn val="ctr"/>
        <c:lblOffset val="100"/>
        <c:noMultiLvlLbl val="0"/>
      </c:catAx>
      <c:valAx>
        <c:axId val="26245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245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6-4D0C-A8F2-F85DAE3FD9D1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A6-4D0C-A8F2-F85DAE3FD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0705407"/>
        <c:axId val="670708319"/>
      </c:barChart>
      <c:lineChart>
        <c:grouping val="stacked"/>
        <c:varyColors val="0"/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A6-4D0C-A8F2-F85DAE3FD9D1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A6-4D0C-A8F2-F85DAE3FD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0703743"/>
        <c:axId val="670706239"/>
      </c:lineChart>
      <c:catAx>
        <c:axId val="67070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0706239"/>
        <c:crosses val="autoZero"/>
        <c:auto val="1"/>
        <c:lblAlgn val="ctr"/>
        <c:lblOffset val="100"/>
        <c:noMultiLvlLbl val="0"/>
      </c:catAx>
      <c:valAx>
        <c:axId val="67070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0703743"/>
        <c:crosses val="autoZero"/>
        <c:crossBetween val="between"/>
      </c:valAx>
      <c:valAx>
        <c:axId val="670708319"/>
        <c:scaling>
          <c:orientation val="minMax"/>
        </c:scaling>
        <c:delete val="0"/>
        <c:axPos val="t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0705407"/>
        <c:crosses val="max"/>
        <c:crossBetween val="between"/>
      </c:valAx>
      <c:catAx>
        <c:axId val="6707054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07083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橫條圖!$B$2:$B$4</c:f>
              <c:numCache>
                <c:formatCode>#,##0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1-4DFF-A98D-18B7D1CE3EAA}"/>
            </c:ext>
          </c:extLst>
        </c:ser>
        <c:ser>
          <c:idx val="1"/>
          <c:order val="1"/>
          <c:tx>
            <c:strRef>
              <c:f>橫條圖!$C$1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橫條圖!$C$2:$C$4</c:f>
              <c:numCache>
                <c:formatCode>#,##0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1-4DFF-A98D-18B7D1CE3EAA}"/>
            </c:ext>
          </c:extLst>
        </c:ser>
        <c:ser>
          <c:idx val="2"/>
          <c:order val="2"/>
          <c:tx>
            <c:strRef>
              <c:f>橫條圖!$D$1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橫條圖!$D$2:$D$4</c:f>
              <c:numCache>
                <c:formatCode>#,##0</c:formatCode>
                <c:ptCount val="3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E1-4DFF-A98D-18B7D1CE3EAA}"/>
            </c:ext>
          </c:extLst>
        </c:ser>
        <c:ser>
          <c:idx val="3"/>
          <c:order val="3"/>
          <c:tx>
            <c:strRef>
              <c:f>橫條圖!$E$1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橫條圖!$E$2:$E$4</c:f>
              <c:numCache>
                <c:formatCode>#,##0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E1-4DFF-A98D-18B7D1CE3EAA}"/>
            </c:ext>
          </c:extLst>
        </c:ser>
        <c:ser>
          <c:idx val="4"/>
          <c:order val="4"/>
          <c:tx>
            <c:strRef>
              <c:f>橫條圖!$F$1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橫條圖!$F$2:$F$4</c:f>
              <c:numCache>
                <c:formatCode>#,##0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E1-4DFF-A98D-18B7D1CE3EAA}"/>
            </c:ext>
          </c:extLst>
        </c:ser>
        <c:ser>
          <c:idx val="5"/>
          <c:order val="5"/>
          <c:tx>
            <c:strRef>
              <c:f>橫條圖!$G$1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橫條圖!$G$2:$G$4</c:f>
              <c:numCache>
                <c:formatCode>#,##0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E1-4DFF-A98D-18B7D1CE3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8504335"/>
        <c:axId val="248504751"/>
        <c:axId val="0"/>
      </c:bar3DChart>
      <c:catAx>
        <c:axId val="248504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8504751"/>
        <c:crosses val="autoZero"/>
        <c:auto val="1"/>
        <c:lblAlgn val="ctr"/>
        <c:lblOffset val="100"/>
        <c:noMultiLvlLbl val="0"/>
      </c:catAx>
      <c:valAx>
        <c:axId val="248504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850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963-46BD-838D-F7A878B11C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963-46BD-838D-F7A878B11C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963-46BD-838D-F7A878B11C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963-46BD-838D-F7A878B11C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5963-46BD-838D-F7A878B11CAD}"/>
              </c:ext>
            </c:extLst>
          </c:dPt>
          <c:dLbls>
            <c:dLbl>
              <c:idx val="0"/>
              <c:layout>
                <c:manualLayout>
                  <c:x val="-0.14597099489709325"/>
                  <c:y val="0.1328816446281628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63-46BD-838D-F7A878B11CAD}"/>
                </c:ext>
              </c:extLst>
            </c:dLbl>
            <c:dLbl>
              <c:idx val="1"/>
              <c:layout>
                <c:manualLayout>
                  <c:x val="-0.17830378324149621"/>
                  <c:y val="-0.2119922516268757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3-46BD-838D-F7A878B11CAD}"/>
                </c:ext>
              </c:extLst>
            </c:dLbl>
            <c:dLbl>
              <c:idx val="2"/>
              <c:layout>
                <c:manualLayout>
                  <c:x val="0.16246256736930637"/>
                  <c:y val="-0.2514094665800028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63-46BD-838D-F7A878B11CAD}"/>
                </c:ext>
              </c:extLst>
            </c:dLbl>
            <c:dLbl>
              <c:idx val="3"/>
              <c:layout>
                <c:manualLayout>
                  <c:x val="0.16430614800315302"/>
                  <c:y val="5.7183751538242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963-46BD-838D-F7A878B11CAD}"/>
                </c:ext>
              </c:extLst>
            </c:dLbl>
            <c:dLbl>
              <c:idx val="4"/>
              <c:layout>
                <c:manualLayout>
                  <c:x val="0.10602132622773372"/>
                  <c:y val="0.1463841353601734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963-46BD-838D-F7A878B11CAD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963-46BD-838D-F7A878B11CA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F-49C7-9DC5-56CD64A3F7E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F-49C7-9DC5-56CD64A3F7E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F-49C7-9DC5-56CD64A3F7E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1F-49C7-9DC5-56CD64A3F7E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1F-49C7-9DC5-56CD64A3F7E6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51F-49C7-9DC5-56CD64A3F7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51F-49C7-9DC5-56CD64A3F7E6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F43-4BC0-8602-3F8B4DEBAD2F}"/>
              </c:ext>
            </c:extLst>
          </c:dPt>
          <c:dPt>
            <c:idx val="1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43-4BC0-8602-3F8B4DEBAD2F}"/>
              </c:ext>
            </c:extLst>
          </c:dPt>
          <c:dPt>
            <c:idx val="2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F43-4BC0-8602-3F8B4DEBAD2F}"/>
              </c:ext>
            </c:extLst>
          </c:dPt>
          <c:dPt>
            <c:idx val="3"/>
            <c:bubble3D val="0"/>
            <c:explosion val="21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F43-4BC0-8602-3F8B4DEBAD2F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alpha val="90000"/>
                </a:schemeClr>
              </a:solidFill>
              <a:ln w="19050">
                <a:solidFill>
                  <a:schemeClr val="accent4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F43-4BC0-8602-3F8B4DEBAD2F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F43-4BC0-8602-3F8B4DEBAD2F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F43-4BC0-8602-3F8B4DEBAD2F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F43-4BC0-8602-3F8B4DEBAD2F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F43-4BC0-8602-3F8B4DEBAD2F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DF43-4BC0-8602-3F8B4DEBAD2F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ED7D31"/>
                </a:solidFill>
                <a:round/>
              </a:ln>
              <a:effectLst>
                <a:outerShdw blurRad="50800" dist="38100" dir="2700000" algn="tl" rotWithShape="0">
                  <a:srgbClr val="ED7D31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43-4BC0-8602-3F8B4DEBAD2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0867358362884256"/>
          <c:y val="0.31251801691884717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4-4FA0-B5F2-37BAFFF77AF8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D4-4FA0-B5F2-37BAFFF77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463916910206098"/>
          <c:y val="0.14527060874290001"/>
          <c:w val="0.35072166179587805"/>
          <c:h val="6.5864016133324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3"/>
          </c:marker>
          <c:dPt>
            <c:idx val="0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6"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6"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F6C5-4B71-BD54-FF46579E8258}"/>
              </c:ext>
            </c:extLst>
          </c:dPt>
          <c:dPt>
            <c:idx val="1"/>
            <c:marker>
              <c:symbol val="circle"/>
              <c:size val="3"/>
              <c:spPr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5"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F6C5-4B71-BD54-FF46579E8258}"/>
              </c:ext>
            </c:extLst>
          </c:dPt>
          <c:dPt>
            <c:idx val="2"/>
            <c:marker>
              <c:symbol val="circle"/>
              <c:size val="3"/>
              <c:spPr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4"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4"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5-F6C5-4B71-BD54-FF46579E8258}"/>
              </c:ext>
            </c:extLst>
          </c:dPt>
          <c:dPt>
            <c:idx val="3"/>
            <c:marker>
              <c:symbol val="circle"/>
              <c:size val="3"/>
              <c:spPr>
                <a:solidFill>
                  <a:schemeClr val="accent6">
                    <a:lumMod val="6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6">
                      <a:lumMod val="6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6">
                    <a:lumMod val="6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F6C5-4B71-BD54-FF46579E8258}"/>
              </c:ext>
            </c:extLst>
          </c:dPt>
          <c:dPt>
            <c:idx val="4"/>
            <c:marker>
              <c:symbol val="circle"/>
              <c:size val="3"/>
              <c:spPr>
                <a:solidFill>
                  <a:schemeClr val="accent5">
                    <a:lumMod val="6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5">
                      <a:lumMod val="6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5">
                    <a:lumMod val="6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9-F6C5-4B71-BD54-FF46579E8258}"/>
              </c:ext>
            </c:extLst>
          </c:dPt>
          <c:dPt>
            <c:idx val="5"/>
            <c:marker>
              <c:symbol val="circle"/>
              <c:size val="3"/>
              <c:spPr>
                <a:solidFill>
                  <a:schemeClr val="accent4">
                    <a:lumMod val="6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4">
                      <a:lumMod val="6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4">
                    <a:lumMod val="6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B-F6C5-4B71-BD54-FF46579E8258}"/>
              </c:ext>
            </c:extLst>
          </c:dPt>
          <c:dPt>
            <c:idx val="6"/>
            <c:marker>
              <c:symbol val="circle"/>
              <c:size val="3"/>
              <c:spPr>
                <a:solidFill>
                  <a:schemeClr val="accent6">
                    <a:lumMod val="80000"/>
                    <a:lumOff val="2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6">
                      <a:lumMod val="80000"/>
                      <a:lumOff val="2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6">
                    <a:lumMod val="80000"/>
                    <a:lumOff val="2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D-F6C5-4B71-BD54-FF46579E8258}"/>
              </c:ext>
            </c:extLst>
          </c:dPt>
          <c:dPt>
            <c:idx val="7"/>
            <c:marker>
              <c:symbol val="circle"/>
              <c:size val="3"/>
              <c:spPr>
                <a:solidFill>
                  <a:schemeClr val="accent5">
                    <a:lumMod val="80000"/>
                    <a:lumOff val="2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5">
                      <a:lumMod val="80000"/>
                      <a:lumOff val="2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5">
                    <a:lumMod val="80000"/>
                    <a:lumOff val="2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F-F6C5-4B71-BD54-FF46579E8258}"/>
              </c:ext>
            </c:extLst>
          </c:dPt>
          <c:dPt>
            <c:idx val="8"/>
            <c:marker>
              <c:symbol val="circle"/>
              <c:size val="3"/>
              <c:spPr>
                <a:solidFill>
                  <a:schemeClr val="accent4">
                    <a:lumMod val="80000"/>
                    <a:lumOff val="2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4">
                      <a:lumMod val="80000"/>
                      <a:lumOff val="2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4">
                    <a:lumMod val="80000"/>
                    <a:lumOff val="2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1-F6C5-4B71-BD54-FF46579E8258}"/>
              </c:ext>
            </c:extLst>
          </c:dPt>
          <c:dPt>
            <c:idx val="9"/>
            <c:marker>
              <c:symbol val="circle"/>
              <c:size val="3"/>
              <c:spPr>
                <a:solidFill>
                  <a:schemeClr val="accent6">
                    <a:lumMod val="8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6">
                      <a:lumMod val="8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6">
                    <a:lumMod val="8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3-F6C5-4B71-BD54-FF46579E8258}"/>
              </c:ext>
            </c:extLst>
          </c:dPt>
          <c:dPt>
            <c:idx val="10"/>
            <c:marker>
              <c:symbol val="circle"/>
              <c:size val="3"/>
              <c:spPr>
                <a:solidFill>
                  <a:schemeClr val="accent5">
                    <a:lumMod val="8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5">
                      <a:lumMod val="8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5">
                    <a:lumMod val="8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5-F6C5-4B71-BD54-FF46579E8258}"/>
              </c:ext>
            </c:extLst>
          </c:dPt>
          <c:dPt>
            <c:idx val="11"/>
            <c:marker>
              <c:symbol val="circle"/>
              <c:size val="3"/>
              <c:spPr>
                <a:solidFill>
                  <a:schemeClr val="accent4">
                    <a:lumMod val="8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4">
                      <a:lumMod val="8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4">
                    <a:lumMod val="8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7-F6C5-4B71-BD54-FF46579E8258}"/>
              </c:ext>
            </c:extLst>
          </c:dPt>
          <c:dPt>
            <c:idx val="12"/>
            <c:marker>
              <c:symbol val="circle"/>
              <c:size val="3"/>
              <c:spPr>
                <a:solidFill>
                  <a:schemeClr val="accent6">
                    <a:lumMod val="60000"/>
                    <a:lumOff val="4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6">
                      <a:lumMod val="60000"/>
                      <a:lumOff val="4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6">
                    <a:lumMod val="60000"/>
                    <a:lumOff val="4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9-F6C5-4B71-BD54-FF46579E8258}"/>
              </c:ext>
            </c:extLst>
          </c:dPt>
          <c:dPt>
            <c:idx val="13"/>
            <c:marker>
              <c:symbol val="circle"/>
              <c:size val="3"/>
              <c:spPr>
                <a:solidFill>
                  <a:schemeClr val="accent5">
                    <a:lumMod val="60000"/>
                    <a:lumOff val="40000"/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63500">
                    <a:schemeClr val="accent5">
                      <a:lumMod val="60000"/>
                      <a:lumOff val="40000"/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spPr>
              <a:ln w="25400" cap="rnd">
                <a:noFill/>
              </a:ln>
              <a:effectLst>
                <a:glow rad="139700">
                  <a:schemeClr val="accent5">
                    <a:lumMod val="60000"/>
                    <a:lumOff val="40000"/>
                    <a:satMod val="175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B-F6C5-4B71-BD54-FF46579E8258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F6C5-4B71-BD54-FF46579E8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64-45E2-B025-9504FC525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69807183"/>
        <c:axId val="669810095"/>
      </c:lineChart>
      <c:dateAx>
        <c:axId val="669807183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9810095"/>
        <c:crosses val="autoZero"/>
        <c:auto val="1"/>
        <c:lblOffset val="100"/>
        <c:baseTimeUnit val="months"/>
      </c:dateAx>
      <c:valAx>
        <c:axId val="669810095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9807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F8-4E64-B78B-DD1B96756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916207"/>
        <c:axId val="813915375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F8-4E64-B78B-DD1B96756C29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F8-4E64-B78B-DD1B96756C29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F8-4E64-B78B-DD1B96756C29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F8-4E64-B78B-DD1B96756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lt1"/>
              </a:solidFill>
              <a:round/>
            </a:ln>
            <a:effectLst/>
          </c:spPr>
        </c:hiLowLines>
        <c:upDownBars>
          <c:gapWidth val="150"/>
          <c:upBars>
            <c:spPr>
              <a:gradFill>
                <a:gsLst>
                  <a:gs pos="100000">
                    <a:schemeClr val="lt1">
                      <a:lumMod val="85000"/>
                    </a:schemeClr>
                  </a:gs>
                  <a:gs pos="0">
                    <a:schemeClr val="lt1"/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upBars>
          <c:downBars>
            <c:spPr>
              <a:gradFill>
                <a:gsLst>
                  <a:gs pos="100000">
                    <a:schemeClr val="dk1">
                      <a:lumMod val="95000"/>
                      <a:lumOff val="5000"/>
                    </a:schemeClr>
                  </a:gs>
                  <a:gs pos="0">
                    <a:schemeClr val="dk1">
                      <a:lumMod val="75000"/>
                      <a:lumOff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chemeClr val="dk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813911215"/>
        <c:axId val="813917039"/>
      </c:stockChart>
      <c:dateAx>
        <c:axId val="813916207"/>
        <c:scaling>
          <c:orientation val="minMax"/>
        </c:scaling>
        <c:delete val="0"/>
        <c:axPos val="b"/>
        <c:numFmt formatCode="m/d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3915375"/>
        <c:crosses val="autoZero"/>
        <c:auto val="1"/>
        <c:lblOffset val="100"/>
        <c:baseTimeUnit val="days"/>
      </c:dateAx>
      <c:valAx>
        <c:axId val="81391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3916207"/>
        <c:crosses val="autoZero"/>
        <c:crossBetween val="between"/>
      </c:valAx>
      <c:valAx>
        <c:axId val="8139170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3911215"/>
        <c:crosses val="max"/>
        <c:crossBetween val="between"/>
      </c:valAx>
      <c:dateAx>
        <c:axId val="813911215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8139170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/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9BF1F399-6A81-410C-9715-138C32E23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33052"/>
              </p:ext>
            </p:extLst>
          </p:nvPr>
        </p:nvGraphicFramePr>
        <p:xfrm>
          <a:off x="4819173" y="3260978"/>
          <a:ext cx="4143525" cy="273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1B40B8B4-65DA-48EC-8789-B2A8BB403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719393"/>
              </p:ext>
            </p:extLst>
          </p:nvPr>
        </p:nvGraphicFramePr>
        <p:xfrm>
          <a:off x="4702002" y="3524575"/>
          <a:ext cx="4350314" cy="245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5E356CE2-A8CC-43CC-AF55-2FA395385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401218"/>
              </p:ext>
            </p:extLst>
          </p:nvPr>
        </p:nvGraphicFramePr>
        <p:xfrm>
          <a:off x="4853899" y="3283198"/>
          <a:ext cx="4290100" cy="28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C2B905FA-BEA9-435C-9FA1-2109ACC10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804049"/>
              </p:ext>
            </p:extLst>
          </p:nvPr>
        </p:nvGraphicFramePr>
        <p:xfrm>
          <a:off x="4977796" y="3260981"/>
          <a:ext cx="3826283" cy="28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CD6EE7B0-DD73-4351-BC22-9DF2F16E4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050746"/>
              </p:ext>
            </p:extLst>
          </p:nvPr>
        </p:nvGraphicFramePr>
        <p:xfrm>
          <a:off x="4865307" y="3280885"/>
          <a:ext cx="4171189" cy="288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3718314E-C87D-4271-856E-D8560DE34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169680"/>
              </p:ext>
            </p:extLst>
          </p:nvPr>
        </p:nvGraphicFramePr>
        <p:xfrm>
          <a:off x="4691628" y="3327937"/>
          <a:ext cx="4398620" cy="252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D461657-4644-4BD0-8A06-B09FA6CA9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670208"/>
              </p:ext>
            </p:extLst>
          </p:nvPr>
        </p:nvGraphicFramePr>
        <p:xfrm>
          <a:off x="4775647" y="3313085"/>
          <a:ext cx="4166290" cy="2778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9A17FD7D-D04C-477D-A16D-AFCCFA05F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250054"/>
              </p:ext>
            </p:extLst>
          </p:nvPr>
        </p:nvGraphicFramePr>
        <p:xfrm>
          <a:off x="4793842" y="3260981"/>
          <a:ext cx="4170645" cy="289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8556EFE3-F1B5-43E1-8153-4CBB9042F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96015"/>
              </p:ext>
            </p:extLst>
          </p:nvPr>
        </p:nvGraphicFramePr>
        <p:xfrm>
          <a:off x="4767516" y="3260979"/>
          <a:ext cx="4196971" cy="273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516EFB85-B1A5-44D1-9EB9-654487A28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220446"/>
              </p:ext>
            </p:extLst>
          </p:nvPr>
        </p:nvGraphicFramePr>
        <p:xfrm>
          <a:off x="4788024" y="3244671"/>
          <a:ext cx="4272748" cy="28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751</TotalTime>
  <Words>661</Words>
  <Application>Microsoft Office PowerPoint</Application>
  <PresentationFormat>如螢幕大小 (4:3)</PresentationFormat>
  <Paragraphs>476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86</cp:revision>
  <dcterms:created xsi:type="dcterms:W3CDTF">2017-01-16T13:26:16Z</dcterms:created>
  <dcterms:modified xsi:type="dcterms:W3CDTF">2024-04-02T06:33:47Z</dcterms:modified>
</cp:coreProperties>
</file>