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0" r:id="rId5"/>
    <p:sldId id="272" r:id="rId6"/>
    <p:sldId id="273" r:id="rId7"/>
    <p:sldId id="274" r:id="rId8"/>
    <p:sldId id="271" r:id="rId9"/>
    <p:sldId id="275" r:id="rId10"/>
    <p:sldId id="277" r:id="rId11"/>
    <p:sldId id="278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需求&amp;分析" id="{0B2A52DD-9A4A-4314-8620-0BD4DA39F711}">
          <p14:sldIdLst>
            <p14:sldId id="256"/>
            <p14:sldId id="257"/>
            <p14:sldId id="262"/>
            <p14:sldId id="270"/>
            <p14:sldId id="272"/>
            <p14:sldId id="273"/>
            <p14:sldId id="274"/>
            <p14:sldId id="271"/>
            <p14:sldId id="275"/>
            <p14:sldId id="277"/>
            <p14:sldId id="278"/>
          </p14:sldIdLst>
        </p14:section>
        <p14:section name="設計" id="{A5AC7A5E-6DC7-45FA-9848-F182725E5AC2}">
          <p14:sldIdLst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乒乓專案管理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681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0552031</a:t>
            </a:r>
            <a:r>
              <a:rPr lang="zh-TW" altLang="en-US" dirty="0" smtClean="0"/>
              <a:t> 林哲宇</a:t>
            </a:r>
            <a:endParaRPr lang="en-US" altLang="zh-TW" dirty="0" smtClean="0"/>
          </a:p>
          <a:p>
            <a:r>
              <a:rPr lang="en-US" altLang="zh-TW" dirty="0" smtClean="0"/>
              <a:t>0552034</a:t>
            </a:r>
            <a:r>
              <a:rPr lang="zh-TW" altLang="en-US" dirty="0" smtClean="0"/>
              <a:t> 陳維謙</a:t>
            </a:r>
            <a:endParaRPr lang="en-US" altLang="zh-TW" dirty="0" smtClean="0"/>
          </a:p>
          <a:p>
            <a:r>
              <a:rPr lang="en-US" altLang="zh-TW" dirty="0" smtClean="0"/>
              <a:t>0552019</a:t>
            </a:r>
            <a:r>
              <a:rPr lang="zh-TW" altLang="en-US" dirty="0" smtClean="0"/>
              <a:t> 吳明洋</a:t>
            </a:r>
            <a:endParaRPr lang="en-US" altLang="zh-TW" dirty="0" smtClean="0"/>
          </a:p>
          <a:p>
            <a:r>
              <a:rPr lang="en-US" altLang="zh-TW" dirty="0" smtClean="0"/>
              <a:t>0552015</a:t>
            </a:r>
            <a:r>
              <a:rPr lang="zh-TW" altLang="en-US" dirty="0" smtClean="0"/>
              <a:t> 陳韋綸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5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</a:t>
            </a:r>
            <a:r>
              <a:rPr lang="zh-TW" altLang="en-US" dirty="0" smtClean="0"/>
              <a:t>數據，</a:t>
            </a:r>
            <a:r>
              <a:rPr lang="zh-TW" altLang="en-US" dirty="0"/>
              <a:t>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(KNN)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08" y="2914466"/>
            <a:ext cx="3267576" cy="31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(break down)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1D4A4-7D28-4B98-B225-7E6681998D15}"/>
              </a:ext>
            </a:extLst>
          </p:cNvPr>
          <p:cNvSpPr/>
          <p:nvPr/>
        </p:nvSpPr>
        <p:spPr>
          <a:xfrm>
            <a:off x="3263601" y="2174596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自動打乒乓球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E0FFEC-8C19-47C8-9893-A09438AEFEBE}"/>
              </a:ext>
            </a:extLst>
          </p:cNvPr>
          <p:cNvSpPr/>
          <p:nvPr/>
        </p:nvSpPr>
        <p:spPr>
          <a:xfrm>
            <a:off x="5067233" y="3458027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測試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smtClean="0"/>
              <a:t>比賽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7E5A00-6C7D-48A7-B6E6-40602EF06273}"/>
              </a:ext>
            </a:extLst>
          </p:cNvPr>
          <p:cNvSpPr/>
          <p:nvPr/>
        </p:nvSpPr>
        <p:spPr>
          <a:xfrm>
            <a:off x="1883643" y="3458027"/>
            <a:ext cx="2139193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產生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(rule-base)</a:t>
            </a:r>
            <a:endParaRPr lang="zh-TW" altLang="en-US" dirty="0"/>
          </a:p>
        </p:txBody>
      </p:sp>
      <p:cxnSp>
        <p:nvCxnSpPr>
          <p:cNvPr id="7" name="接點: 肘形 7">
            <a:extLst>
              <a:ext uri="{FF2B5EF4-FFF2-40B4-BE49-F238E27FC236}">
                <a16:creationId xmlns:a16="http://schemas.microsoft.com/office/drawing/2014/main" id="{183F2BF1-24F8-4B53-92D9-1E4549F6F74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389411" y="2514239"/>
            <a:ext cx="507617" cy="13799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" name="接點: 肘形 12">
            <a:extLst>
              <a:ext uri="{FF2B5EF4-FFF2-40B4-BE49-F238E27FC236}">
                <a16:creationId xmlns:a16="http://schemas.microsoft.com/office/drawing/2014/main" id="{016F02DE-0852-4FD6-B429-05F3D503E4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981206" y="2302402"/>
            <a:ext cx="507617" cy="18036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83A95E3-CC38-4914-8416-743AB260F152}"/>
              </a:ext>
            </a:extLst>
          </p:cNvPr>
          <p:cNvSpPr/>
          <p:nvPr/>
        </p:nvSpPr>
        <p:spPr>
          <a:xfrm>
            <a:off x="1451579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產生</a:t>
            </a:r>
            <a:r>
              <a:rPr lang="en-US" altLang="zh-TW" dirty="0" smtClean="0"/>
              <a:t>KNN</a:t>
            </a:r>
          </a:p>
          <a:p>
            <a:pPr algn="ctr"/>
            <a:r>
              <a:rPr lang="zh-TW" altLang="en-US" dirty="0" smtClean="0"/>
              <a:t>訓練</a:t>
            </a:r>
            <a:r>
              <a:rPr lang="zh-TW" altLang="en-US" dirty="0"/>
              <a:t>資料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01AEB1-5EEC-42E3-8A56-2ABC55590CD6}"/>
              </a:ext>
            </a:extLst>
          </p:cNvPr>
          <p:cNvSpPr/>
          <p:nvPr/>
        </p:nvSpPr>
        <p:spPr>
          <a:xfrm>
            <a:off x="3125182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訓練</a:t>
            </a:r>
            <a:r>
              <a:rPr lang="en-US" altLang="zh-TW" dirty="0" smtClean="0"/>
              <a:t>KNN</a:t>
            </a:r>
            <a:endParaRPr lang="en-US" altLang="zh-TW" dirty="0"/>
          </a:p>
          <a:p>
            <a:pPr algn="ctr"/>
            <a:r>
              <a:rPr lang="zh-TW" altLang="en-US" dirty="0"/>
              <a:t>預測模型</a:t>
            </a:r>
            <a:endParaRPr lang="en-US" altLang="zh-TW" dirty="0"/>
          </a:p>
        </p:txBody>
      </p:sp>
      <p:cxnSp>
        <p:nvCxnSpPr>
          <p:cNvPr id="11" name="接點: 肘形 21">
            <a:extLst>
              <a:ext uri="{FF2B5EF4-FFF2-40B4-BE49-F238E27FC236}">
                <a16:creationId xmlns:a16="http://schemas.microsoft.com/office/drawing/2014/main" id="{AE7C2ACD-8580-4617-8974-92AFF6956C60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2220237" y="4069192"/>
            <a:ext cx="568354" cy="8976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" name="接點: 肘形 23">
            <a:extLst>
              <a:ext uri="{FF2B5EF4-FFF2-40B4-BE49-F238E27FC236}">
                <a16:creationId xmlns:a16="http://schemas.microsoft.com/office/drawing/2014/main" id="{C511D59C-1D0F-474E-ADE5-78570BD1593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3057038" y="4130043"/>
            <a:ext cx="568354" cy="7759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E1547F3-D73E-471A-80CC-9885F87321E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59594" y="5190102"/>
            <a:ext cx="465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F27DBFD-D55E-4297-AA9F-1C3789EF713F}"/>
              </a:ext>
            </a:extLst>
          </p:cNvPr>
          <p:cNvSpPr/>
          <p:nvPr/>
        </p:nvSpPr>
        <p:spPr>
          <a:xfrm>
            <a:off x="4798786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 smtClean="0"/>
              <a:t>執行預測</a:t>
            </a:r>
            <a:r>
              <a:rPr lang="en-US" altLang="zh-TW" dirty="0" smtClean="0"/>
              <a:t>KNN</a:t>
            </a:r>
            <a:r>
              <a:rPr lang="zh-TW" altLang="en-US" dirty="0" smtClean="0"/>
              <a:t>模型</a:t>
            </a:r>
            <a:endParaRPr lang="en-US" altLang="zh-TW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946B1-65E5-45B7-B7DC-2FF7F38063C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333197" y="5190102"/>
            <a:ext cx="465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BCCDD74-C0E9-4149-8351-7E2C9071F3D2}"/>
              </a:ext>
            </a:extLst>
          </p:cNvPr>
          <p:cNvSpPr/>
          <p:nvPr/>
        </p:nvSpPr>
        <p:spPr>
          <a:xfrm>
            <a:off x="6523451" y="4802195"/>
            <a:ext cx="1208015" cy="775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/>
              <a:t>執行</a:t>
            </a:r>
            <a:endParaRPr lang="en-US" altLang="zh-TW" dirty="0"/>
          </a:p>
          <a:p>
            <a:r>
              <a:rPr lang="zh-TW" altLang="en-US" dirty="0" smtClean="0"/>
              <a:t>測試程式</a:t>
            </a:r>
            <a:endParaRPr lang="en-US" altLang="zh-TW" dirty="0"/>
          </a:p>
        </p:txBody>
      </p:sp>
      <p:cxnSp>
        <p:nvCxnSpPr>
          <p:cNvPr id="17" name="接點: 肘形 39">
            <a:extLst>
              <a:ext uri="{FF2B5EF4-FFF2-40B4-BE49-F238E27FC236}">
                <a16:creationId xmlns:a16="http://schemas.microsoft.com/office/drawing/2014/main" id="{217F3D7F-9F80-4680-9CC1-4375B4340134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rot="5400000">
            <a:off x="5485635" y="4151000"/>
            <a:ext cx="568354" cy="7340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8" name="接點: 肘形 41">
            <a:extLst>
              <a:ext uri="{FF2B5EF4-FFF2-40B4-BE49-F238E27FC236}">
                <a16:creationId xmlns:a16="http://schemas.microsoft.com/office/drawing/2014/main" id="{BA308860-8158-48E9-8BF7-D6BF9E631CF0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16200000" flipH="1">
            <a:off x="6347967" y="4022703"/>
            <a:ext cx="568354" cy="9906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605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44090" y="460874"/>
            <a:ext cx="10515600" cy="132556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設計</a:t>
            </a:r>
            <a:r>
              <a:rPr lang="en-US" altLang="zh-TW" sz="3200" dirty="0" smtClean="0"/>
              <a:t>(RULE-BASE)</a:t>
            </a:r>
            <a:endParaRPr lang="zh-TW" altLang="en-US" sz="3200" dirty="0"/>
          </a:p>
        </p:txBody>
      </p:sp>
      <p:cxnSp>
        <p:nvCxnSpPr>
          <p:cNvPr id="30" name="肘形接點 29"/>
          <p:cNvCxnSpPr>
            <a:stCxn id="35" idx="3"/>
            <a:endCxn id="39" idx="0"/>
          </p:cNvCxnSpPr>
          <p:nvPr/>
        </p:nvCxnSpPr>
        <p:spPr>
          <a:xfrm flipV="1">
            <a:off x="4116974" y="1872723"/>
            <a:ext cx="4194465" cy="490538"/>
          </a:xfrm>
          <a:prstGeom prst="bentConnector4">
            <a:avLst>
              <a:gd name="adj1" fmla="val 43011"/>
              <a:gd name="adj2" fmla="val 1466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133792" y="1503649"/>
            <a:ext cx="2705179" cy="1470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662080" y="1372235"/>
            <a:ext cx="185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球打向對手狀態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962381" y="156732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初始狀態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858000" y="1228802"/>
            <a:ext cx="3657600" cy="2351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流程圖: 決策 34"/>
          <p:cNvSpPr/>
          <p:nvPr/>
        </p:nvSpPr>
        <p:spPr>
          <a:xfrm>
            <a:off x="2471972" y="1911205"/>
            <a:ext cx="1645002" cy="9041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自己發球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558585" y="2193674"/>
            <a:ext cx="743305" cy="339173"/>
          </a:xfrm>
          <a:prstGeom prst="rect">
            <a:avLst/>
          </a:prstGeom>
          <a:solidFill>
            <a:schemeClr val="bg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94473" y="4094885"/>
            <a:ext cx="3285210" cy="220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337517" y="4267357"/>
            <a:ext cx="185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球打向自己狀態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725156" y="1872723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7877556" y="2025123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8029956" y="2177523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8182356" y="2329923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8334756" y="2482323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4275891" y="4702474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4428291" y="4854874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4580691" y="5007274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4733091" y="5159674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4885491" y="5312074"/>
            <a:ext cx="1172565" cy="732730"/>
          </a:xfrm>
          <a:prstGeom prst="flowChartProcess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7877556" y="2134566"/>
            <a:ext cx="1477365" cy="657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Platform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控制規則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流程圖: 程序 49"/>
          <p:cNvSpPr/>
          <p:nvPr/>
        </p:nvSpPr>
        <p:spPr>
          <a:xfrm>
            <a:off x="4619304" y="5044949"/>
            <a:ext cx="1172565" cy="6573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Platform</a:t>
            </a:r>
            <a:r>
              <a:rPr lang="zh-TW" altLang="en-US" dirty="0" smtClean="0">
                <a:solidFill>
                  <a:schemeClr val="tx1"/>
                </a:solidFill>
              </a:rPr>
              <a:t>控制規則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肘形接點 50"/>
          <p:cNvCxnSpPr>
            <a:stCxn id="50" idx="2"/>
            <a:endCxn id="39" idx="1"/>
          </p:cNvCxnSpPr>
          <p:nvPr/>
        </p:nvCxnSpPr>
        <p:spPr>
          <a:xfrm rot="5400000" flipH="1" flipV="1">
            <a:off x="4733750" y="2710924"/>
            <a:ext cx="3463241" cy="2519569"/>
          </a:xfrm>
          <a:prstGeom prst="bentConnector4">
            <a:avLst>
              <a:gd name="adj1" fmla="val -6601"/>
              <a:gd name="adj2" fmla="val 6163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49" idx="2"/>
          </p:cNvCxnSpPr>
          <p:nvPr/>
        </p:nvCxnSpPr>
        <p:spPr>
          <a:xfrm rot="5400000">
            <a:off x="6424058" y="1611229"/>
            <a:ext cx="1011465" cy="337289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35" idx="2"/>
            <a:endCxn id="50" idx="0"/>
          </p:cNvCxnSpPr>
          <p:nvPr/>
        </p:nvCxnSpPr>
        <p:spPr>
          <a:xfrm rot="16200000" flipH="1">
            <a:off x="3135214" y="2974575"/>
            <a:ext cx="2229633" cy="191111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854106" y="3178209"/>
            <a:ext cx="1091665" cy="386740"/>
          </a:xfrm>
          <a:prstGeom prst="rect">
            <a:avLst/>
          </a:prstGeom>
          <a:solidFill>
            <a:schemeClr val="bg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決策 2"/>
          <p:cNvSpPr>
            <a:spLocks noChangeAspect="1"/>
          </p:cNvSpPr>
          <p:nvPr/>
        </p:nvSpPr>
        <p:spPr>
          <a:xfrm>
            <a:off x="5040777" y="-12976"/>
            <a:ext cx="2238241" cy="98265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肘形接點 20"/>
          <p:cNvCxnSpPr>
            <a:cxnSpLocks noChangeAspect="1"/>
            <a:stCxn id="3" idx="3"/>
            <a:endCxn id="11" idx="0"/>
          </p:cNvCxnSpPr>
          <p:nvPr/>
        </p:nvCxnSpPr>
        <p:spPr>
          <a:xfrm>
            <a:off x="7279010" y="478357"/>
            <a:ext cx="2578390" cy="312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cxnSpLocks noChangeAspect="1"/>
            <a:endCxn id="30" idx="0"/>
          </p:cNvCxnSpPr>
          <p:nvPr/>
        </p:nvCxnSpPr>
        <p:spPr>
          <a:xfrm rot="10800000" flipV="1">
            <a:off x="2538790" y="510287"/>
            <a:ext cx="2545304" cy="280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程序 10"/>
          <p:cNvSpPr>
            <a:spLocks noChangeAspect="1"/>
          </p:cNvSpPr>
          <p:nvPr/>
        </p:nvSpPr>
        <p:spPr>
          <a:xfrm>
            <a:off x="9106781" y="790645"/>
            <a:ext cx="1501249" cy="103040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算出</a:t>
            </a:r>
            <a:r>
              <a:rPr lang="en-US" altLang="zh-TW" dirty="0" smtClean="0">
                <a:solidFill>
                  <a:schemeClr val="tx1"/>
                </a:solidFill>
              </a:rPr>
              <a:t>X:195</a:t>
            </a:r>
            <a:r>
              <a:rPr lang="zh-TW" altLang="en-US" dirty="0" smtClean="0">
                <a:solidFill>
                  <a:schemeClr val="tx1"/>
                </a:solidFill>
              </a:rPr>
              <a:t>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流程圖: 程序 29"/>
          <p:cNvSpPr>
            <a:spLocks noChangeAspect="1"/>
          </p:cNvSpPr>
          <p:nvPr/>
        </p:nvSpPr>
        <p:spPr>
          <a:xfrm>
            <a:off x="1777942" y="790644"/>
            <a:ext cx="1521740" cy="103040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</a:t>
            </a:r>
            <a:r>
              <a:rPr lang="en-US" altLang="zh-TW" dirty="0" smtClean="0">
                <a:solidFill>
                  <a:schemeClr val="tx1"/>
                </a:solidFill>
              </a:rPr>
              <a:t>X:0</a:t>
            </a:r>
            <a:r>
              <a:rPr lang="zh-TW" altLang="en-US" dirty="0" smtClean="0">
                <a:solidFill>
                  <a:schemeClr val="tx1"/>
                </a:solidFill>
              </a:rPr>
              <a:t>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>
            <a:spLocks noChangeAspect="1"/>
          </p:cNvSpPr>
          <p:nvPr/>
        </p:nvSpPr>
        <p:spPr>
          <a:xfrm>
            <a:off x="8939341" y="245273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>
            <a:spLocks noChangeAspect="1"/>
          </p:cNvSpPr>
          <p:nvPr/>
        </p:nvSpPr>
        <p:spPr>
          <a:xfrm>
            <a:off x="2845875" y="287682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流程圖: 決策 56"/>
          <p:cNvSpPr>
            <a:spLocks noChangeAspect="1"/>
          </p:cNvSpPr>
          <p:nvPr/>
        </p:nvSpPr>
        <p:spPr>
          <a:xfrm>
            <a:off x="8487242" y="3927204"/>
            <a:ext cx="3134124" cy="92506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>
            <a:spLocks noChangeAspect="1"/>
          </p:cNvSpPr>
          <p:nvPr/>
        </p:nvSpPr>
        <p:spPr>
          <a:xfrm>
            <a:off x="8649431" y="4202412"/>
            <a:ext cx="2970662" cy="36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If  |Y –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Y| &gt; 195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流程圖: 決策 58"/>
          <p:cNvSpPr>
            <a:spLocks noChangeAspect="1"/>
          </p:cNvSpPr>
          <p:nvPr/>
        </p:nvSpPr>
        <p:spPr>
          <a:xfrm>
            <a:off x="820169" y="3769954"/>
            <a:ext cx="3134124" cy="104003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>
            <a:spLocks noChangeAspect="1"/>
          </p:cNvSpPr>
          <p:nvPr/>
        </p:nvSpPr>
        <p:spPr>
          <a:xfrm>
            <a:off x="901886" y="4105315"/>
            <a:ext cx="2970662" cy="36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If  |Y –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Y| &gt; 195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5" name="肘形接點 64"/>
          <p:cNvCxnSpPr>
            <a:cxnSpLocks noChangeAspect="1"/>
            <a:stCxn id="59" idx="3"/>
            <a:endCxn id="11" idx="1"/>
          </p:cNvCxnSpPr>
          <p:nvPr/>
        </p:nvCxnSpPr>
        <p:spPr>
          <a:xfrm flipV="1">
            <a:off x="3954281" y="1305860"/>
            <a:ext cx="5152501" cy="2984130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>
            <a:spLocks noChangeAspect="1"/>
          </p:cNvSpPr>
          <p:nvPr/>
        </p:nvSpPr>
        <p:spPr>
          <a:xfrm>
            <a:off x="4382356" y="4093102"/>
            <a:ext cx="743307" cy="33916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8" name="肘形接點 67"/>
          <p:cNvCxnSpPr>
            <a:cxnSpLocks noChangeAspect="1"/>
            <a:stCxn id="57" idx="1"/>
            <a:endCxn id="30" idx="3"/>
          </p:cNvCxnSpPr>
          <p:nvPr/>
        </p:nvCxnSpPr>
        <p:spPr>
          <a:xfrm rot="10800000">
            <a:off x="3299658" y="1305848"/>
            <a:ext cx="5187576" cy="308387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>
            <a:spLocks noChangeAspect="1"/>
          </p:cNvSpPr>
          <p:nvPr/>
        </p:nvSpPr>
        <p:spPr>
          <a:xfrm>
            <a:off x="7186382" y="4194405"/>
            <a:ext cx="743307" cy="339165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8" name="肘形接點 97"/>
          <p:cNvCxnSpPr>
            <a:cxnSpLocks noChangeAspect="1"/>
            <a:stCxn id="59" idx="2"/>
            <a:endCxn id="130" idx="0"/>
          </p:cNvCxnSpPr>
          <p:nvPr/>
        </p:nvCxnSpPr>
        <p:spPr>
          <a:xfrm rot="16200000" flipH="1">
            <a:off x="2124500" y="5072691"/>
            <a:ext cx="535022" cy="9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>
            <a:spLocks noChangeAspect="1"/>
          </p:cNvSpPr>
          <p:nvPr/>
        </p:nvSpPr>
        <p:spPr>
          <a:xfrm>
            <a:off x="2048289" y="4871910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>
            <a:spLocks noChangeAspect="1"/>
          </p:cNvSpPr>
          <p:nvPr/>
        </p:nvSpPr>
        <p:spPr>
          <a:xfrm>
            <a:off x="7752369" y="5356521"/>
            <a:ext cx="4603847" cy="1188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算出 </a:t>
            </a:r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Y)</a:t>
            </a:r>
            <a:r>
              <a:rPr lang="zh-TW" altLang="en-US" dirty="0" smtClean="0">
                <a:solidFill>
                  <a:schemeClr val="tx1"/>
                </a:solidFill>
              </a:rPr>
              <a:t>時的</a:t>
            </a:r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存入</a:t>
            </a:r>
            <a:r>
              <a:rPr lang="en-US" altLang="zh-TW" b="1" dirty="0" err="1" smtClean="0">
                <a:solidFill>
                  <a:schemeClr val="tx1"/>
                </a:solidFill>
              </a:rPr>
              <a:t>Opponent_strike_back_x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Opponent_strike_back_direction_right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0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10" name="肘形接點 109"/>
          <p:cNvCxnSpPr>
            <a:cxnSpLocks noChangeAspect="1"/>
            <a:stCxn id="57" idx="2"/>
            <a:endCxn id="102" idx="0"/>
          </p:cNvCxnSpPr>
          <p:nvPr/>
        </p:nvCxnSpPr>
        <p:spPr>
          <a:xfrm rot="16200000" flipH="1">
            <a:off x="9802165" y="5104388"/>
            <a:ext cx="5042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>
            <a:spLocks noChangeAspect="1"/>
          </p:cNvSpPr>
          <p:nvPr/>
        </p:nvSpPr>
        <p:spPr>
          <a:xfrm>
            <a:off x="9682646" y="4883199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>
            <a:spLocks noChangeAspect="1"/>
          </p:cNvSpPr>
          <p:nvPr/>
        </p:nvSpPr>
        <p:spPr>
          <a:xfrm>
            <a:off x="94894" y="5344994"/>
            <a:ext cx="4603847" cy="1198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算出 </a:t>
            </a:r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對手</a:t>
            </a:r>
            <a:r>
              <a:rPr lang="en-US" altLang="zh-TW" dirty="0" smtClean="0">
                <a:solidFill>
                  <a:schemeClr val="tx1"/>
                </a:solidFill>
              </a:rPr>
              <a:t>Platform Y)</a:t>
            </a:r>
            <a:r>
              <a:rPr lang="zh-TW" altLang="en-US" dirty="0" smtClean="0">
                <a:solidFill>
                  <a:schemeClr val="tx1"/>
                </a:solidFill>
              </a:rPr>
              <a:t>時的</a:t>
            </a:r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存入</a:t>
            </a:r>
            <a:r>
              <a:rPr lang="en-US" altLang="zh-TW" b="1" dirty="0" err="1" smtClean="0">
                <a:solidFill>
                  <a:schemeClr val="tx1"/>
                </a:solidFill>
              </a:rPr>
              <a:t>Opponent_strike_back_x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Opponent_strike_back_direction_right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8" name="流程圖: 決策 137"/>
          <p:cNvSpPr>
            <a:spLocks noChangeAspect="1"/>
          </p:cNvSpPr>
          <p:nvPr/>
        </p:nvSpPr>
        <p:spPr>
          <a:xfrm>
            <a:off x="5258295" y="5848060"/>
            <a:ext cx="2238241" cy="98265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0" name="肘形接點 139"/>
          <p:cNvCxnSpPr>
            <a:cxnSpLocks noChangeAspect="1"/>
            <a:stCxn id="130" idx="3"/>
            <a:endCxn id="138" idx="0"/>
          </p:cNvCxnSpPr>
          <p:nvPr/>
        </p:nvCxnSpPr>
        <p:spPr>
          <a:xfrm flipV="1">
            <a:off x="4698745" y="5848080"/>
            <a:ext cx="1678666" cy="95959"/>
          </a:xfrm>
          <a:prstGeom prst="bentConnector4">
            <a:avLst>
              <a:gd name="adj1" fmla="val 16667"/>
              <a:gd name="adj2" fmla="val 350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cxnSpLocks noChangeAspect="1"/>
            <a:stCxn id="102" idx="1"/>
            <a:endCxn id="138" idx="0"/>
          </p:cNvCxnSpPr>
          <p:nvPr/>
        </p:nvCxnSpPr>
        <p:spPr>
          <a:xfrm rot="10800000">
            <a:off x="6377418" y="5848054"/>
            <a:ext cx="1374950" cy="102961"/>
          </a:xfrm>
          <a:prstGeom prst="bentConnector4">
            <a:avLst>
              <a:gd name="adj1" fmla="val 9304"/>
              <a:gd name="adj2" fmla="val 322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圖: 決策 44"/>
          <p:cNvSpPr>
            <a:spLocks noChangeAspect="1"/>
          </p:cNvSpPr>
          <p:nvPr/>
        </p:nvSpPr>
        <p:spPr>
          <a:xfrm>
            <a:off x="913657" y="1992564"/>
            <a:ext cx="3250917" cy="133594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>
            <a:spLocks noChangeAspect="1"/>
          </p:cNvSpPr>
          <p:nvPr/>
        </p:nvSpPr>
        <p:spPr>
          <a:xfrm>
            <a:off x="1085544" y="2222361"/>
            <a:ext cx="3490186" cy="923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 Y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&gt;=1P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415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 &lt;= 2P 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cxnSpLocks noChangeAspect="1"/>
            <a:stCxn id="30" idx="2"/>
            <a:endCxn id="45" idx="0"/>
          </p:cNvCxnSpPr>
          <p:nvPr/>
        </p:nvCxnSpPr>
        <p:spPr>
          <a:xfrm rot="16200000" flipH="1">
            <a:off x="2453206" y="1906643"/>
            <a:ext cx="171503" cy="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圖: 決策 50"/>
          <p:cNvSpPr>
            <a:spLocks noChangeAspect="1"/>
          </p:cNvSpPr>
          <p:nvPr/>
        </p:nvSpPr>
        <p:spPr>
          <a:xfrm>
            <a:off x="8245396" y="1966231"/>
            <a:ext cx="3250917" cy="133594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接點 51"/>
          <p:cNvCxnSpPr>
            <a:cxnSpLocks noChangeAspect="1"/>
            <a:endCxn id="51" idx="0"/>
          </p:cNvCxnSpPr>
          <p:nvPr/>
        </p:nvCxnSpPr>
        <p:spPr>
          <a:xfrm rot="16200000" flipH="1">
            <a:off x="9784945" y="1880310"/>
            <a:ext cx="171503" cy="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cxnSpLocks noChangeAspect="1"/>
            <a:stCxn id="51" idx="3"/>
          </p:cNvCxnSpPr>
          <p:nvPr/>
        </p:nvCxnSpPr>
        <p:spPr>
          <a:xfrm>
            <a:off x="11496309" y="2634191"/>
            <a:ext cx="390898" cy="27198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cxnSpLocks noChangeAspect="1"/>
            <a:stCxn id="45" idx="1"/>
          </p:cNvCxnSpPr>
          <p:nvPr/>
        </p:nvCxnSpPr>
        <p:spPr>
          <a:xfrm rot="10800000" flipV="1">
            <a:off x="431676" y="2660526"/>
            <a:ext cx="481961" cy="27332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cxnSpLocks noChangeAspect="1"/>
            <a:stCxn id="45" idx="2"/>
            <a:endCxn id="59" idx="0"/>
          </p:cNvCxnSpPr>
          <p:nvPr/>
        </p:nvCxnSpPr>
        <p:spPr>
          <a:xfrm rot="5400000">
            <a:off x="2242429" y="3473287"/>
            <a:ext cx="441461" cy="151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cxnSpLocks noChangeAspect="1"/>
            <a:stCxn id="51" idx="2"/>
            <a:endCxn id="57" idx="0"/>
          </p:cNvCxnSpPr>
          <p:nvPr/>
        </p:nvCxnSpPr>
        <p:spPr>
          <a:xfrm rot="16200000" flipH="1">
            <a:off x="9650050" y="3522951"/>
            <a:ext cx="625043" cy="183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>
            <a:spLocks noChangeAspect="1"/>
          </p:cNvSpPr>
          <p:nvPr/>
        </p:nvSpPr>
        <p:spPr>
          <a:xfrm>
            <a:off x="9643333" y="3425776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>
            <a:spLocks noChangeAspect="1"/>
          </p:cNvSpPr>
          <p:nvPr/>
        </p:nvSpPr>
        <p:spPr>
          <a:xfrm>
            <a:off x="2489972" y="3393054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>
            <a:spLocks noChangeAspect="1"/>
          </p:cNvSpPr>
          <p:nvPr/>
        </p:nvSpPr>
        <p:spPr>
          <a:xfrm>
            <a:off x="4401089" y="248881"/>
            <a:ext cx="3704180" cy="36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Me_hit_direction_right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>
            <a:spLocks noChangeAspect="1"/>
          </p:cNvSpPr>
          <p:nvPr/>
        </p:nvSpPr>
        <p:spPr>
          <a:xfrm>
            <a:off x="4264212" y="6373331"/>
            <a:ext cx="4223023" cy="369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Opponent_strike_back_direction_right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>
            <a:spLocks noChangeAspect="1"/>
          </p:cNvSpPr>
          <p:nvPr/>
        </p:nvSpPr>
        <p:spPr>
          <a:xfrm>
            <a:off x="8006109" y="2241607"/>
            <a:ext cx="3490186" cy="923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 Y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&gt;=1P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415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 &lt;= 2P 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>
            <a:spLocks noChangeAspect="1"/>
          </p:cNvSpPr>
          <p:nvPr/>
        </p:nvSpPr>
        <p:spPr>
          <a:xfrm>
            <a:off x="88506" y="3065351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>
            <a:spLocks noChangeAspect="1"/>
          </p:cNvSpPr>
          <p:nvPr/>
        </p:nvSpPr>
        <p:spPr>
          <a:xfrm>
            <a:off x="11413586" y="3061554"/>
            <a:ext cx="743307" cy="3391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決策 2"/>
          <p:cNvSpPr/>
          <p:nvPr/>
        </p:nvSpPr>
        <p:spPr>
          <a:xfrm>
            <a:off x="5040780" y="-12970"/>
            <a:ext cx="2238233" cy="98263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肘形接點 20"/>
          <p:cNvCxnSpPr>
            <a:stCxn id="3" idx="3"/>
            <a:endCxn id="11" idx="0"/>
          </p:cNvCxnSpPr>
          <p:nvPr/>
        </p:nvCxnSpPr>
        <p:spPr>
          <a:xfrm>
            <a:off x="7279013" y="478350"/>
            <a:ext cx="2578393" cy="312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endCxn id="30" idx="0"/>
          </p:cNvCxnSpPr>
          <p:nvPr/>
        </p:nvCxnSpPr>
        <p:spPr>
          <a:xfrm rot="10800000" flipV="1">
            <a:off x="2538795" y="510274"/>
            <a:ext cx="2545306" cy="280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程序 10"/>
          <p:cNvSpPr/>
          <p:nvPr/>
        </p:nvSpPr>
        <p:spPr>
          <a:xfrm>
            <a:off x="9106779" y="790649"/>
            <a:ext cx="1501253" cy="103040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算出</a:t>
            </a:r>
            <a:r>
              <a:rPr lang="en-US" altLang="zh-TW" dirty="0" smtClean="0">
                <a:solidFill>
                  <a:schemeClr val="tx1"/>
                </a:solidFill>
              </a:rPr>
              <a:t>X:195</a:t>
            </a:r>
            <a:r>
              <a:rPr lang="zh-TW" altLang="en-US" dirty="0" smtClean="0">
                <a:solidFill>
                  <a:schemeClr val="tx1"/>
                </a:solidFill>
              </a:rPr>
              <a:t>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777932" y="790648"/>
            <a:ext cx="1521725" cy="103040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</a:t>
            </a:r>
            <a:r>
              <a:rPr lang="en-US" altLang="zh-TW" dirty="0" smtClean="0">
                <a:solidFill>
                  <a:schemeClr val="tx1"/>
                </a:solidFill>
              </a:rPr>
              <a:t>X:0</a:t>
            </a:r>
            <a:r>
              <a:rPr lang="zh-TW" altLang="en-US" dirty="0" smtClean="0">
                <a:solidFill>
                  <a:schemeClr val="tx1"/>
                </a:solidFill>
              </a:rPr>
              <a:t>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39334" y="245277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45868" y="287686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流程圖: 決策 56"/>
          <p:cNvSpPr/>
          <p:nvPr/>
        </p:nvSpPr>
        <p:spPr>
          <a:xfrm>
            <a:off x="8487233" y="3927201"/>
            <a:ext cx="3134116" cy="92505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49430" y="4202401"/>
            <a:ext cx="2970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If  |Y –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Y| &gt; 195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流程圖: 決策 58"/>
          <p:cNvSpPr/>
          <p:nvPr/>
        </p:nvSpPr>
        <p:spPr>
          <a:xfrm>
            <a:off x="820160" y="3769958"/>
            <a:ext cx="3134116" cy="104002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01885" y="4105304"/>
            <a:ext cx="2970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If  |Y –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Y| &gt; 195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5" name="肘形接點 64"/>
          <p:cNvCxnSpPr>
            <a:stCxn id="59" idx="3"/>
            <a:endCxn id="11" idx="1"/>
          </p:cNvCxnSpPr>
          <p:nvPr/>
        </p:nvCxnSpPr>
        <p:spPr>
          <a:xfrm flipV="1">
            <a:off x="3954276" y="1305852"/>
            <a:ext cx="5152503" cy="2984119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382349" y="4093106"/>
            <a:ext cx="743305" cy="33917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8" name="肘形接點 67"/>
          <p:cNvCxnSpPr>
            <a:stCxn id="57" idx="1"/>
            <a:endCxn id="30" idx="3"/>
          </p:cNvCxnSpPr>
          <p:nvPr/>
        </p:nvCxnSpPr>
        <p:spPr>
          <a:xfrm rot="10800000">
            <a:off x="3299657" y="1305853"/>
            <a:ext cx="5187576" cy="30838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186375" y="4194409"/>
            <a:ext cx="743305" cy="339173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8" name="肘形接點 97"/>
          <p:cNvCxnSpPr>
            <a:stCxn id="59" idx="2"/>
            <a:endCxn id="130" idx="0"/>
          </p:cNvCxnSpPr>
          <p:nvPr/>
        </p:nvCxnSpPr>
        <p:spPr>
          <a:xfrm rot="16200000" flipH="1">
            <a:off x="2124509" y="5072691"/>
            <a:ext cx="535016" cy="9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048282" y="4871914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752369" y="5356523"/>
            <a:ext cx="4603845" cy="1188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算出 </a:t>
            </a:r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Y)</a:t>
            </a:r>
            <a:r>
              <a:rPr lang="zh-TW" altLang="en-US" dirty="0" smtClean="0">
                <a:solidFill>
                  <a:schemeClr val="tx1"/>
                </a:solidFill>
              </a:rPr>
              <a:t>時的</a:t>
            </a:r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存入</a:t>
            </a:r>
            <a:r>
              <a:rPr lang="en-US" altLang="zh-TW" b="1" dirty="0" err="1" smtClean="0">
                <a:solidFill>
                  <a:schemeClr val="tx1"/>
                </a:solidFill>
              </a:rPr>
              <a:t>Me_hit_x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Me_hit_direction_right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0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10" name="肘形接點 109"/>
          <p:cNvCxnSpPr>
            <a:stCxn id="57" idx="2"/>
            <a:endCxn id="102" idx="0"/>
          </p:cNvCxnSpPr>
          <p:nvPr/>
        </p:nvCxnSpPr>
        <p:spPr>
          <a:xfrm rot="16200000" flipH="1">
            <a:off x="9802160" y="5104390"/>
            <a:ext cx="5042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9682639" y="4883203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94894" y="5344999"/>
            <a:ext cx="4603845" cy="1198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err="1" smtClean="0">
                <a:solidFill>
                  <a:schemeClr val="tx1"/>
                </a:solidFill>
              </a:rPr>
              <a:t>Ball_Speed</a:t>
            </a:r>
            <a:r>
              <a:rPr lang="zh-TW" altLang="en-US" dirty="0" smtClean="0">
                <a:solidFill>
                  <a:schemeClr val="tx1"/>
                </a:solidFill>
              </a:rPr>
              <a:t>算出 </a:t>
            </a:r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Y)</a:t>
            </a:r>
            <a:r>
              <a:rPr lang="zh-TW" altLang="en-US" dirty="0" smtClean="0">
                <a:solidFill>
                  <a:schemeClr val="tx1"/>
                </a:solidFill>
              </a:rPr>
              <a:t>時的</a:t>
            </a:r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r>
              <a:rPr lang="zh-TW" altLang="en-US" dirty="0" smtClean="0">
                <a:solidFill>
                  <a:schemeClr val="tx1"/>
                </a:solidFill>
              </a:rPr>
              <a:t>值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存入</a:t>
            </a:r>
            <a:r>
              <a:rPr lang="en-US" altLang="zh-TW" b="1" dirty="0" err="1" smtClean="0">
                <a:solidFill>
                  <a:schemeClr val="tx1"/>
                </a:solidFill>
              </a:rPr>
              <a:t>Me_hit_x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Me_hit_direction_right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38" name="流程圖: 決策 137"/>
          <p:cNvSpPr/>
          <p:nvPr/>
        </p:nvSpPr>
        <p:spPr>
          <a:xfrm>
            <a:off x="5258298" y="5848066"/>
            <a:ext cx="2238233" cy="98263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105854" y="298863"/>
            <a:ext cx="4223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Opponent_strike_back_direction_right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40" name="肘形接點 139"/>
          <p:cNvCxnSpPr>
            <a:stCxn id="130" idx="3"/>
            <a:endCxn id="138" idx="0"/>
          </p:cNvCxnSpPr>
          <p:nvPr/>
        </p:nvCxnSpPr>
        <p:spPr>
          <a:xfrm flipV="1">
            <a:off x="4698739" y="5848066"/>
            <a:ext cx="1678676" cy="95936"/>
          </a:xfrm>
          <a:prstGeom prst="bentConnector4">
            <a:avLst>
              <a:gd name="adj1" fmla="val 16667"/>
              <a:gd name="adj2" fmla="val 350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stCxn id="102" idx="1"/>
            <a:endCxn id="138" idx="0"/>
          </p:cNvCxnSpPr>
          <p:nvPr/>
        </p:nvCxnSpPr>
        <p:spPr>
          <a:xfrm rot="10800000">
            <a:off x="6377415" y="5848067"/>
            <a:ext cx="1374954" cy="102953"/>
          </a:xfrm>
          <a:prstGeom prst="bentConnector4">
            <a:avLst>
              <a:gd name="adj1" fmla="val 9304"/>
              <a:gd name="adj2" fmla="val 322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349703" y="6173673"/>
            <a:ext cx="3704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Me_hit_direction_right</a:t>
            </a:r>
            <a:r>
              <a:rPr lang="en-US" altLang="zh-TW" b="1" dirty="0" smtClean="0">
                <a:solidFill>
                  <a:schemeClr val="tx1"/>
                </a:solidFill>
              </a:rPr>
              <a:t> = 1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5" name="流程圖: 決策 44"/>
          <p:cNvSpPr/>
          <p:nvPr/>
        </p:nvSpPr>
        <p:spPr>
          <a:xfrm>
            <a:off x="913649" y="1992558"/>
            <a:ext cx="3250914" cy="13359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30" idx="2"/>
            <a:endCxn id="45" idx="0"/>
          </p:cNvCxnSpPr>
          <p:nvPr/>
        </p:nvCxnSpPr>
        <p:spPr>
          <a:xfrm rot="16200000" flipH="1">
            <a:off x="2453199" y="1906650"/>
            <a:ext cx="171503" cy="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圖: 決策 50"/>
          <p:cNvSpPr/>
          <p:nvPr/>
        </p:nvSpPr>
        <p:spPr>
          <a:xfrm>
            <a:off x="8245388" y="1966225"/>
            <a:ext cx="3250914" cy="13359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接點 51"/>
          <p:cNvCxnSpPr>
            <a:endCxn id="51" idx="0"/>
          </p:cNvCxnSpPr>
          <p:nvPr/>
        </p:nvCxnSpPr>
        <p:spPr>
          <a:xfrm rot="16200000" flipH="1">
            <a:off x="9784938" y="1880317"/>
            <a:ext cx="171503" cy="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51" idx="3"/>
          </p:cNvCxnSpPr>
          <p:nvPr/>
        </p:nvCxnSpPr>
        <p:spPr>
          <a:xfrm>
            <a:off x="11496302" y="2634194"/>
            <a:ext cx="390898" cy="27198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45" idx="1"/>
          </p:cNvCxnSpPr>
          <p:nvPr/>
        </p:nvCxnSpPr>
        <p:spPr>
          <a:xfrm rot="10800000" flipV="1">
            <a:off x="431713" y="2660526"/>
            <a:ext cx="481936" cy="27332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>
            <a:stCxn id="45" idx="2"/>
            <a:endCxn id="59" idx="0"/>
          </p:cNvCxnSpPr>
          <p:nvPr/>
        </p:nvCxnSpPr>
        <p:spPr>
          <a:xfrm rot="5400000">
            <a:off x="2242431" y="3473283"/>
            <a:ext cx="441462" cy="151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51" idx="2"/>
            <a:endCxn id="57" idx="0"/>
          </p:cNvCxnSpPr>
          <p:nvPr/>
        </p:nvCxnSpPr>
        <p:spPr>
          <a:xfrm rot="16200000" flipH="1">
            <a:off x="9650049" y="3522959"/>
            <a:ext cx="625038" cy="183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643326" y="3425780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89965" y="3393058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28088" y="2193995"/>
            <a:ext cx="3490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 Y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&gt;=1P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415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 &lt;= 2P 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85548" y="2222352"/>
            <a:ext cx="3490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 Y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&gt;=1P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415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or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 &lt;= 2P </a:t>
            </a:r>
            <a:r>
              <a:rPr lang="zh-TW" altLang="en-US" dirty="0" smtClean="0">
                <a:solidFill>
                  <a:schemeClr val="tx1"/>
                </a:solidFill>
              </a:rPr>
              <a:t>自己</a:t>
            </a:r>
            <a:r>
              <a:rPr lang="en-US" altLang="zh-TW" dirty="0" smtClean="0">
                <a:solidFill>
                  <a:schemeClr val="tx1"/>
                </a:solidFill>
              </a:rPr>
              <a:t>Platform Y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80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42074" y="3013503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064" y="3049671"/>
            <a:ext cx="743305" cy="33917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>
                <a:ea typeface="微軟正黑體" panose="020B0604030504040204" pitchFamily="34" charset="-120"/>
                <a:cs typeface="Times New Roman" panose="02020603050405020304" pitchFamily="18" charset="0"/>
              </a:rPr>
              <a:t>板子能以最快的方式到達</a:t>
            </a:r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定點</a:t>
            </a:r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*</a:t>
            </a:r>
            <a:r>
              <a:rPr lang="zh-TW" altLang="zh-TW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擊球</a:t>
            </a:r>
            <a:r>
              <a:rPr lang="zh-TW" altLang="zh-TW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後回到</a:t>
            </a:r>
            <a:r>
              <a:rPr lang="zh-TW" altLang="zh-TW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中心點</a:t>
            </a:r>
            <a:endParaRPr lang="en-US" altLang="zh-TW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預測</a:t>
            </a:r>
            <a:r>
              <a:rPr lang="zh-TW" altLang="zh-TW" dirty="0">
                <a:ea typeface="微軟正黑體" panose="020B0604030504040204" pitchFamily="34" charset="-120"/>
                <a:cs typeface="Times New Roman" panose="02020603050405020304" pitchFamily="18" charset="0"/>
              </a:rPr>
              <a:t>對手</a:t>
            </a:r>
            <a:r>
              <a:rPr lang="zh-TW" altLang="zh-TW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擊球</a:t>
            </a:r>
            <a:r>
              <a:rPr lang="zh-TW" altLang="en-US" dirty="0">
                <a:ea typeface="微軟正黑體" panose="020B0604030504040204" pitchFamily="34" charset="-120"/>
                <a:cs typeface="Times New Roman" panose="02020603050405020304" pitchFamily="18" charset="0"/>
              </a:rPr>
              <a:t>點</a:t>
            </a:r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FPS&gt;35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endParaRPr lang="en-US" altLang="zh-TW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B504</a:t>
            </a:r>
            <a:r>
              <a:rPr lang="zh-TW" altLang="en-US" dirty="0" smtClean="0"/>
              <a:t>的電腦</a:t>
            </a:r>
            <a:endParaRPr lang="en-US" altLang="zh-TW" dirty="0" smtClean="0"/>
          </a:p>
          <a:p>
            <a:r>
              <a:rPr lang="en-US" altLang="zh-TW" dirty="0" smtClean="0"/>
              <a:t>Windows7</a:t>
            </a:r>
            <a:r>
              <a:rPr lang="zh-TW" altLang="en-US" dirty="0" smtClean="0"/>
              <a:t>以上電腦</a:t>
            </a:r>
            <a:endParaRPr lang="en-US" altLang="zh-TW" dirty="0" smtClean="0"/>
          </a:p>
          <a:p>
            <a:r>
              <a:rPr lang="en-US" altLang="zh-TW" dirty="0" smtClean="0"/>
              <a:t>Python3.7</a:t>
            </a:r>
            <a:r>
              <a:rPr lang="zh-TW" altLang="en-US" dirty="0" smtClean="0"/>
              <a:t>以上</a:t>
            </a:r>
            <a:endParaRPr lang="en-US" altLang="zh-TW" dirty="0" smtClean="0"/>
          </a:p>
          <a:p>
            <a:r>
              <a:rPr lang="en-US" altLang="zh-TW" dirty="0"/>
              <a:t>Visual Studio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 smtClean="0"/>
              <a:t>(</a:t>
            </a:r>
            <a:r>
              <a:rPr lang="zh-TW" altLang="en-US" dirty="0"/>
              <a:t>功能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285480"/>
          </a:xfrm>
        </p:spPr>
        <p:txBody>
          <a:bodyPr>
            <a:normAutofit lnSpcReduction="10000"/>
          </a:bodyPr>
          <a:lstStyle/>
          <a:p>
            <a:pPr lvl="0"/>
            <a:r>
              <a:rPr lang="zh-TW" altLang="zh-TW" sz="1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板子能以最快的方式到達</a:t>
            </a:r>
            <a:r>
              <a:rPr lang="zh-TW" altLang="zh-TW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定點</a:t>
            </a:r>
            <a:endParaRPr lang="en-US" altLang="zh-TW" sz="14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：在擊球後即計算下一次的接球點</a:t>
            </a:r>
            <a:endParaRPr lang="en-US" altLang="zh-TW" sz="14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優點：接球位置準確</a:t>
            </a:r>
            <a:endParaRPr lang="en-US" altLang="zh-TW" sz="1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缺點：運算量較龐大，硬體可能無法來得及完成運算</a:t>
            </a:r>
            <a:endParaRPr lang="en-US" altLang="zh-TW" sz="1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en-US" sz="1400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*</a:t>
            </a:r>
            <a:r>
              <a:rPr lang="zh-TW" altLang="zh-TW" sz="1400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擊球後回到</a:t>
            </a:r>
            <a:r>
              <a:rPr lang="zh-TW" altLang="zh-TW" sz="1400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中心點</a:t>
            </a:r>
            <a:endParaRPr lang="en-US" altLang="zh-TW" sz="1400" kern="100" dirty="0" smtClean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1400" kern="100" dirty="0" smtClean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：*若擊球後即可計算下一次接球點，則無需回到中心點；但若來不及運算，則回到中心點，可能會增加不必要的移動，但可減少運算量，且不會因移動距離過大接不到球，一種折衷的方式。</a:t>
            </a:r>
            <a:endParaRPr lang="en-US" altLang="zh-TW" sz="1400" kern="100" dirty="0"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sz="14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預測對手擊球</a:t>
            </a: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點</a:t>
            </a:r>
            <a:endParaRPr lang="en-US" altLang="zh-TW" sz="1400" dirty="0" smtClean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1400" dirty="0" smtClean="0">
                <a:ea typeface="微軟正黑體" panose="020B0604030504040204" pitchFamily="34" charset="-120"/>
                <a:cs typeface="Times New Roman" panose="02020603050405020304" pitchFamily="18" charset="0"/>
              </a:rPr>
              <a:t>：此為第一項的需求之一，因為遊戲設計會導致預測接球點產生誤差，因此透過預測對手擊球點減少預測誤差</a:t>
            </a:r>
            <a:endParaRPr lang="en-US" altLang="zh-TW" sz="1400" dirty="0"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FPS&gt;35</a:t>
            </a:r>
          </a:p>
          <a:p>
            <a:pPr marL="457200" lvl="1" indent="0">
              <a:buNone/>
            </a:pPr>
            <a:r>
              <a:rPr lang="zh-TW" altLang="en-US" sz="1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：盡量減少運算量</a:t>
            </a:r>
            <a:endParaRPr lang="en-US" altLang="zh-TW" sz="1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  <a:p>
            <a:pPr marL="457200" lvl="1" indent="0">
              <a:buNone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：簡單、有效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92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物件參數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3" b="7062"/>
          <a:stretch/>
        </p:blipFill>
        <p:spPr>
          <a:xfrm>
            <a:off x="3456842" y="2162315"/>
            <a:ext cx="7069386" cy="3505153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遊戲流程圖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62" y="1862837"/>
            <a:ext cx="3965531" cy="425576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91" y="2043906"/>
            <a:ext cx="6191250" cy="149542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場景訊息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0D7CBF-01B5-461B-B9CD-2537E22F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862837"/>
            <a:ext cx="161246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功能模組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訓練模型程式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利用機器學習訓練出一個有效的模型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執行模型程式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81" y="2947921"/>
            <a:ext cx="3629532" cy="9621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21402" y="4371033"/>
            <a:ext cx="2117558" cy="942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08783" y="4371032"/>
            <a:ext cx="2117558" cy="942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比賽對</a:t>
            </a:r>
            <a:r>
              <a:rPr lang="zh-TW" altLang="en-US" dirty="0"/>
              <a:t>打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966743" y="4823776"/>
            <a:ext cx="13142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966743" y="41959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提供預測</a:t>
            </a:r>
            <a:endParaRPr lang="en-US" altLang="zh-TW" dirty="0" smtClean="0"/>
          </a:p>
          <a:p>
            <a:r>
              <a:rPr lang="zh-TW" altLang="en-US" dirty="0" smtClean="0"/>
              <a:t>模型</a:t>
            </a:r>
            <a:endParaRPr lang="zh-TW" altLang="en-US" dirty="0"/>
          </a:p>
        </p:txBody>
      </p:sp>
      <p:cxnSp>
        <p:nvCxnSpPr>
          <p:cNvPr id="35" name="接點: 肘形 9">
            <a:extLst>
              <a:ext uri="{FF2B5EF4-FFF2-40B4-BE49-F238E27FC236}">
                <a16:creationId xmlns:a16="http://schemas.microsoft.com/office/drawing/2014/main" id="{2BE72E6F-2EFF-4DB6-99BE-7431F1E0ED61}"/>
              </a:ext>
            </a:extLst>
          </p:cNvPr>
          <p:cNvCxnSpPr>
            <a:cxnSpLocks/>
          </p:cNvCxnSpPr>
          <p:nvPr/>
        </p:nvCxnSpPr>
        <p:spPr>
          <a:xfrm rot="5400000" flipH="1">
            <a:off x="2928149" y="4750569"/>
            <a:ext cx="504825" cy="773885"/>
          </a:xfrm>
          <a:prstGeom prst="bentConnector4">
            <a:avLst>
              <a:gd name="adj1" fmla="val -89772"/>
              <a:gd name="adj2" fmla="val 2000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140468" y="5405125"/>
            <a:ext cx="158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</a:t>
            </a:r>
            <a:r>
              <a:rPr lang="zh-TW" altLang="en-US" dirty="0"/>
              <a:t>正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cxnSp>
        <p:nvCxnSpPr>
          <p:cNvPr id="47" name="接點: 肘形 14">
            <a:extLst>
              <a:ext uri="{FF2B5EF4-FFF2-40B4-BE49-F238E27FC236}">
                <a16:creationId xmlns:a16="http://schemas.microsoft.com/office/drawing/2014/main" id="{DCE996EA-6BE7-48D1-94AB-7FEFED8E68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09655" y="5420611"/>
            <a:ext cx="3800058" cy="384771"/>
          </a:xfrm>
          <a:prstGeom prst="bentConnector3">
            <a:avLst>
              <a:gd name="adj1" fmla="val 1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256550" y="5416327"/>
            <a:ext cx="262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依據對打結果修正模型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訓練方法</a:t>
            </a:r>
            <a:endParaRPr lang="en-US" altLang="zh-TW" dirty="0" smtClean="0"/>
          </a:p>
          <a:p>
            <a:pPr lvl="1"/>
            <a:r>
              <a:rPr lang="zh-TW" altLang="en-US" dirty="0"/>
              <a:t>目前選用</a:t>
            </a:r>
            <a:r>
              <a:rPr lang="en-US" altLang="zh-TW" dirty="0"/>
              <a:t>KNN</a:t>
            </a:r>
            <a:r>
              <a:rPr lang="zh-TW" altLang="en-US" dirty="0"/>
              <a:t>演算法來作</a:t>
            </a:r>
            <a:r>
              <a:rPr lang="zh-TW" altLang="en-US" dirty="0" smtClean="0"/>
              <a:t>訓練</a:t>
            </a:r>
            <a:endParaRPr lang="en-US" altLang="zh-TW" dirty="0"/>
          </a:p>
          <a:p>
            <a:r>
              <a:rPr lang="zh-TW" altLang="en-US" dirty="0" smtClean="0"/>
              <a:t>訓練資料來源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利用</a:t>
            </a:r>
            <a:r>
              <a:rPr lang="en-US" altLang="zh-TW" dirty="0" smtClean="0"/>
              <a:t>rule-base </a:t>
            </a:r>
            <a:r>
              <a:rPr lang="zh-TW" altLang="en-US" dirty="0" smtClean="0"/>
              <a:t>提供大量的有效樣本，並根據需求做調整</a:t>
            </a:r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實現方法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0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529</Words>
  <Application>Microsoft Office PowerPoint</Application>
  <PresentationFormat>寬螢幕</PresentationFormat>
  <Paragraphs>137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Gill Sans MT</vt:lpstr>
      <vt:lpstr>Times New Roman</vt:lpstr>
      <vt:lpstr>Wingdings</vt:lpstr>
      <vt:lpstr>Gallery</vt:lpstr>
      <vt:lpstr>乒乓專案管理</vt:lpstr>
      <vt:lpstr>功能需求</vt:lpstr>
      <vt:lpstr>環境需求</vt:lpstr>
      <vt:lpstr>分析(功能)</vt:lpstr>
      <vt:lpstr>分析(物件參數)</vt:lpstr>
      <vt:lpstr>分析(遊戲流程圖)</vt:lpstr>
      <vt:lpstr>分析(場景訊息)</vt:lpstr>
      <vt:lpstr>分析(功能模組)</vt:lpstr>
      <vt:lpstr>分析(實現方法)</vt:lpstr>
      <vt:lpstr>分析(KNN)</vt:lpstr>
      <vt:lpstr>分析(break down)</vt:lpstr>
      <vt:lpstr>設計(RULE-BASE)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loe_lin</dc:creator>
  <cp:lastModifiedBy>Student</cp:lastModifiedBy>
  <cp:revision>32</cp:revision>
  <dcterms:created xsi:type="dcterms:W3CDTF">2019-10-15T13:29:10Z</dcterms:created>
  <dcterms:modified xsi:type="dcterms:W3CDTF">2019-12-11T08:49:11Z</dcterms:modified>
</cp:coreProperties>
</file>