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70" r:id="rId5"/>
    <p:sldId id="272" r:id="rId6"/>
    <p:sldId id="273" r:id="rId7"/>
    <p:sldId id="274" r:id="rId8"/>
    <p:sldId id="271" r:id="rId9"/>
    <p:sldId id="275" r:id="rId10"/>
    <p:sldId id="277" r:id="rId11"/>
    <p:sldId id="278" r:id="rId12"/>
    <p:sldId id="269" r:id="rId13"/>
    <p:sldId id="280" r:id="rId14"/>
    <p:sldId id="279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需求&amp;分析" id="{0B2A52DD-9A4A-4314-8620-0BD4DA39F711}">
          <p14:sldIdLst>
            <p14:sldId id="256"/>
            <p14:sldId id="257"/>
            <p14:sldId id="262"/>
            <p14:sldId id="270"/>
            <p14:sldId id="272"/>
            <p14:sldId id="273"/>
            <p14:sldId id="274"/>
            <p14:sldId id="271"/>
            <p14:sldId id="275"/>
            <p14:sldId id="277"/>
            <p14:sldId id="278"/>
          </p14:sldIdLst>
        </p14:section>
        <p14:section name="設計" id="{A5AC7A5E-6DC7-45FA-9848-F182725E5AC2}">
          <p14:sldIdLst>
            <p14:sldId id="269"/>
            <p14:sldId id="280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乒乓專案管理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681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0552031</a:t>
            </a:r>
            <a:r>
              <a:rPr lang="zh-TW" altLang="en-US" dirty="0" smtClean="0"/>
              <a:t> 林哲宇</a:t>
            </a:r>
            <a:endParaRPr lang="en-US" altLang="zh-TW" dirty="0" smtClean="0"/>
          </a:p>
          <a:p>
            <a:r>
              <a:rPr lang="en-US" altLang="zh-TW" dirty="0" smtClean="0"/>
              <a:t>0552034</a:t>
            </a:r>
            <a:r>
              <a:rPr lang="zh-TW" altLang="en-US" dirty="0" smtClean="0"/>
              <a:t> 陳維謙</a:t>
            </a:r>
            <a:endParaRPr lang="en-US" altLang="zh-TW" dirty="0" smtClean="0"/>
          </a:p>
          <a:p>
            <a:r>
              <a:rPr lang="en-US" altLang="zh-TW" dirty="0" smtClean="0"/>
              <a:t>0552019</a:t>
            </a:r>
            <a:r>
              <a:rPr lang="zh-TW" altLang="en-US" dirty="0" smtClean="0"/>
              <a:t> 吳明洋</a:t>
            </a:r>
            <a:endParaRPr lang="en-US" altLang="zh-TW" dirty="0" smtClean="0"/>
          </a:p>
          <a:p>
            <a:r>
              <a:rPr lang="en-US" altLang="zh-TW" dirty="0" smtClean="0"/>
              <a:t>0552015</a:t>
            </a:r>
            <a:r>
              <a:rPr lang="zh-TW" altLang="en-US" dirty="0" smtClean="0"/>
              <a:t> 陳韋綸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55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K</a:t>
            </a:r>
            <a:r>
              <a:rPr lang="zh-TW" altLang="en-US" dirty="0"/>
              <a:t>近鄰分類算法中，對於預測的新樣本</a:t>
            </a:r>
            <a:r>
              <a:rPr lang="zh-TW" altLang="en-US" dirty="0" smtClean="0"/>
              <a:t>數據，</a:t>
            </a:r>
            <a:r>
              <a:rPr lang="zh-TW" altLang="en-US" dirty="0"/>
              <a:t>將其與訓練樣本一一進行比較，找到最為相似的</a:t>
            </a:r>
            <a:r>
              <a:rPr lang="en-US" altLang="zh-TW" dirty="0"/>
              <a:t>K</a:t>
            </a:r>
            <a:r>
              <a:rPr lang="zh-TW" altLang="en-US" dirty="0"/>
              <a:t>個訓練樣本，並以這</a:t>
            </a:r>
            <a:r>
              <a:rPr lang="en-US" altLang="zh-TW" dirty="0"/>
              <a:t>K</a:t>
            </a:r>
            <a:r>
              <a:rPr lang="zh-TW" altLang="en-US" dirty="0"/>
              <a:t>個訓練樣本中出現最多的分類標籤作為最終新樣本數據的預測標籤。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(KNN)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08" y="2914466"/>
            <a:ext cx="3267576" cy="31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(break down)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91D4A4-7D28-4B98-B225-7E6681998D15}"/>
              </a:ext>
            </a:extLst>
          </p:cNvPr>
          <p:cNvSpPr/>
          <p:nvPr/>
        </p:nvSpPr>
        <p:spPr>
          <a:xfrm>
            <a:off x="3263601" y="2174596"/>
            <a:ext cx="2139193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自動打乒乓球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E0FFEC-8C19-47C8-9893-A09438AEFEBE}"/>
              </a:ext>
            </a:extLst>
          </p:cNvPr>
          <p:cNvSpPr/>
          <p:nvPr/>
        </p:nvSpPr>
        <p:spPr>
          <a:xfrm>
            <a:off x="5067233" y="3458027"/>
            <a:ext cx="2139193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測試</a:t>
            </a:r>
            <a:r>
              <a:rPr lang="zh-TW" altLang="en-US" dirty="0" smtClean="0"/>
              <a:t>預測</a:t>
            </a:r>
            <a:r>
              <a:rPr lang="en-US" altLang="zh-TW" dirty="0" smtClean="0"/>
              <a:t>KNN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smtClean="0"/>
              <a:t>比賽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7E5A00-6C7D-48A7-B6E6-40602EF06273}"/>
              </a:ext>
            </a:extLst>
          </p:cNvPr>
          <p:cNvSpPr/>
          <p:nvPr/>
        </p:nvSpPr>
        <p:spPr>
          <a:xfrm>
            <a:off x="1883643" y="3458027"/>
            <a:ext cx="2139193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產生</a:t>
            </a:r>
            <a:r>
              <a:rPr lang="zh-TW" altLang="en-US" dirty="0" smtClean="0"/>
              <a:t>預測</a:t>
            </a:r>
            <a:r>
              <a:rPr lang="en-US" altLang="zh-TW" dirty="0" smtClean="0"/>
              <a:t>KNN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(rule-base)</a:t>
            </a:r>
            <a:endParaRPr lang="zh-TW" altLang="en-US" dirty="0"/>
          </a:p>
        </p:txBody>
      </p:sp>
      <p:cxnSp>
        <p:nvCxnSpPr>
          <p:cNvPr id="7" name="接點: 肘形 7">
            <a:extLst>
              <a:ext uri="{FF2B5EF4-FFF2-40B4-BE49-F238E27FC236}">
                <a16:creationId xmlns:a16="http://schemas.microsoft.com/office/drawing/2014/main" id="{183F2BF1-24F8-4B53-92D9-1E4549F6F74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3389411" y="2514239"/>
            <a:ext cx="507617" cy="13799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" name="接點: 肘形 12">
            <a:extLst>
              <a:ext uri="{FF2B5EF4-FFF2-40B4-BE49-F238E27FC236}">
                <a16:creationId xmlns:a16="http://schemas.microsoft.com/office/drawing/2014/main" id="{016F02DE-0852-4FD6-B429-05F3D503E4A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981206" y="2302402"/>
            <a:ext cx="507617" cy="18036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83A95E3-CC38-4914-8416-743AB260F152}"/>
              </a:ext>
            </a:extLst>
          </p:cNvPr>
          <p:cNvSpPr/>
          <p:nvPr/>
        </p:nvSpPr>
        <p:spPr>
          <a:xfrm>
            <a:off x="1451579" y="4802195"/>
            <a:ext cx="1208015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產生</a:t>
            </a:r>
            <a:r>
              <a:rPr lang="en-US" altLang="zh-TW" dirty="0" smtClean="0"/>
              <a:t>KNN</a:t>
            </a:r>
          </a:p>
          <a:p>
            <a:pPr algn="ctr"/>
            <a:r>
              <a:rPr lang="zh-TW" altLang="en-US" dirty="0" smtClean="0"/>
              <a:t>訓練</a:t>
            </a:r>
            <a:r>
              <a:rPr lang="zh-TW" altLang="en-US" dirty="0"/>
              <a:t>資料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01AEB1-5EEC-42E3-8A56-2ABC55590CD6}"/>
              </a:ext>
            </a:extLst>
          </p:cNvPr>
          <p:cNvSpPr/>
          <p:nvPr/>
        </p:nvSpPr>
        <p:spPr>
          <a:xfrm>
            <a:off x="3125182" y="4802195"/>
            <a:ext cx="1208015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訓練</a:t>
            </a:r>
            <a:r>
              <a:rPr lang="en-US" altLang="zh-TW" dirty="0" smtClean="0"/>
              <a:t>KNN</a:t>
            </a:r>
            <a:endParaRPr lang="en-US" altLang="zh-TW" dirty="0"/>
          </a:p>
          <a:p>
            <a:pPr algn="ctr"/>
            <a:r>
              <a:rPr lang="zh-TW" altLang="en-US" dirty="0"/>
              <a:t>預測模型</a:t>
            </a:r>
            <a:endParaRPr lang="en-US" altLang="zh-TW" dirty="0"/>
          </a:p>
        </p:txBody>
      </p:sp>
      <p:cxnSp>
        <p:nvCxnSpPr>
          <p:cNvPr id="11" name="接點: 肘形 21">
            <a:extLst>
              <a:ext uri="{FF2B5EF4-FFF2-40B4-BE49-F238E27FC236}">
                <a16:creationId xmlns:a16="http://schemas.microsoft.com/office/drawing/2014/main" id="{AE7C2ACD-8580-4617-8974-92AFF6956C60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2220237" y="4069192"/>
            <a:ext cx="568354" cy="8976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" name="接點: 肘形 23">
            <a:extLst>
              <a:ext uri="{FF2B5EF4-FFF2-40B4-BE49-F238E27FC236}">
                <a16:creationId xmlns:a16="http://schemas.microsoft.com/office/drawing/2014/main" id="{C511D59C-1D0F-474E-ADE5-78570BD1593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3057038" y="4130043"/>
            <a:ext cx="568354" cy="7759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E1547F3-D73E-471A-80CC-9885F87321E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659594" y="5190102"/>
            <a:ext cx="465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F27DBFD-D55E-4297-AA9F-1C3789EF713F}"/>
              </a:ext>
            </a:extLst>
          </p:cNvPr>
          <p:cNvSpPr/>
          <p:nvPr/>
        </p:nvSpPr>
        <p:spPr>
          <a:xfrm>
            <a:off x="4798786" y="4802195"/>
            <a:ext cx="1208015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執行預測</a:t>
            </a:r>
            <a:r>
              <a:rPr lang="en-US" altLang="zh-TW" dirty="0" smtClean="0"/>
              <a:t>KNN</a:t>
            </a:r>
            <a:r>
              <a:rPr lang="zh-TW" altLang="en-US" dirty="0" smtClean="0"/>
              <a:t>模型</a:t>
            </a:r>
            <a:endParaRPr lang="en-US" altLang="zh-TW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946B1-65E5-45B7-B7DC-2FF7F38063C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333197" y="5190102"/>
            <a:ext cx="4655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BCCDD74-C0E9-4149-8351-7E2C9071F3D2}"/>
              </a:ext>
            </a:extLst>
          </p:cNvPr>
          <p:cNvSpPr/>
          <p:nvPr/>
        </p:nvSpPr>
        <p:spPr>
          <a:xfrm>
            <a:off x="6523451" y="4802195"/>
            <a:ext cx="1208015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執行</a:t>
            </a:r>
            <a:endParaRPr lang="en-US" altLang="zh-TW" dirty="0"/>
          </a:p>
          <a:p>
            <a:r>
              <a:rPr lang="zh-TW" altLang="en-US" dirty="0" smtClean="0"/>
              <a:t>測試程式</a:t>
            </a:r>
            <a:endParaRPr lang="en-US" altLang="zh-TW" dirty="0"/>
          </a:p>
        </p:txBody>
      </p:sp>
      <p:cxnSp>
        <p:nvCxnSpPr>
          <p:cNvPr id="17" name="接點: 肘形 39">
            <a:extLst>
              <a:ext uri="{FF2B5EF4-FFF2-40B4-BE49-F238E27FC236}">
                <a16:creationId xmlns:a16="http://schemas.microsoft.com/office/drawing/2014/main" id="{217F3D7F-9F80-4680-9CC1-4375B4340134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5400000">
            <a:off x="5485635" y="4151000"/>
            <a:ext cx="568354" cy="7340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8" name="接點: 肘形 41">
            <a:extLst>
              <a:ext uri="{FF2B5EF4-FFF2-40B4-BE49-F238E27FC236}">
                <a16:creationId xmlns:a16="http://schemas.microsoft.com/office/drawing/2014/main" id="{BA308860-8158-48E9-8BF7-D6BF9E631CF0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rot="16200000" flipH="1">
            <a:off x="6347967" y="4022703"/>
            <a:ext cx="568354" cy="9906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605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44090" y="460874"/>
            <a:ext cx="10515600" cy="1325562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設計</a:t>
            </a:r>
            <a:r>
              <a:rPr lang="en-US" altLang="zh-TW" sz="3200" dirty="0" smtClean="0"/>
              <a:t>(RULE-BASE)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00" y="1023041"/>
            <a:ext cx="8671644" cy="49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44090" y="460874"/>
            <a:ext cx="10515600" cy="1325562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設計</a:t>
            </a:r>
            <a:r>
              <a:rPr lang="en-US" altLang="zh-TW" sz="3200" dirty="0" smtClean="0"/>
              <a:t>(RULE-BASE)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01" y="1023041"/>
            <a:ext cx="8671641" cy="49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5019926" y="2269471"/>
            <a:ext cx="6784208" cy="228787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44090" y="460874"/>
            <a:ext cx="10515600" cy="1325562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設計</a:t>
            </a:r>
            <a:r>
              <a:rPr lang="en-US" altLang="zh-TW" sz="3200" dirty="0" smtClean="0"/>
              <a:t>(</a:t>
            </a:r>
            <a:r>
              <a:rPr lang="en-US" altLang="zh-TW" dirty="0" smtClean="0"/>
              <a:t>KNN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63693" y="2716293"/>
            <a:ext cx="1376127" cy="6971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105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pickle</a:t>
            </a:r>
            <a:r>
              <a:rPr lang="zh-TW" altLang="en-US" sz="105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檔匯入訓練資料</a:t>
            </a:r>
            <a:r>
              <a:rPr lang="en-US" altLang="zh-TW" sz="105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05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en-US" altLang="zh-TW" sz="105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05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與訓練資料的類別</a:t>
            </a:r>
            <a:r>
              <a:rPr lang="en-US" altLang="zh-TW" sz="105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(label)</a:t>
            </a:r>
            <a:endParaRPr lang="zh-TW" altLang="en-US" sz="105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7208" y="2716294"/>
            <a:ext cx="1376127" cy="6971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的資料與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進行距離排序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23967" y="2716294"/>
            <a:ext cx="1376127" cy="6971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對選取的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個樣本所屬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個數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進行統計</a:t>
            </a:r>
          </a:p>
        </p:txBody>
      </p:sp>
      <p:sp>
        <p:nvSpPr>
          <p:cNvPr id="13" name="矩形 12"/>
          <p:cNvSpPr/>
          <p:nvPr/>
        </p:nvSpPr>
        <p:spPr>
          <a:xfrm>
            <a:off x="10210726" y="2716294"/>
            <a:ext cx="1376127" cy="6971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出現次數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最多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並回傳該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/>
          <p:cNvCxnSpPr>
            <a:stCxn id="43" idx="3"/>
            <a:endCxn id="7" idx="1"/>
          </p:cNvCxnSpPr>
          <p:nvPr/>
        </p:nvCxnSpPr>
        <p:spPr>
          <a:xfrm>
            <a:off x="4126579" y="3064853"/>
            <a:ext cx="1110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3"/>
            <a:endCxn id="8" idx="1"/>
          </p:cNvCxnSpPr>
          <p:nvPr/>
        </p:nvCxnSpPr>
        <p:spPr>
          <a:xfrm>
            <a:off x="6613335" y="3064853"/>
            <a:ext cx="1110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3"/>
            <a:endCxn id="13" idx="1"/>
          </p:cNvCxnSpPr>
          <p:nvPr/>
        </p:nvCxnSpPr>
        <p:spPr>
          <a:xfrm>
            <a:off x="9100094" y="3064853"/>
            <a:ext cx="1110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3" idx="2"/>
          </p:cNvCxnSpPr>
          <p:nvPr/>
        </p:nvCxnSpPr>
        <p:spPr>
          <a:xfrm flipH="1">
            <a:off x="10898789" y="3413411"/>
            <a:ext cx="1" cy="89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endCxn id="7" idx="2"/>
          </p:cNvCxnSpPr>
          <p:nvPr/>
        </p:nvCxnSpPr>
        <p:spPr>
          <a:xfrm rot="10800000">
            <a:off x="5925273" y="3413411"/>
            <a:ext cx="4973517" cy="893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0210725" y="1322060"/>
            <a:ext cx="1376127" cy="6971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Platform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執行動作</a:t>
            </a:r>
            <a:endParaRPr lang="zh-TW" altLang="en-US" sz="1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直線單箭頭接點 38"/>
          <p:cNvCxnSpPr>
            <a:stCxn id="13" idx="0"/>
            <a:endCxn id="37" idx="2"/>
          </p:cNvCxnSpPr>
          <p:nvPr/>
        </p:nvCxnSpPr>
        <p:spPr>
          <a:xfrm flipH="1" flipV="1">
            <a:off x="10898789" y="2019177"/>
            <a:ext cx="1" cy="69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154281" y="2269471"/>
            <a:ext cx="356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KNN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Module(input, </a:t>
            </a:r>
            <a:r>
              <a:rPr lang="en-US" altLang="zh-TW" dirty="0" err="1" smtClean="0"/>
              <a:t>dataSet</a:t>
            </a:r>
            <a:r>
              <a:rPr lang="en-US" altLang="zh-TW" dirty="0" smtClean="0"/>
              <a:t>, label, k)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750452" y="2716294"/>
            <a:ext cx="1376127" cy="6971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12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scene_info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獲取特徵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(input)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0" name="直線單箭頭接點 49"/>
          <p:cNvCxnSpPr>
            <a:stCxn id="3" idx="3"/>
            <a:endCxn id="43" idx="1"/>
          </p:cNvCxnSpPr>
          <p:nvPr/>
        </p:nvCxnSpPr>
        <p:spPr>
          <a:xfrm>
            <a:off x="1639820" y="3064852"/>
            <a:ext cx="11106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63693" y="4855718"/>
            <a:ext cx="8113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dataSet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scene_info.ball</a:t>
            </a:r>
            <a:r>
              <a:rPr lang="en-US" altLang="zh-TW" dirty="0" smtClean="0"/>
              <a:t>[0], </a:t>
            </a:r>
            <a:r>
              <a:rPr lang="en-US" altLang="zh-TW" dirty="0" err="1" smtClean="0"/>
              <a:t>scene_info.ball</a:t>
            </a:r>
            <a:r>
              <a:rPr lang="en-US" altLang="zh-TW" dirty="0" smtClean="0"/>
              <a:t>[1], </a:t>
            </a:r>
            <a:r>
              <a:rPr lang="en-US" altLang="zh-TW" dirty="0" err="1" smtClean="0"/>
              <a:t>scene_info.platform</a:t>
            </a:r>
            <a:r>
              <a:rPr lang="en-US" altLang="zh-TW" dirty="0" smtClean="0"/>
              <a:t>[0], </a:t>
            </a:r>
            <a:r>
              <a:rPr lang="en-US" altLang="zh-TW" dirty="0" err="1" smtClean="0"/>
              <a:t>vx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vy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label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0(NONE)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-1(MOVE_LEFT)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1(MOVE_RIGHT)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151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44090" y="460874"/>
            <a:ext cx="10515600" cy="1325562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問題與討論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44091" y="1417104"/>
            <a:ext cx="9765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時常於剛開始時便會發生失誤</a:t>
            </a:r>
            <a:r>
              <a:rPr lang="zh-TW" altLang="en-US" dirty="0" smtClean="0"/>
              <a:t>→推測是因為訓練樣本數不夠多，可嘗試多加幾個打得好的樣本，就算輸的場次也沒關係，重點是遊戲內容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產生</a:t>
            </a:r>
            <a:r>
              <a:rPr lang="en-US" altLang="zh-TW" dirty="0" smtClean="0"/>
              <a:t>pickle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RuleBase</a:t>
            </a:r>
            <a:r>
              <a:rPr lang="zh-TW" altLang="en-US" dirty="0" smtClean="0"/>
              <a:t>變化性小，產生出的樣本不夠多元，在</a:t>
            </a:r>
            <a:r>
              <a:rPr lang="en-US" altLang="zh-TW" dirty="0" smtClean="0"/>
              <a:t>KNN</a:t>
            </a:r>
            <a:r>
              <a:rPr lang="zh-TW" altLang="en-US" dirty="0" smtClean="0"/>
              <a:t>訓練方式下難以有顯著的增強→更改</a:t>
            </a:r>
            <a:r>
              <a:rPr lang="en-US" altLang="zh-TW" dirty="0" err="1" smtClean="0"/>
              <a:t>RuleBase</a:t>
            </a:r>
            <a:r>
              <a:rPr lang="zh-TW" altLang="en-US" dirty="0" smtClean="0"/>
              <a:t>各項參數或是更改運行模</a:t>
            </a:r>
            <a:r>
              <a:rPr lang="zh-TW" altLang="en-US" dirty="0"/>
              <a:t>式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3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>
                <a:ea typeface="微軟正黑體" panose="020B0604030504040204" pitchFamily="34" charset="-120"/>
                <a:cs typeface="Times New Roman" panose="02020603050405020304" pitchFamily="18" charset="0"/>
              </a:rPr>
              <a:t>板子能以最快的方式到達</a:t>
            </a:r>
            <a:r>
              <a:rPr lang="zh-TW" altLang="zh-TW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定點</a:t>
            </a:r>
            <a:endParaRPr lang="en-US" altLang="zh-TW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zh-TW" altLang="zh-TW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擊球</a:t>
            </a:r>
            <a:r>
              <a:rPr lang="zh-TW" altLang="zh-TW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後回到</a:t>
            </a:r>
            <a:r>
              <a:rPr lang="zh-TW" altLang="zh-TW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中心點</a:t>
            </a:r>
            <a:endParaRPr lang="en-US" altLang="zh-TW" kern="100" dirty="0" smtClean="0"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en-US" altLang="zh-TW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zh-TW" altLang="zh-TW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預測</a:t>
            </a:r>
            <a:r>
              <a:rPr lang="zh-TW" altLang="zh-TW" dirty="0">
                <a:ea typeface="微軟正黑體" panose="020B0604030504040204" pitchFamily="34" charset="-120"/>
                <a:cs typeface="Times New Roman" panose="02020603050405020304" pitchFamily="18" charset="0"/>
              </a:rPr>
              <a:t>對手</a:t>
            </a:r>
            <a:r>
              <a:rPr lang="zh-TW" altLang="zh-TW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擊球</a:t>
            </a:r>
            <a:r>
              <a:rPr lang="zh-TW" altLang="en-US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點</a:t>
            </a:r>
            <a:r>
              <a:rPr lang="en-US" altLang="zh-TW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為減少運算量取消此需求</a:t>
            </a:r>
            <a:r>
              <a:rPr lang="en-US" altLang="zh-TW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altLang="zh-TW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FPS&gt;35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endParaRPr lang="zh-TW" altLang="zh-TW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endParaRPr lang="en-US" altLang="zh-TW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B504</a:t>
            </a:r>
            <a:r>
              <a:rPr lang="zh-TW" altLang="en-US" dirty="0" smtClean="0"/>
              <a:t>的電腦</a:t>
            </a:r>
            <a:endParaRPr lang="en-US" altLang="zh-TW" dirty="0" smtClean="0"/>
          </a:p>
          <a:p>
            <a:r>
              <a:rPr lang="en-US" altLang="zh-TW" dirty="0" smtClean="0"/>
              <a:t>Windows7</a:t>
            </a:r>
            <a:r>
              <a:rPr lang="zh-TW" altLang="en-US" dirty="0" smtClean="0"/>
              <a:t>以上電腦</a:t>
            </a:r>
            <a:endParaRPr lang="en-US" altLang="zh-TW" dirty="0" smtClean="0"/>
          </a:p>
          <a:p>
            <a:r>
              <a:rPr lang="en-US" altLang="zh-TW" dirty="0" smtClean="0"/>
              <a:t>Python3.7</a:t>
            </a:r>
            <a:r>
              <a:rPr lang="zh-TW" altLang="en-US" dirty="0" smtClean="0"/>
              <a:t>以上</a:t>
            </a:r>
            <a:endParaRPr lang="en-US" altLang="zh-TW" dirty="0" smtClean="0"/>
          </a:p>
          <a:p>
            <a:r>
              <a:rPr lang="en-US" altLang="zh-TW" dirty="0"/>
              <a:t>Visual Studio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 smtClean="0"/>
              <a:t>(</a:t>
            </a:r>
            <a:r>
              <a:rPr lang="zh-TW" altLang="en-US" dirty="0"/>
              <a:t>功能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285480"/>
          </a:xfrm>
        </p:spPr>
        <p:txBody>
          <a:bodyPr>
            <a:normAutofit lnSpcReduction="10000"/>
          </a:bodyPr>
          <a:lstStyle/>
          <a:p>
            <a:pPr lvl="0"/>
            <a:r>
              <a:rPr lang="zh-TW" altLang="zh-TW" sz="1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板子能以最快的方式到達</a:t>
            </a:r>
            <a:r>
              <a:rPr lang="zh-TW" altLang="zh-TW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定點</a:t>
            </a:r>
            <a:endParaRPr lang="en-US" altLang="zh-TW" sz="140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：在擊球後即計算下一次的接球點</a:t>
            </a:r>
            <a:endParaRPr lang="en-US" altLang="zh-TW" sz="140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1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優點：接球位置準確</a:t>
            </a:r>
            <a:endParaRPr lang="en-US" altLang="zh-TW" sz="14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缺點：運算量較龐大，硬體可能無法來得及完成運算</a:t>
            </a:r>
            <a:endParaRPr lang="en-US" altLang="zh-TW" sz="14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zh-TW" altLang="zh-TW" sz="1400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擊球</a:t>
            </a:r>
            <a:r>
              <a:rPr lang="zh-TW" altLang="zh-TW" sz="1400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後回到</a:t>
            </a:r>
            <a:r>
              <a:rPr lang="zh-TW" altLang="zh-TW" sz="1400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中心點</a:t>
            </a:r>
            <a:endParaRPr lang="en-US" altLang="zh-TW" sz="1400" kern="100" dirty="0" smtClean="0"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sz="1400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：若</a:t>
            </a:r>
            <a:r>
              <a:rPr lang="zh-TW" altLang="en-US" sz="1400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擊球後即可計算下一次接球點，則無需回到中心點；但若來不及運算，則回到中心點，可能會增加不必要的移動，但可減少運算量，且不會因移動距離過大接不到球，一種折衷的方式。</a:t>
            </a:r>
            <a:endParaRPr lang="en-US" altLang="zh-TW" sz="1400" kern="100" dirty="0"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zh-TW" altLang="zh-TW" sz="1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預測對手擊球</a:t>
            </a:r>
            <a:r>
              <a:rPr lang="zh-TW" altLang="en-US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點</a:t>
            </a:r>
            <a:endParaRPr lang="en-US" altLang="zh-TW" sz="140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：此為第一項的需求之一，因為遊戲設計會導致預測接球點產生誤差，因此透過預測對手擊球點減少預測誤差</a:t>
            </a:r>
            <a:endParaRPr lang="en-US" altLang="zh-TW" sz="14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FPS&gt;35</a:t>
            </a:r>
          </a:p>
          <a:p>
            <a:pPr marL="457200" lvl="1" indent="0">
              <a:buNone/>
            </a:pPr>
            <a:r>
              <a:rPr lang="zh-TW" altLang="en-US" sz="1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：盡量減少運算量</a:t>
            </a:r>
            <a:endParaRPr lang="en-US" altLang="zh-TW" sz="1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</a:p>
          <a:p>
            <a:pPr marL="457200" lvl="1" indent="0">
              <a:buNone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：簡單、有效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92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物件參數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3" b="7062"/>
          <a:stretch/>
        </p:blipFill>
        <p:spPr>
          <a:xfrm>
            <a:off x="3456842" y="2162315"/>
            <a:ext cx="7069386" cy="3505153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0D7CBF-01B5-461B-B9CD-2537E22F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862837"/>
            <a:ext cx="1612463" cy="42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遊戲流程圖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62" y="1862837"/>
            <a:ext cx="3965531" cy="4255768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0D7CBF-01B5-461B-B9CD-2537E22F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862837"/>
            <a:ext cx="1612463" cy="42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91" y="2043906"/>
            <a:ext cx="6191250" cy="149542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場景訊息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0D7CBF-01B5-461B-B9CD-2537E22F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862837"/>
            <a:ext cx="1612463" cy="42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功能模組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訓練模型程式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利用機器學習訓練出一個有效的模型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執行模型程式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81" y="2947921"/>
            <a:ext cx="3629532" cy="9621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21402" y="4371033"/>
            <a:ext cx="2117558" cy="942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08783" y="4371032"/>
            <a:ext cx="2117558" cy="942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比賽對</a:t>
            </a:r>
            <a:r>
              <a:rPr lang="zh-TW" altLang="en-US" dirty="0"/>
              <a:t>打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966743" y="4823776"/>
            <a:ext cx="131425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966743" y="419593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提供預測</a:t>
            </a:r>
            <a:endParaRPr lang="en-US" altLang="zh-TW" dirty="0" smtClean="0"/>
          </a:p>
          <a:p>
            <a:r>
              <a:rPr lang="zh-TW" altLang="en-US" dirty="0" smtClean="0"/>
              <a:t>模型</a:t>
            </a:r>
            <a:endParaRPr lang="zh-TW" altLang="en-US" dirty="0"/>
          </a:p>
        </p:txBody>
      </p:sp>
      <p:cxnSp>
        <p:nvCxnSpPr>
          <p:cNvPr id="35" name="接點: 肘形 9">
            <a:extLst>
              <a:ext uri="{FF2B5EF4-FFF2-40B4-BE49-F238E27FC236}">
                <a16:creationId xmlns:a16="http://schemas.microsoft.com/office/drawing/2014/main" id="{2BE72E6F-2EFF-4DB6-99BE-7431F1E0ED61}"/>
              </a:ext>
            </a:extLst>
          </p:cNvPr>
          <p:cNvCxnSpPr>
            <a:cxnSpLocks/>
          </p:cNvCxnSpPr>
          <p:nvPr/>
        </p:nvCxnSpPr>
        <p:spPr>
          <a:xfrm rot="5400000" flipH="1">
            <a:off x="2928149" y="4750569"/>
            <a:ext cx="504825" cy="773885"/>
          </a:xfrm>
          <a:prstGeom prst="bentConnector4">
            <a:avLst>
              <a:gd name="adj1" fmla="val -89772"/>
              <a:gd name="adj2" fmla="val 2000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140468" y="5405125"/>
            <a:ext cx="158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</a:t>
            </a:r>
            <a:r>
              <a:rPr lang="zh-TW" altLang="en-US" dirty="0"/>
              <a:t>正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cxnSp>
        <p:nvCxnSpPr>
          <p:cNvPr id="47" name="接點: 肘形 14">
            <a:extLst>
              <a:ext uri="{FF2B5EF4-FFF2-40B4-BE49-F238E27FC236}">
                <a16:creationId xmlns:a16="http://schemas.microsoft.com/office/drawing/2014/main" id="{DCE996EA-6BE7-48D1-94AB-7FEFED8E68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09655" y="5420611"/>
            <a:ext cx="3800058" cy="384771"/>
          </a:xfrm>
          <a:prstGeom prst="bentConnector3">
            <a:avLst>
              <a:gd name="adj1" fmla="val 1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256550" y="5416327"/>
            <a:ext cx="262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依據對打結果修正模型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2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訓練方法</a:t>
            </a:r>
            <a:endParaRPr lang="en-US" altLang="zh-TW" dirty="0" smtClean="0"/>
          </a:p>
          <a:p>
            <a:pPr lvl="1"/>
            <a:r>
              <a:rPr lang="zh-TW" altLang="en-US" dirty="0"/>
              <a:t>目前選用</a:t>
            </a:r>
            <a:r>
              <a:rPr lang="en-US" altLang="zh-TW" dirty="0"/>
              <a:t>KNN</a:t>
            </a:r>
            <a:r>
              <a:rPr lang="zh-TW" altLang="en-US" dirty="0"/>
              <a:t>演算法來作</a:t>
            </a:r>
            <a:r>
              <a:rPr lang="zh-TW" altLang="en-US" dirty="0" smtClean="0"/>
              <a:t>訓練</a:t>
            </a:r>
            <a:endParaRPr lang="en-US" altLang="zh-TW" dirty="0"/>
          </a:p>
          <a:p>
            <a:r>
              <a:rPr lang="zh-TW" altLang="en-US" dirty="0" smtClean="0"/>
              <a:t>訓練資料來源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</a:t>
            </a:r>
            <a:r>
              <a:rPr lang="en-US" altLang="zh-TW" dirty="0" smtClean="0"/>
              <a:t>rule-base </a:t>
            </a:r>
            <a:r>
              <a:rPr lang="zh-TW" altLang="en-US" dirty="0" smtClean="0"/>
              <a:t>提供大量的有效樣本，並根據需求做調整</a:t>
            </a:r>
            <a:endParaRPr lang="en-US" altLang="zh-TW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實現方法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0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439</Words>
  <Application>Microsoft Office PowerPoint</Application>
  <PresentationFormat>寬螢幕</PresentationFormat>
  <Paragraphs>80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Gill Sans MT</vt:lpstr>
      <vt:lpstr>Times New Roman</vt:lpstr>
      <vt:lpstr>Gallery</vt:lpstr>
      <vt:lpstr>乒乓專案管理</vt:lpstr>
      <vt:lpstr>功能需求</vt:lpstr>
      <vt:lpstr>環境需求</vt:lpstr>
      <vt:lpstr>分析(功能)</vt:lpstr>
      <vt:lpstr>分析(物件參數)</vt:lpstr>
      <vt:lpstr>分析(遊戲流程圖)</vt:lpstr>
      <vt:lpstr>分析(場景訊息)</vt:lpstr>
      <vt:lpstr>分析(功能模組)</vt:lpstr>
      <vt:lpstr>分析(實現方法)</vt:lpstr>
      <vt:lpstr>分析(KNN)</vt:lpstr>
      <vt:lpstr>分析(break down)</vt:lpstr>
      <vt:lpstr>設計(RULE-BASE)</vt:lpstr>
      <vt:lpstr>設計(RULE-BASE)</vt:lpstr>
      <vt:lpstr>設計(KNN)</vt:lpstr>
      <vt:lpstr>問題與討論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</dc:title>
  <dc:creator>loe_lin</dc:creator>
  <cp:lastModifiedBy>Student</cp:lastModifiedBy>
  <cp:revision>44</cp:revision>
  <dcterms:created xsi:type="dcterms:W3CDTF">2019-10-15T13:29:10Z</dcterms:created>
  <dcterms:modified xsi:type="dcterms:W3CDTF">2020-01-08T09:29:08Z</dcterms:modified>
</cp:coreProperties>
</file>