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57" r:id="rId4"/>
    <p:sldId id="558" r:id="rId5"/>
    <p:sldId id="560" r:id="rId6"/>
    <p:sldId id="561" r:id="rId7"/>
    <p:sldId id="592" r:id="rId8"/>
    <p:sldId id="566" r:id="rId9"/>
    <p:sldId id="570" r:id="rId10"/>
    <p:sldId id="598" r:id="rId11"/>
    <p:sldId id="569" r:id="rId12"/>
    <p:sldId id="571" r:id="rId13"/>
    <p:sldId id="597" r:id="rId14"/>
    <p:sldId id="574" r:id="rId15"/>
    <p:sldId id="577" r:id="rId16"/>
    <p:sldId id="582" r:id="rId17"/>
    <p:sldId id="524" r:id="rId18"/>
    <p:sldId id="586" r:id="rId19"/>
    <p:sldId id="602" r:id="rId20"/>
    <p:sldId id="603" r:id="rId21"/>
    <p:sldId id="587" r:id="rId22"/>
    <p:sldId id="555" r:id="rId23"/>
    <p:sldId id="599" r:id="rId24"/>
    <p:sldId id="596" r:id="rId25"/>
    <p:sldId id="606" r:id="rId26"/>
    <p:sldId id="527" r:id="rId27"/>
    <p:sldId id="529" r:id="rId28"/>
    <p:sldId id="532" r:id="rId29"/>
    <p:sldId id="533" r:id="rId30"/>
    <p:sldId id="548" r:id="rId31"/>
    <p:sldId id="607" r:id="rId32"/>
    <p:sldId id="609" r:id="rId33"/>
    <p:sldId id="608" r:id="rId34"/>
    <p:sldId id="610" r:id="rId35"/>
    <p:sldId id="611" r:id="rId36"/>
    <p:sldId id="612" r:id="rId37"/>
    <p:sldId id="613" r:id="rId38"/>
    <p:sldId id="616" r:id="rId39"/>
    <p:sldId id="617" r:id="rId40"/>
    <p:sldId id="595" r:id="rId41"/>
    <p:sldId id="605" r:id="rId42"/>
    <p:sldId id="564" r:id="rId43"/>
    <p:sldId id="589" r:id="rId44"/>
    <p:sldId id="590" r:id="rId45"/>
    <p:sldId id="591" r:id="rId46"/>
    <p:sldId id="549" r:id="rId47"/>
    <p:sldId id="550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B05"/>
    <a:srgbClr val="D3A600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6"/>
    <p:restoredTop sz="94648"/>
  </p:normalViewPr>
  <p:slideViewPr>
    <p:cSldViewPr>
      <p:cViewPr varScale="1">
        <p:scale>
          <a:sx n="117" d="100"/>
          <a:sy n="117" d="100"/>
        </p:scale>
        <p:origin x="15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5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27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27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7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29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92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3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5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20,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Xin Jin,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DF30BC-2CB5-9E47-BA37-B1C32817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08403-FD2D-AC46-AF9E-8177F9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  <a:p>
            <a:r>
              <a:rPr lang="en-US" dirty="0"/>
              <a:t>Programmable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whatever the correctness of whatever we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/>
              <a:t>Robustness to failures: leverage strong theory of reliable distributed system for control plane</a:t>
            </a:r>
          </a:p>
          <a:p>
            <a:pPr lvl="1"/>
            <a:r>
              <a:rPr lang="en-US" dirty="0"/>
              <a:t>Dependability, security: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in the wide-area network (WAN)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60F6077D-AE94-5043-8302-B7C4FB212F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3581399"/>
            <a:ext cx="5584959" cy="3048001"/>
          </a:xfrm>
        </p:spPr>
      </p:pic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482E8-0724-5E46-AADD-0671A455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188DC-9096-DB49-974E-7F5E5CEF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08D7-CA4F-3246-B3F7-BBA2593D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773FEA-2202-3745-83DB-567F0C10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555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77EDE-87CA-254D-A1D2-193D9768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821E-213C-A34C-9487-C978085B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networking today is largely the study of the Internet</a:t>
            </a:r>
          </a:p>
          <a:p>
            <a:pPr lvl="1"/>
            <a:r>
              <a:rPr lang="en-US" dirty="0"/>
              <a:t>Perhaps the only history class many will take in CS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9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34">
            <a:extLst>
              <a:ext uri="{FF2B5EF4-FFF2-40B4-BE49-F238E27FC236}">
                <a16:creationId xmlns:a16="http://schemas.microsoft.com/office/drawing/2014/main" id="{D6B7F458-5F94-204A-AE0B-2B95035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forever to get a feature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0405-0A1A-1548-86F4-CC343EBF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3A20-3F51-7441-9724-69D52057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7EB2-71EF-CD41-931E-145B29AC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31F04D-7FBC-6D4C-856A-826969CC426B}"/>
              </a:ext>
            </a:extLst>
          </p:cNvPr>
          <p:cNvSpPr/>
          <p:nvPr/>
        </p:nvSpPr>
        <p:spPr>
          <a:xfrm>
            <a:off x="4014751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</a:rPr>
              <a:t>Network Equipment Vendor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AA5006-E56C-9D4B-8404-1B2DE53B51A7}"/>
              </a:ext>
            </a:extLst>
          </p:cNvPr>
          <p:cNvSpPr/>
          <p:nvPr/>
        </p:nvSpPr>
        <p:spPr>
          <a:xfrm>
            <a:off x="655320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Network Owner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56E019-3A3A-D246-B49F-D54CE7E47437}"/>
              </a:ext>
            </a:extLst>
          </p:cNvPr>
          <p:cNvSpPr/>
          <p:nvPr/>
        </p:nvSpPr>
        <p:spPr>
          <a:xfrm>
            <a:off x="7018893" y="4564842"/>
            <a:ext cx="144417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ASIC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0043E7-4D25-4A48-A2BA-E3082FB578F4}"/>
              </a:ext>
            </a:extLst>
          </p:cNvPr>
          <p:cNvSpPr/>
          <p:nvPr/>
        </p:nvSpPr>
        <p:spPr>
          <a:xfrm>
            <a:off x="6982303" y="2395493"/>
            <a:ext cx="148076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Software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9D8A33-53B7-E741-9FEE-6BA43E58E80D}"/>
              </a:ext>
            </a:extLst>
          </p:cNvPr>
          <p:cNvGrpSpPr/>
          <p:nvPr/>
        </p:nvGrpSpPr>
        <p:grpSpPr>
          <a:xfrm>
            <a:off x="2406307" y="2494915"/>
            <a:ext cx="1735106" cy="1548990"/>
            <a:chOff x="3790869" y="2373528"/>
            <a:chExt cx="1735106" cy="1548990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1CA37F1-67A8-FD40-83FF-4165A20DEBFA}"/>
                </a:ext>
              </a:extLst>
            </p:cNvPr>
            <p:cNvSpPr/>
            <p:nvPr/>
          </p:nvSpPr>
          <p:spPr>
            <a:xfrm>
              <a:off x="3790869" y="2906297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4D3342-0FE4-5C4B-AAF0-CDD5AC63DAD0}"/>
                </a:ext>
              </a:extLst>
            </p:cNvPr>
            <p:cNvSpPr txBox="1"/>
            <p:nvPr/>
          </p:nvSpPr>
          <p:spPr>
            <a:xfrm>
              <a:off x="4137794" y="2373528"/>
              <a:ext cx="11418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Feature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FC2E10-264D-6640-873D-810242EA8042}"/>
              </a:ext>
            </a:extLst>
          </p:cNvPr>
          <p:cNvGrpSpPr/>
          <p:nvPr/>
        </p:nvGrpSpPr>
        <p:grpSpPr>
          <a:xfrm>
            <a:off x="5421518" y="2283459"/>
            <a:ext cx="1706897" cy="1324697"/>
            <a:chOff x="6806080" y="2162072"/>
            <a:chExt cx="1706897" cy="1324697"/>
          </a:xfrm>
        </p:grpSpPr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2D1E0499-5F62-5742-8AC4-4205E0FC4277}"/>
                </a:ext>
              </a:extLst>
            </p:cNvPr>
            <p:cNvSpPr/>
            <p:nvPr/>
          </p:nvSpPr>
          <p:spPr>
            <a:xfrm rot="19849303" flipH="1" flipV="1">
              <a:off x="6806080" y="2162072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C992C8-16C7-1F42-8C7B-99B7224EA7BD}"/>
                </a:ext>
              </a:extLst>
            </p:cNvPr>
            <p:cNvSpPr txBox="1"/>
            <p:nvPr/>
          </p:nvSpPr>
          <p:spPr>
            <a:xfrm rot="19402923">
              <a:off x="7531825" y="3005896"/>
              <a:ext cx="80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Weeks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3421D2D-6C99-1844-8119-1466588A38D2}"/>
              </a:ext>
            </a:extLst>
          </p:cNvPr>
          <p:cNvGrpSpPr/>
          <p:nvPr/>
        </p:nvGrpSpPr>
        <p:grpSpPr>
          <a:xfrm>
            <a:off x="5679786" y="3865783"/>
            <a:ext cx="1706897" cy="1324697"/>
            <a:chOff x="7064348" y="3744396"/>
            <a:chExt cx="1706897" cy="1324697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618D8F80-EE0F-E843-895E-CA12C4F66342}"/>
                </a:ext>
              </a:extLst>
            </p:cNvPr>
            <p:cNvSpPr/>
            <p:nvPr/>
          </p:nvSpPr>
          <p:spPr>
            <a:xfrm rot="1546502" flipH="1" flipV="1">
              <a:off x="7064348" y="374439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CBC653C-D23A-0443-9ECE-B08A694E5540}"/>
                </a:ext>
              </a:extLst>
            </p:cNvPr>
            <p:cNvSpPr txBox="1"/>
            <p:nvPr/>
          </p:nvSpPr>
          <p:spPr>
            <a:xfrm rot="1921114">
              <a:off x="7297391" y="4586856"/>
              <a:ext cx="72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6E6CA0-8104-8047-BC68-D301BA1EECA4}"/>
              </a:ext>
            </a:extLst>
          </p:cNvPr>
          <p:cNvGrpSpPr/>
          <p:nvPr/>
        </p:nvGrpSpPr>
        <p:grpSpPr>
          <a:xfrm>
            <a:off x="2427603" y="3732428"/>
            <a:ext cx="1735106" cy="1516536"/>
            <a:chOff x="3812165" y="3611041"/>
            <a:chExt cx="1735106" cy="1516536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974A4766-191F-794E-BC0C-A1A985DE0676}"/>
                </a:ext>
              </a:extLst>
            </p:cNvPr>
            <p:cNvSpPr/>
            <p:nvPr/>
          </p:nvSpPr>
          <p:spPr>
            <a:xfrm rot="10800000">
              <a:off x="3812165" y="3611041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61FEEE-0A73-DD44-9391-C388B8909298}"/>
                </a:ext>
              </a:extLst>
            </p:cNvPr>
            <p:cNvSpPr txBox="1"/>
            <p:nvPr/>
          </p:nvSpPr>
          <p:spPr>
            <a:xfrm>
              <a:off x="4239953" y="4665912"/>
              <a:ext cx="837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F3AA3C-1E4F-0640-9D70-890E600D579D}"/>
              </a:ext>
            </a:extLst>
          </p:cNvPr>
          <p:cNvGrpSpPr/>
          <p:nvPr/>
        </p:nvGrpSpPr>
        <p:grpSpPr>
          <a:xfrm>
            <a:off x="5668304" y="2350882"/>
            <a:ext cx="1758286" cy="1555448"/>
            <a:chOff x="7052866" y="2229495"/>
            <a:chExt cx="1758286" cy="1555448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44F3D523-B6C2-894A-8382-929896C51725}"/>
                </a:ext>
              </a:extLst>
            </p:cNvPr>
            <p:cNvSpPr/>
            <p:nvPr/>
          </p:nvSpPr>
          <p:spPr>
            <a:xfrm rot="19844001">
              <a:off x="7104255" y="246024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55E4BA-37D5-F24E-8FE6-D28231C9D987}"/>
                </a:ext>
              </a:extLst>
            </p:cNvPr>
            <p:cNvSpPr txBox="1"/>
            <p:nvPr/>
          </p:nvSpPr>
          <p:spPr>
            <a:xfrm rot="19598848">
              <a:off x="7052866" y="2229495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305D4EC-10EA-0F47-A3AD-0E07F7128A01}"/>
              </a:ext>
            </a:extLst>
          </p:cNvPr>
          <p:cNvGrpSpPr/>
          <p:nvPr/>
        </p:nvGrpSpPr>
        <p:grpSpPr>
          <a:xfrm>
            <a:off x="5447454" y="3999621"/>
            <a:ext cx="1715503" cy="1571413"/>
            <a:chOff x="6832016" y="3878234"/>
            <a:chExt cx="1715503" cy="1571413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529B00D7-689A-E440-A962-836E6DB6EEE9}"/>
                </a:ext>
              </a:extLst>
            </p:cNvPr>
            <p:cNvSpPr/>
            <p:nvPr/>
          </p:nvSpPr>
          <p:spPr>
            <a:xfrm rot="1546502">
              <a:off x="6832016" y="4124950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3EE1E7C-E9AD-ED4D-B019-A5A3E6A862BA}"/>
                </a:ext>
              </a:extLst>
            </p:cNvPr>
            <p:cNvSpPr txBox="1"/>
            <p:nvPr/>
          </p:nvSpPr>
          <p:spPr>
            <a:xfrm rot="1800574">
              <a:off x="7644964" y="3878234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0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0" grpId="0" animBg="1"/>
      <p:bldP spid="1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2370A-C6EB-F24D-80DF-7E5999F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Top-down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016BA5-CB0E-6347-A7BB-7B54A2DE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Precisely specify</a:t>
            </a:r>
            <a:r>
              <a:rPr lang="en-US" dirty="0"/>
              <a:t> what you want to do and how you want a packet to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58FBD-82C3-6E4A-A157-7F439C4F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March 20, 2023</a:t>
            </a:r>
            <a:endParaRPr 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96095-0EE0-A547-87F5-5F906D2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16</a:t>
            </a:r>
            <a:endParaRPr lang="en-US" b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FAEAE-2D39-6D4A-B996-879CD32F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9507A418-0CEB-9E4A-BA45-3B7D3D133EB9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FD667-F1AB-A240-A85F-068C433E862D}"/>
              </a:ext>
            </a:extLst>
          </p:cNvPr>
          <p:cNvSpPr txBox="1"/>
          <p:nvPr/>
        </p:nvSpPr>
        <p:spPr>
          <a:xfrm>
            <a:off x="457200" y="3124200"/>
            <a:ext cx="241604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table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int_table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reads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ip.protocol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actions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36B0-E51A-824B-87B1-9F75209DB9C2}"/>
              </a:ext>
            </a:extLst>
          </p:cNvPr>
          <p:cNvSpPr txBox="1"/>
          <p:nvPr/>
        </p:nvSpPr>
        <p:spPr>
          <a:xfrm>
            <a:off x="3219381" y="3120390"/>
            <a:ext cx="539121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action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)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int_header.kind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int_header.len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TCP_OPTION_INT_LEN);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int_header.q_latency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intrinsic_metadata.deq_timedelta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tcp.dataOffset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(ipv4.totalLen, 8);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subtract_from_field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ingress_metadata.tcpLength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12);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883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DE58FB-A462-0349-BF59-C59C66FF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sp>
        <p:nvSpPr>
          <p:cNvPr id="161" name="Content Placeholder 160">
            <a:extLst>
              <a:ext uri="{FF2B5EF4-FFF2-40B4-BE49-F238E27FC236}">
                <a16:creationId xmlns:a16="http://schemas.microsoft.com/office/drawing/2014/main" id="{8BB385C9-10DF-F649-B61B-8D5AD12C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it down to be something runnable on a programmable switch</a:t>
            </a:r>
          </a:p>
          <a:p>
            <a:pPr lvl="1"/>
            <a:r>
              <a:rPr lang="en-US" dirty="0"/>
              <a:t>Similar to other high-level languages we use to run code on hardware like CPU, GPU, FPGA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P4</a:t>
            </a:r>
            <a:r>
              <a:rPr lang="en-US" dirty="0"/>
              <a:t> for programmable switches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which switch?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2B11-38E0-2F4C-A331-96AD6A43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AEAC-60E7-AD4A-A519-18808AD6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7AF6-0B1C-2F4F-85BC-96A1040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7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FF5127-D926-D34B-A27D-E982DA64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programmability used today?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C17DD5-7EDA-1148-A238-2F5BAC79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features to reduce complexity</a:t>
            </a:r>
          </a:p>
          <a:p>
            <a:r>
              <a:rPr lang="en-US" dirty="0"/>
              <a:t>Add proprietary features </a:t>
            </a:r>
          </a:p>
          <a:p>
            <a:r>
              <a:rPr lang="en-US" dirty="0"/>
              <a:t>Silicon independence or avoid vendor lock-in</a:t>
            </a:r>
          </a:p>
          <a:p>
            <a:r>
              <a:rPr lang="en-US" dirty="0"/>
              <a:t>Telemetry and measurements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0A63E-6F68-3249-9107-B52671E5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43249-2A8F-2A41-B04C-014DDF38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DFE07-D7C7-F74C-80FE-A7B79AB5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27DB-5F4B-D346-A22C-27B9B18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In-band network telemetry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2B1C-23F3-BA49-A546-3CCD68C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“Which path did my packet take?”</a:t>
            </a:r>
          </a:p>
          <a:p>
            <a:r>
              <a:rPr lang="en-US" dirty="0"/>
              <a:t>“Which rules did my packet follow?”</a:t>
            </a:r>
          </a:p>
          <a:p>
            <a:r>
              <a:rPr lang="en-US" dirty="0">
                <a:solidFill>
                  <a:srgbClr val="0000FF"/>
                </a:solidFill>
              </a:rPr>
              <a:t>“How long did it queue at each switch?”</a:t>
            </a:r>
          </a:p>
          <a:p>
            <a:r>
              <a:rPr lang="en-US" dirty="0"/>
              <a:t>“Who did it share the queues with?”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CB3D-2335-4E46-AD49-023A15F1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6297-596F-E842-86D8-C19FCA5B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675D-992C-0648-B37E-9FCB5C8E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4283-4140-A646-AEBE-431EEFF0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EEE6-D38B-F84E-B73A-54AD2569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earlier incarnation of programmable networks was in mid 90s</a:t>
            </a:r>
          </a:p>
          <a:p>
            <a:pPr lvl="1"/>
            <a:r>
              <a:rPr lang="en-US" dirty="0"/>
              <a:t>Active networks</a:t>
            </a:r>
          </a:p>
          <a:p>
            <a:endParaRPr lang="en-US" dirty="0"/>
          </a:p>
          <a:p>
            <a:r>
              <a:rPr lang="en-US" dirty="0"/>
              <a:t>What’s changed after two+ decades?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Hardware:</a:t>
            </a:r>
            <a:r>
              <a:rPr lang="en-US" dirty="0"/>
              <a:t> We can now make programmable switches as fast as fixed ones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Software:</a:t>
            </a:r>
            <a:r>
              <a:rPr lang="en-US" dirty="0"/>
              <a:t> We have found a (so far) reasonable balance between programmability, performance, and security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6BAC-BF0A-5E4F-957B-017957C0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24BA-9519-C64B-AAE9-225DCBE8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1EEE-9C3A-7843-93F6-FA4D6BA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fields in “systems”: OS, DB, etc.</a:t>
            </a:r>
          </a:p>
          <a:p>
            <a:pPr lvl="1"/>
            <a:r>
              <a:rPr lang="en-US"/>
              <a:t>Teach basic principles</a:t>
            </a:r>
          </a:p>
          <a:p>
            <a:pPr lvl="1"/>
            <a:r>
              <a:rPr lang="en-US"/>
              <a:t>Are easily managed</a:t>
            </a:r>
          </a:p>
          <a:p>
            <a:pPr lvl="1"/>
            <a:r>
              <a:rPr lang="en-US"/>
              <a:t>Continue to evolve </a:t>
            </a:r>
          </a:p>
          <a:p>
            <a:r>
              <a:rPr lang="en-US"/>
              <a:t>Networking:</a:t>
            </a:r>
          </a:p>
          <a:p>
            <a:pPr lvl="1"/>
            <a:r>
              <a:rPr lang="en-US"/>
              <a:t>Teach big bag of protocols</a:t>
            </a:r>
          </a:p>
          <a:p>
            <a:pPr lvl="1"/>
            <a:r>
              <a:rPr lang="en-US"/>
              <a:t>Notoriously difficult to manage</a:t>
            </a:r>
          </a:p>
          <a:p>
            <a:pPr lvl="1"/>
            <a:r>
              <a:rPr lang="en-US"/>
              <a:t>Evolves very slowly</a:t>
            </a:r>
          </a:p>
          <a:p>
            <a:r>
              <a:rPr lang="en-US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r>
              <a:rPr lang="en-US" dirty="0"/>
              <a:t>Programmability is powerful</a:t>
            </a:r>
          </a:p>
          <a:p>
            <a:pPr lvl="1"/>
            <a:r>
              <a:rPr lang="en-US" dirty="0"/>
              <a:t>Finding the right balance is hard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77E8-05D8-D645-8CB9-9CC601E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EF15-6C2F-F848-A4A7-74971BFA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DD60-116C-524E-ABBC-BE2A35BD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C071-4EE4-004E-963A-4DCBA39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DA2E-65B8-AB4D-9821-80CFBDB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9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8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2618</Words>
  <Application>Microsoft Macintosh PowerPoint</Application>
  <PresentationFormat>On-screen Show (4:3)</PresentationFormat>
  <Paragraphs>614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Black</vt:lpstr>
      <vt:lpstr>Calibri</vt:lpstr>
      <vt:lpstr>Courier New</vt:lpstr>
      <vt:lpstr>Gill Sans</vt:lpstr>
      <vt:lpstr>Gill Sans MT</vt:lpstr>
      <vt:lpstr>Lucida Console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Separate concerns with abstractions</vt:lpstr>
      <vt:lpstr>#1: Forwarding abstraction</vt:lpstr>
      <vt:lpstr>#2: Network state abstraction</vt:lpstr>
      <vt:lpstr>#3: Specification abstraction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SDN: Many challenges remain</vt:lpstr>
      <vt:lpstr>Some progress in the wide-area network (WAN)</vt:lpstr>
      <vt:lpstr>5-minute break!</vt:lpstr>
      <vt:lpstr>A tale of two planes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Fixed-function data plane</vt:lpstr>
      <vt:lpstr>Takes forever to get a feature</vt:lpstr>
      <vt:lpstr>Programmable data plane</vt:lpstr>
      <vt:lpstr>Top-down approach</vt:lpstr>
      <vt:lpstr>What’s left?</vt:lpstr>
      <vt:lpstr>PISA: Protocol Independent Switch Architecture</vt:lpstr>
      <vt:lpstr>How’s programmability used today?</vt:lpstr>
      <vt:lpstr>Example: In-band network telemetry (INT)</vt:lpstr>
      <vt:lpstr>Why now?</vt:lpstr>
      <vt:lpstr>Summary</vt:lpstr>
      <vt:lpstr>PowerPoint Presentation</vt:lpstr>
      <vt:lpstr>Traffic engineering</vt:lpstr>
      <vt:lpstr>Traffic engineering: Difficult</vt:lpstr>
      <vt:lpstr>Traffic engineering: Difficult</vt:lpstr>
      <vt:lpstr>Traffic engineering: Difficult</vt:lpstr>
      <vt:lpstr>OpenFlow: Controller-to-switch messages</vt:lpstr>
      <vt:lpstr>OpenFlow: Switch-to-controller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489 Computer Networks  Fall 2020</dc:title>
  <dc:creator>Chowdhury, N M Mosharaf</dc:creator>
  <cp:lastModifiedBy>Mao, Z</cp:lastModifiedBy>
  <cp:revision>23</cp:revision>
  <dcterms:created xsi:type="dcterms:W3CDTF">2020-11-08T15:13:54Z</dcterms:created>
  <dcterms:modified xsi:type="dcterms:W3CDTF">2023-03-19T15:54:17Z</dcterms:modified>
</cp:coreProperties>
</file>