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8" r:id="rId2"/>
    <p:sldId id="487" r:id="rId3"/>
    <p:sldId id="513" r:id="rId4"/>
    <p:sldId id="518" r:id="rId5"/>
    <p:sldId id="622" r:id="rId6"/>
    <p:sldId id="517" r:id="rId7"/>
    <p:sldId id="516" r:id="rId8"/>
    <p:sldId id="621" r:id="rId9"/>
    <p:sldId id="589" r:id="rId10"/>
    <p:sldId id="588" r:id="rId11"/>
    <p:sldId id="520" r:id="rId12"/>
    <p:sldId id="596" r:id="rId13"/>
    <p:sldId id="521" r:id="rId14"/>
    <p:sldId id="623" r:id="rId15"/>
    <p:sldId id="522" r:id="rId16"/>
    <p:sldId id="597" r:id="rId17"/>
    <p:sldId id="523" r:id="rId18"/>
    <p:sldId id="524" r:id="rId19"/>
    <p:sldId id="592" r:id="rId20"/>
    <p:sldId id="526" r:id="rId21"/>
    <p:sldId id="527" r:id="rId22"/>
    <p:sldId id="528" r:id="rId23"/>
    <p:sldId id="624" r:id="rId24"/>
    <p:sldId id="595" r:id="rId25"/>
    <p:sldId id="503" r:id="rId26"/>
    <p:sldId id="598" r:id="rId27"/>
    <p:sldId id="599" r:id="rId28"/>
    <p:sldId id="617" r:id="rId29"/>
    <p:sldId id="618" r:id="rId30"/>
    <p:sldId id="619" r:id="rId31"/>
    <p:sldId id="602" r:id="rId32"/>
    <p:sldId id="603" r:id="rId33"/>
    <p:sldId id="604" r:id="rId34"/>
    <p:sldId id="605" r:id="rId35"/>
    <p:sldId id="606" r:id="rId36"/>
    <p:sldId id="607" r:id="rId37"/>
    <p:sldId id="608" r:id="rId38"/>
    <p:sldId id="609" r:id="rId39"/>
    <p:sldId id="610" r:id="rId40"/>
    <p:sldId id="611" r:id="rId41"/>
    <p:sldId id="612" r:id="rId42"/>
    <p:sldId id="613" r:id="rId43"/>
    <p:sldId id="620" r:id="rId44"/>
    <p:sldId id="614" r:id="rId45"/>
    <p:sldId id="615" r:id="rId46"/>
    <p:sldId id="616" r:id="rId47"/>
    <p:sldId id="594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0"/>
    <p:restoredTop sz="91408"/>
  </p:normalViewPr>
  <p:slideViewPr>
    <p:cSldViewPr>
      <p:cViewPr varScale="1">
        <p:scale>
          <a:sx n="112" d="100"/>
          <a:sy n="112" d="100"/>
        </p:scale>
        <p:origin x="14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6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DHCP: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Dynamic Host Configuration Protocol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9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6DECEB-02F6-8C41-99F5-759492C41FD1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17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12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46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44B183-CBA1-BA47-8281-488AF6A9CE4D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35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A1D53B-0B65-174C-A832-8F76934966BD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52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2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Transcoding = change compression rate per user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bandwidth</a:t>
            </a:r>
          </a:p>
        </p:txBody>
      </p:sp>
    </p:spTree>
    <p:extLst>
      <p:ext uri="{BB962C8B-B14F-4D97-AF65-F5344CB8AC3E}">
        <p14:creationId xmlns:p14="http://schemas.microsoft.com/office/powerpoint/2010/main" val="1570659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7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3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ICANN: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Internet Corporation for Assigned Names and Numbers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IANA: Internet Assigned Numbers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71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C77BAE-B1F9-894F-A30D-94797C2329C5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4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F5172E-D380-4348-84B1-443CFC9E7DD9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26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Jan 18, 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4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2023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Z. Morley Mao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Domain name system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9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names &amp; addresses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addresses: e.g., 141.212.113.143</a:t>
            </a:r>
          </a:p>
          <a:p>
            <a:pPr lvl="1"/>
            <a:r>
              <a:rPr lang="en-US" dirty="0"/>
              <a:t>Router-usable labels for machines</a:t>
            </a:r>
          </a:p>
          <a:p>
            <a:pPr lvl="1"/>
            <a:r>
              <a:rPr lang="en-US" dirty="0"/>
              <a:t>Conforms to network structure (the “</a:t>
            </a:r>
            <a:r>
              <a:rPr lang="en-US" dirty="0">
                <a:solidFill>
                  <a:srgbClr val="0000FF"/>
                </a:solidFill>
              </a:rPr>
              <a:t>where</a:t>
            </a:r>
            <a:r>
              <a:rPr lang="en-US" dirty="0"/>
              <a:t>”)</a:t>
            </a:r>
          </a:p>
          <a:p>
            <a:r>
              <a:rPr lang="en-US" dirty="0"/>
              <a:t>Machine names: e.g., </a:t>
            </a:r>
            <a:r>
              <a:rPr lang="en-US" dirty="0" err="1"/>
              <a:t>cse.umich.edu</a:t>
            </a:r>
            <a:endParaRPr lang="en-US" dirty="0"/>
          </a:p>
          <a:p>
            <a:pPr lvl="1"/>
            <a:r>
              <a:rPr lang="en-US" dirty="0"/>
              <a:t>Human-usable labels for machines</a:t>
            </a:r>
          </a:p>
          <a:p>
            <a:pPr lvl="1"/>
            <a:r>
              <a:rPr lang="en-US" dirty="0"/>
              <a:t>Conforms to organizational structure (the “</a:t>
            </a:r>
            <a:r>
              <a:rPr lang="en-US" dirty="0">
                <a:solidFill>
                  <a:srgbClr val="0000FF"/>
                </a:solidFill>
              </a:rPr>
              <a:t>who</a:t>
            </a:r>
            <a:r>
              <a:rPr lang="en-US" dirty="0"/>
              <a:t>”)</a:t>
            </a:r>
          </a:p>
          <a:p>
            <a:r>
              <a:rPr lang="en-US" dirty="0"/>
              <a:t>The Domain Name System (DNS) is how we map from one to the other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directory</a:t>
            </a:r>
            <a:r>
              <a:rPr lang="en-US" dirty="0"/>
              <a:t> service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Convenience </a:t>
            </a:r>
          </a:p>
          <a:p>
            <a:pPr lvl="1"/>
            <a:r>
              <a:rPr lang="en-US" dirty="0"/>
              <a:t>Easier to remember</a:t>
            </a:r>
          </a:p>
          <a:p>
            <a:pPr lvl="1"/>
            <a:endParaRPr lang="en-US" dirty="0"/>
          </a:p>
          <a:p>
            <a:r>
              <a:rPr lang="en-US" dirty="0"/>
              <a:t>Provides a </a:t>
            </a:r>
            <a:r>
              <a:rPr lang="en-US" dirty="0">
                <a:solidFill>
                  <a:srgbClr val="0000FF"/>
                </a:solidFill>
              </a:rPr>
              <a:t>level of indirection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Decoupled names from addresses</a:t>
            </a:r>
          </a:p>
          <a:p>
            <a:pPr lvl="1"/>
            <a:r>
              <a:rPr lang="en-US" dirty="0"/>
              <a:t>Many uses beyond just naming a specific host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8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History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all host-address mappings were in a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r>
              <a:rPr lang="en-US" dirty="0"/>
              <a:t> file (in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etc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/hosts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Maintained by the Stanford Research Institute (SRI)</a:t>
            </a:r>
          </a:p>
          <a:p>
            <a:pPr lvl="1"/>
            <a:r>
              <a:rPr lang="en-US" dirty="0"/>
              <a:t>Changes were submitted by email and updates downloaded periodically from SRI</a:t>
            </a:r>
          </a:p>
          <a:p>
            <a:r>
              <a:rPr lang="en-US" dirty="0"/>
              <a:t>As the Internet grew SRI could not handle load</a:t>
            </a:r>
          </a:p>
          <a:p>
            <a:pPr lvl="1"/>
            <a:r>
              <a:rPr lang="en-US" dirty="0"/>
              <a:t>Names were not unique anymore</a:t>
            </a:r>
          </a:p>
          <a:p>
            <a:pPr lvl="1"/>
            <a:r>
              <a:rPr lang="en-US" dirty="0"/>
              <a:t>Hosts had inaccurate copies of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3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C2011A-1D2C-944C-B415-90D071E1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History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8B2FD5-9D95-214B-AFD8-DCD0069363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1983, the first stable operational DNS implementation included</a:t>
            </a:r>
          </a:p>
          <a:p>
            <a:pPr lvl="1"/>
            <a:r>
              <a:rPr lang="en-US" dirty="0"/>
              <a:t>The associated query protocol; </a:t>
            </a:r>
          </a:p>
          <a:p>
            <a:pPr lvl="1"/>
            <a:r>
              <a:rPr lang="en-US" dirty="0"/>
              <a:t>A server implementation; and </a:t>
            </a:r>
          </a:p>
          <a:p>
            <a:pPr lvl="1"/>
            <a:r>
              <a:rPr lang="en-US" dirty="0"/>
              <a:t>Initial root servers. </a:t>
            </a:r>
          </a:p>
          <a:p>
            <a:endParaRPr lang="en-US" dirty="0"/>
          </a:p>
          <a:p>
            <a:r>
              <a:rPr lang="en-US" dirty="0"/>
              <a:t>Since inception, DNS scaled from 1000s of queries/day to 10s of billions queries/day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8B2ECE-9FAF-994E-B15E-38B1917632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1100" y="4367"/>
            <a:ext cx="3886200" cy="673682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F739E-A87A-F84D-A5BF-F2518A36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D7E3-B844-6340-B16A-4A9BA041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D62AB-84F1-B441-AF1D-9AB9D551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8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pPr lvl="1"/>
            <a:r>
              <a:rPr lang="en-US" dirty="0"/>
              <a:t>Many names and frequent updates (secondary)</a:t>
            </a:r>
          </a:p>
          <a:p>
            <a:r>
              <a:rPr lang="en-US" dirty="0"/>
              <a:t>Distributed, autonomous administration</a:t>
            </a:r>
          </a:p>
          <a:p>
            <a:pPr lvl="1"/>
            <a:r>
              <a:rPr lang="en-US" dirty="0"/>
              <a:t>Ability to update my own (machines’) names </a:t>
            </a:r>
          </a:p>
          <a:p>
            <a:pPr lvl="1"/>
            <a:r>
              <a:rPr lang="en-US" dirty="0"/>
              <a:t>Don’t have to track everybody’s updates </a:t>
            </a:r>
          </a:p>
          <a:p>
            <a:r>
              <a:rPr lang="en-US" dirty="0"/>
              <a:t>Highly available</a:t>
            </a:r>
          </a:p>
          <a:p>
            <a:r>
              <a:rPr lang="en-US" dirty="0"/>
              <a:t>Lookups are fast</a:t>
            </a:r>
          </a:p>
          <a:p>
            <a:r>
              <a:rPr lang="en-US" dirty="0"/>
              <a:t>Perfect consistency is a </a:t>
            </a:r>
            <a:r>
              <a:rPr lang="en-US" dirty="0">
                <a:solidFill>
                  <a:srgbClr val="0000FF"/>
                </a:solidFill>
              </a:rPr>
              <a:t>non-goal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the namespace </a:t>
            </a:r>
          </a:p>
          <a:p>
            <a:r>
              <a:rPr lang="en-US" dirty="0"/>
              <a:t>Distribute administration of each partition</a:t>
            </a:r>
          </a:p>
          <a:p>
            <a:pPr lvl="1"/>
            <a:r>
              <a:rPr lang="en-US" dirty="0"/>
              <a:t>Autonomy to update my own (machines’) names </a:t>
            </a:r>
          </a:p>
          <a:p>
            <a:pPr lvl="1"/>
            <a:r>
              <a:rPr lang="en-US" dirty="0"/>
              <a:t>Don’t have to track everybody’s updates  </a:t>
            </a:r>
          </a:p>
          <a:p>
            <a:r>
              <a:rPr lang="en-US" dirty="0"/>
              <a:t>Distribute name resolution for each partition</a:t>
            </a:r>
          </a:p>
          <a:p>
            <a:r>
              <a:rPr lang="en-US" dirty="0"/>
              <a:t>How should we partition things?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idea: Hierarchy</a:t>
            </a:r>
            <a:endParaRPr lang="en-US" dirty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Three intertwined hierarchies </a:t>
            </a:r>
          </a:p>
          <a:p>
            <a:pPr lvl="1"/>
            <a:r>
              <a:rPr lang="en-US" dirty="0"/>
              <a:t>Hierarchical namespace</a:t>
            </a:r>
          </a:p>
          <a:p>
            <a:pPr lvl="2"/>
            <a:r>
              <a:rPr lang="en-US" dirty="0"/>
              <a:t>As opposed to original flat namespace</a:t>
            </a:r>
          </a:p>
          <a:p>
            <a:pPr lvl="1"/>
            <a:r>
              <a:rPr lang="en-US" dirty="0"/>
              <a:t>Hierarchically administered</a:t>
            </a:r>
          </a:p>
          <a:p>
            <a:pPr lvl="2"/>
            <a:r>
              <a:rPr lang="en-US" dirty="0"/>
              <a:t>As opposed to centralized </a:t>
            </a:r>
          </a:p>
          <a:p>
            <a:pPr lvl="1"/>
            <a:r>
              <a:rPr lang="en-US" dirty="0"/>
              <a:t>(Distributed) hierarchy of servers</a:t>
            </a:r>
          </a:p>
          <a:p>
            <a:pPr lvl="2"/>
            <a:r>
              <a:rPr lang="en-US" dirty="0"/>
              <a:t>As opposed to centralized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6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namespace</a:t>
            </a:r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89288" y="3200400"/>
            <a:ext cx="5954712" cy="2971800"/>
          </a:xfrm>
        </p:spPr>
        <p:txBody>
          <a:bodyPr/>
          <a:lstStyle/>
          <a:p>
            <a:pPr marL="342900" indent="-342900"/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Top Level Domains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are at the top</a:t>
            </a:r>
          </a:p>
          <a:p>
            <a:r>
              <a:rPr lang="en-US" sz="2400" dirty="0"/>
              <a:t>Domains are subtrees</a:t>
            </a:r>
          </a:p>
          <a:p>
            <a:pPr marL="669925" lvl="1" indent="-325438"/>
            <a:r>
              <a:rPr lang="en-US" sz="2000" dirty="0"/>
              <a:t>e.g., .</a:t>
            </a:r>
            <a:r>
              <a:rPr lang="en-US" sz="2000" dirty="0" err="1"/>
              <a:t>edu</a:t>
            </a:r>
            <a:r>
              <a:rPr lang="en-US" sz="2000" dirty="0"/>
              <a:t>, </a:t>
            </a:r>
            <a:r>
              <a:rPr lang="en-US" sz="2000" dirty="0" err="1"/>
              <a:t>umich.edu</a:t>
            </a:r>
            <a:r>
              <a:rPr lang="en-US" sz="2000" dirty="0"/>
              <a:t>, </a:t>
            </a:r>
            <a:r>
              <a:rPr lang="en-US" sz="2000" dirty="0" err="1"/>
              <a:t>eecs.umich.edu</a:t>
            </a:r>
            <a:endParaRPr lang="en-US" sz="2400" dirty="0"/>
          </a:p>
          <a:p>
            <a:pPr marL="342900" indent="-342900"/>
            <a:r>
              <a:rPr lang="en-US" sz="2400" dirty="0"/>
              <a:t>Name is leaf-to-root path</a:t>
            </a:r>
          </a:p>
          <a:p>
            <a:pPr lvl="1" indent="-342900"/>
            <a:r>
              <a:rPr lang="en-US" sz="2000" dirty="0" err="1"/>
              <a:t>cse.eecs.umich.edu</a:t>
            </a:r>
            <a:endParaRPr lang="en-US" sz="2000" dirty="0"/>
          </a:p>
          <a:p>
            <a:pPr marL="342900" indent="-342900"/>
            <a:r>
              <a:rPr lang="en-US" sz="2400" dirty="0"/>
              <a:t>Depth of tree is arbitrary (limit 128)</a:t>
            </a:r>
          </a:p>
          <a:p>
            <a:pPr marL="342900" indent="-342900"/>
            <a:r>
              <a:rPr lang="en-US" sz="2400" dirty="0"/>
              <a:t>Name collisions trivially avoided</a:t>
            </a:r>
          </a:p>
          <a:p>
            <a:pPr marL="669925" lvl="1" indent="-325438"/>
            <a:r>
              <a:rPr lang="en-US" sz="2000" dirty="0"/>
              <a:t>Each domain is responsible</a:t>
            </a:r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2452633"/>
            <a:ext cx="6019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292975" y="2452633"/>
            <a:ext cx="1143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47981" y="2729015"/>
            <a:ext cx="1095019" cy="2891134"/>
          </a:xfrm>
          <a:custGeom>
            <a:avLst/>
            <a:gdLst>
              <a:gd name="connsiteX0" fmla="*/ 27600 w 1095019"/>
              <a:gd name="connsiteY0" fmla="*/ 2891134 h 2891134"/>
              <a:gd name="connsiteX1" fmla="*/ 41111 w 1095019"/>
              <a:gd name="connsiteY1" fmla="*/ 1877886 h 2891134"/>
              <a:gd name="connsiteX2" fmla="*/ 419437 w 1095019"/>
              <a:gd name="connsiteY2" fmla="*/ 959208 h 2891134"/>
              <a:gd name="connsiteX3" fmla="*/ 1095019 w 1095019"/>
              <a:gd name="connsiteY3" fmla="*/ 0 h 289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019" h="2891134">
                <a:moveTo>
                  <a:pt x="27600" y="2891134"/>
                </a:moveTo>
                <a:cubicBezTo>
                  <a:pt x="1702" y="2545504"/>
                  <a:pt x="-24195" y="2199874"/>
                  <a:pt x="41111" y="1877886"/>
                </a:cubicBezTo>
                <a:cubicBezTo>
                  <a:pt x="106417" y="1555898"/>
                  <a:pt x="243786" y="1272189"/>
                  <a:pt x="419437" y="959208"/>
                </a:cubicBezTo>
                <a:cubicBezTo>
                  <a:pt x="595088" y="646227"/>
                  <a:pt x="1095019" y="0"/>
                  <a:pt x="1095019" y="0"/>
                </a:cubicBezTo>
              </a:path>
            </a:pathLst>
          </a:custGeom>
          <a:ln w="28575">
            <a:solidFill>
              <a:srgbClr val="D3A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8EE48-BCAA-D348-AF49-967DAFF8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443" grpId="0" uiExpand="1" build="p"/>
      <p:bldP spid="2" grpId="0" animBg="1"/>
      <p:bldP spid="37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administration</a:t>
            </a:r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767318" y="1515295"/>
            <a:ext cx="8021041" cy="1447800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510416" y="3429000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83586" y="3402832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11147" y="4207284"/>
            <a:ext cx="789669" cy="1355315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1752600" y="4343400"/>
            <a:ext cx="7347057" cy="2133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b="0" dirty="0"/>
              <a:t>A </a:t>
            </a:r>
            <a:r>
              <a:rPr lang="en-US" sz="2400" dirty="0">
                <a:solidFill>
                  <a:srgbClr val="0000FF"/>
                </a:solidFill>
              </a:rPr>
              <a:t>zone</a:t>
            </a:r>
            <a:r>
              <a:rPr lang="en-US" sz="2400" b="0" dirty="0"/>
              <a:t> corresponds to an administrative authority that is responsible for that portion of the hierarchy</a:t>
            </a:r>
          </a:p>
          <a:p>
            <a:pPr lvl="1"/>
            <a:r>
              <a:rPr lang="en-US" sz="2000" b="0" dirty="0"/>
              <a:t>e.g., UMich controls names: *.</a:t>
            </a:r>
            <a:r>
              <a:rPr lang="en-US" sz="2000" b="0" dirty="0" err="1"/>
              <a:t>umich.edu</a:t>
            </a:r>
            <a:endParaRPr lang="en-US" sz="2000" b="0" dirty="0"/>
          </a:p>
          <a:p>
            <a:pPr lvl="1"/>
            <a:r>
              <a:rPr lang="en-US" sz="2000" b="0" dirty="0"/>
              <a:t>e.g., EECS controls names: *.</a:t>
            </a:r>
            <a:r>
              <a:rPr lang="en-US" sz="2000" b="0" dirty="0" err="1"/>
              <a:t>eecs.umich.edu</a:t>
            </a:r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pPr marL="1022350" marR="0" lvl="2" indent="-350838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831798" y="1588018"/>
            <a:ext cx="1390124" cy="338554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ICANN/IANA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1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CDN: Content Distribution Network</a:t>
            </a:r>
          </a:p>
          <a:p>
            <a:r>
              <a:rPr lang="en-US" dirty="0"/>
              <a:t>DNS: Domain Name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of hierarchy: </a:t>
            </a:r>
            <a:r>
              <a:rPr lang="en-US" dirty="0">
                <a:solidFill>
                  <a:srgbClr val="0000FF"/>
                </a:solidFill>
              </a:rPr>
              <a:t>Root servers</a:t>
            </a:r>
          </a:p>
          <a:p>
            <a:pPr lvl="1"/>
            <a:r>
              <a:rPr lang="en-US" dirty="0"/>
              <a:t>Location hardwired into other servers</a:t>
            </a:r>
          </a:p>
          <a:p>
            <a:r>
              <a:rPr lang="en-US" dirty="0"/>
              <a:t>Next Level: </a:t>
            </a:r>
            <a:r>
              <a:rPr lang="en-US" dirty="0">
                <a:solidFill>
                  <a:srgbClr val="0000FF"/>
                </a:solidFill>
              </a:rPr>
              <a:t>Top-level domain (TLD) servers</a:t>
            </a:r>
          </a:p>
          <a:p>
            <a:pPr lvl="1"/>
            <a:r>
              <a:rPr lang="en-US" dirty="0"/>
              <a:t>.com, .</a:t>
            </a:r>
            <a:r>
              <a:rPr lang="en-US" dirty="0" err="1"/>
              <a:t>edu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Managed professionally</a:t>
            </a:r>
          </a:p>
          <a:p>
            <a:r>
              <a:rPr lang="en-US" dirty="0"/>
              <a:t>Bottom Level: </a:t>
            </a:r>
            <a:r>
              <a:rPr lang="en-US" dirty="0">
                <a:solidFill>
                  <a:srgbClr val="0000FF"/>
                </a:solidFill>
              </a:rPr>
              <a:t>Authoritative DNS servers</a:t>
            </a:r>
          </a:p>
          <a:p>
            <a:pPr lvl="1"/>
            <a:r>
              <a:rPr lang="en-US" dirty="0"/>
              <a:t>Actually store the name-to-address mapping</a:t>
            </a:r>
          </a:p>
          <a:p>
            <a:pPr lvl="1"/>
            <a:r>
              <a:rPr lang="en-US" dirty="0"/>
              <a:t>Maintained by the corresponding administrative authority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8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147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server stores a (small!) subset of the total DNS database </a:t>
            </a:r>
          </a:p>
          <a:p>
            <a:r>
              <a:rPr lang="en-US" dirty="0"/>
              <a:t>An authoritative  DNS server stores “</a:t>
            </a:r>
            <a:r>
              <a:rPr lang="en-US" dirty="0">
                <a:solidFill>
                  <a:srgbClr val="0000FF"/>
                </a:solidFill>
              </a:rPr>
              <a:t>resource records</a:t>
            </a:r>
            <a:r>
              <a:rPr lang="en-US" dirty="0"/>
              <a:t>” for all DNS names in the domain that it has authority for </a:t>
            </a:r>
          </a:p>
          <a:p>
            <a:r>
              <a:rPr lang="en-US" dirty="0"/>
              <a:t>Each server needs to know other servers responsible for other portions of the hierarchy</a:t>
            </a:r>
          </a:p>
          <a:p>
            <a:pPr lvl="1"/>
            <a:r>
              <a:rPr lang="en-US" dirty="0"/>
              <a:t>Every server knows the root</a:t>
            </a:r>
          </a:p>
          <a:p>
            <a:pPr lvl="1"/>
            <a:r>
              <a:rPr lang="en-US" dirty="0"/>
              <a:t>Root server knows about all top-level domains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149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root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in Virginia, USA</a:t>
            </a:r>
          </a:p>
          <a:p>
            <a:r>
              <a:rPr lang="en-US" dirty="0"/>
              <a:t>How do we make the root scale?</a:t>
            </a:r>
          </a:p>
        </p:txBody>
      </p:sp>
      <p:sp>
        <p:nvSpPr>
          <p:cNvPr id="71685" name="AutoShape 4"/>
          <p:cNvSpPr>
            <a:spLocks noChangeAspect="1" noChangeArrowheads="1"/>
          </p:cNvSpPr>
          <p:nvPr/>
        </p:nvSpPr>
        <p:spPr bwMode="auto">
          <a:xfrm>
            <a:off x="457200" y="3048000"/>
            <a:ext cx="7234238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6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8B66-1FD5-5E48-B5FA-D2D81BD9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 DNS root servers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696D06-C682-9047-8641-460B4D36C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796788"/>
            <a:ext cx="7918769" cy="402336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7D452-4F78-1044-91C6-0035CDBC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7BB13-DC8A-A149-929C-45964E21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7E04-E0AE-F541-B94F-6E8AF491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0F8CC-4B33-4E4B-B4A3-24E1442E547C}"/>
              </a:ext>
            </a:extLst>
          </p:cNvPr>
          <p:cNvSpPr txBox="1"/>
          <p:nvPr/>
        </p:nvSpPr>
        <p:spPr>
          <a:xfrm>
            <a:off x="3946669" y="5811489"/>
            <a:ext cx="2212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https://root-</a:t>
            </a:r>
            <a:r>
              <a:rPr lang="en-US" sz="1400" dirty="0" err="1"/>
              <a:t>servers.org</a:t>
            </a:r>
            <a:r>
              <a:rPr lang="en-US" sz="1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572685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7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 wrap="square" anchor="t">
            <a:normAutofit/>
          </a:bodyPr>
          <a:lstStyle/>
          <a:p>
            <a:endParaRPr lang="en-US" dirty="0"/>
          </a:p>
          <a:p>
            <a:pPr lvl="1"/>
            <a:endParaRPr lang="en-US" sz="21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Jan 18, 2023</a:t>
            </a:r>
            <a:endParaRPr lang="en-US" b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EECS 489 – Lecture 4</a:t>
            </a:r>
            <a:endParaRPr lang="en-US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81F2EB77-FB6C-2244-A076-ADF097535D48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807F3B6-0C44-FD49-99E2-1187970A6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1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Ø"/>
              <a:defRPr sz="18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5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800" b="0" kern="0" dirty="0"/>
              <a:t>Midterm Wed Feb 22 2023</a:t>
            </a:r>
          </a:p>
          <a:p>
            <a:pPr lvl="1"/>
            <a:r>
              <a:rPr lang="en-US" sz="2400" b="0" kern="0" dirty="0"/>
              <a:t>9AM (everyone is expected </a:t>
            </a:r>
            <a:r>
              <a:rPr lang="en-US" sz="2400" b="0" kern="0"/>
              <a:t>to take it at this time)</a:t>
            </a:r>
            <a:endParaRPr lang="en-US" sz="2400" b="0" kern="0" dirty="0"/>
          </a:p>
          <a:p>
            <a:r>
              <a:rPr lang="en-US" sz="2700" b="0" kern="0" dirty="0"/>
              <a:t>Assignment 1 due Fri Jan 27, 2023, 11:59 PM.</a:t>
            </a:r>
          </a:p>
          <a:p>
            <a:r>
              <a:rPr lang="en-US" sz="2700" b="0" kern="0" dirty="0"/>
              <a:t>Quiz 4 will be released today (due within 48 hours).</a:t>
            </a:r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records</a:t>
            </a:r>
            <a:endParaRPr lang="en-US" dirty="0"/>
          </a:p>
        </p:txBody>
      </p:sp>
      <p:sp>
        <p:nvSpPr>
          <p:cNvPr id="163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servers store </a:t>
            </a:r>
            <a:r>
              <a:rPr lang="en-US" dirty="0">
                <a:solidFill>
                  <a:srgbClr val="0000FF"/>
                </a:solidFill>
              </a:rPr>
              <a:t>resource records (RRs)</a:t>
            </a:r>
          </a:p>
          <a:p>
            <a:pPr lvl="1"/>
            <a:r>
              <a:rPr lang="en-US" dirty="0"/>
              <a:t>RR is (name, value, type, TTL)</a:t>
            </a:r>
          </a:p>
          <a:p>
            <a:r>
              <a:rPr lang="en-US" dirty="0"/>
              <a:t>Type = A: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A</a:t>
            </a:r>
            <a:r>
              <a:rPr lang="en-US" dirty="0">
                <a:sym typeface="Wingdings"/>
              </a:rPr>
              <a:t>ddress)</a:t>
            </a:r>
            <a:endParaRPr lang="en-US" dirty="0"/>
          </a:p>
          <a:p>
            <a:pPr lvl="1"/>
            <a:r>
              <a:rPr lang="en-US" dirty="0"/>
              <a:t>name = hostname</a:t>
            </a:r>
          </a:p>
          <a:p>
            <a:pPr lvl="1"/>
            <a:r>
              <a:rPr lang="en-US" dirty="0"/>
              <a:t>value = IP address</a:t>
            </a:r>
          </a:p>
          <a:p>
            <a:r>
              <a:rPr lang="en-US" dirty="0"/>
              <a:t>Type = NS: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N</a:t>
            </a:r>
            <a:r>
              <a:rPr lang="en-US" dirty="0">
                <a:sym typeface="Wingdings"/>
              </a:rPr>
              <a:t>ame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S</a:t>
            </a:r>
            <a:r>
              <a:rPr lang="en-US" dirty="0">
                <a:sym typeface="Wingdings"/>
              </a:rPr>
              <a:t>erver)</a:t>
            </a:r>
            <a:endParaRPr lang="en-US" dirty="0"/>
          </a:p>
          <a:p>
            <a:pPr lvl="1"/>
            <a:r>
              <a:rPr lang="en-US" dirty="0"/>
              <a:t>name = domain</a:t>
            </a:r>
          </a:p>
          <a:p>
            <a:pPr lvl="1"/>
            <a:r>
              <a:rPr lang="en-US" dirty="0"/>
              <a:t>value = name of DNS server for domain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records (cont’d)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= CNAME: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C</a:t>
            </a:r>
            <a:r>
              <a:rPr lang="en-US" dirty="0">
                <a:sym typeface="Wingdings"/>
              </a:rPr>
              <a:t>anonical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Name</a:t>
            </a:r>
            <a:r>
              <a:rPr lang="en-US" dirty="0">
                <a:sym typeface="Wingdings"/>
              </a:rPr>
              <a:t>)</a:t>
            </a:r>
          </a:p>
          <a:p>
            <a:pPr lvl="1"/>
            <a:r>
              <a:rPr lang="en-US" dirty="0"/>
              <a:t>name = alias name for some “canonical” (real) name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cse.umich.edu</a:t>
            </a:r>
            <a:r>
              <a:rPr lang="en-US" dirty="0"/>
              <a:t> is really </a:t>
            </a:r>
            <a:r>
              <a:rPr lang="en-US" dirty="0" err="1"/>
              <a:t>cse.eecs.umich.edu</a:t>
            </a:r>
            <a:endParaRPr lang="en-US" dirty="0"/>
          </a:p>
          <a:p>
            <a:pPr lvl="1"/>
            <a:r>
              <a:rPr lang="en-US" dirty="0"/>
              <a:t>value = canonical name</a:t>
            </a:r>
          </a:p>
          <a:p>
            <a:r>
              <a:rPr lang="en-US" dirty="0"/>
              <a:t>Type = MX: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M</a:t>
            </a:r>
            <a:r>
              <a:rPr lang="en-US" dirty="0">
                <a:sym typeface="Wingdings"/>
              </a:rPr>
              <a:t>ail </a:t>
            </a:r>
            <a:r>
              <a:rPr lang="en-US" dirty="0" err="1">
                <a:sym typeface="Wingdings"/>
              </a:rPr>
              <a:t>e</a:t>
            </a:r>
            <a:r>
              <a:rPr lang="en-US" dirty="0" err="1">
                <a:solidFill>
                  <a:srgbClr val="0000FF"/>
                </a:solidFill>
                <a:sym typeface="Wingdings"/>
              </a:rPr>
              <a:t>X</a:t>
            </a:r>
            <a:r>
              <a:rPr lang="en-US" dirty="0" err="1">
                <a:sym typeface="Wingdings"/>
              </a:rPr>
              <a:t>changer</a:t>
            </a:r>
            <a:r>
              <a:rPr lang="en-US" dirty="0">
                <a:sym typeface="Wingdings"/>
              </a:rPr>
              <a:t>)</a:t>
            </a:r>
            <a:endParaRPr lang="en-US" dirty="0"/>
          </a:p>
          <a:p>
            <a:pPr lvl="1"/>
            <a:r>
              <a:rPr lang="en-US" dirty="0"/>
              <a:t>name = domain in email address</a:t>
            </a:r>
          </a:p>
          <a:p>
            <a:pPr lvl="1"/>
            <a:r>
              <a:rPr lang="en-US" dirty="0"/>
              <a:t>value = name(s) of mail server(s)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1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Resource Records into DNS</a:t>
            </a:r>
            <a:endParaRPr lang="en-US" dirty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</a:t>
            </a:r>
            <a:r>
              <a:rPr lang="en-US" dirty="0" err="1"/>
              <a:t>foobar.com</a:t>
            </a:r>
            <a:r>
              <a:rPr lang="en-US" dirty="0"/>
              <a:t> at registrar </a:t>
            </a:r>
          </a:p>
          <a:p>
            <a:pPr lvl="1"/>
            <a:r>
              <a:rPr lang="en-US" dirty="0"/>
              <a:t>Provide registrar with names and IP addresses of your authoritative name server(s)</a:t>
            </a:r>
          </a:p>
          <a:p>
            <a:pPr lvl="1"/>
            <a:r>
              <a:rPr lang="en-US" dirty="0"/>
              <a:t>Registrar inserts RR pairs into the .com TLD server: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foobar.com</a:t>
            </a:r>
            <a:r>
              <a:rPr lang="en-US" dirty="0"/>
              <a:t>, dns1.foobar.com, NS)</a:t>
            </a:r>
          </a:p>
          <a:p>
            <a:pPr lvl="2"/>
            <a:r>
              <a:rPr lang="en-US" dirty="0"/>
              <a:t>(dns1.foobar.com, 212.44.9.129, A)</a:t>
            </a:r>
          </a:p>
          <a:p>
            <a:r>
              <a:rPr lang="en-US" dirty="0"/>
              <a:t>Store resource records in your server dns1.foobar.com</a:t>
            </a:r>
          </a:p>
          <a:p>
            <a:pPr lvl="1"/>
            <a:r>
              <a:rPr lang="en-US" dirty="0"/>
              <a:t>e.g., type A record for </a:t>
            </a:r>
            <a:r>
              <a:rPr lang="en-US" dirty="0" err="1"/>
              <a:t>www.foobar.com</a:t>
            </a:r>
            <a:endParaRPr lang="en-US" dirty="0"/>
          </a:p>
          <a:p>
            <a:pPr lvl="1"/>
            <a:r>
              <a:rPr lang="en-US" dirty="0"/>
              <a:t>e.g., type MX record for </a:t>
            </a:r>
            <a:r>
              <a:rPr lang="en-US" dirty="0" err="1"/>
              <a:t>foobar.com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DNS (Client/App View)</a:t>
            </a:r>
            <a:endParaRPr lang="en-US" dirty="0"/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components</a:t>
            </a:r>
          </a:p>
          <a:p>
            <a:pPr lvl="1"/>
            <a:r>
              <a:rPr lang="en-US" dirty="0"/>
              <a:t>Local DNS servers</a:t>
            </a:r>
          </a:p>
          <a:p>
            <a:pPr lvl="1"/>
            <a:r>
              <a:rPr lang="en-US" dirty="0"/>
              <a:t>Resolver software on hosts</a:t>
            </a:r>
          </a:p>
          <a:p>
            <a:r>
              <a:rPr lang="en-US" dirty="0"/>
              <a:t>Local DNS server (“default name server”)</a:t>
            </a:r>
          </a:p>
          <a:p>
            <a:pPr lvl="1"/>
            <a:r>
              <a:rPr lang="en-US" dirty="0"/>
              <a:t>Clients configured with default server’s address OR learn it via a host configuration protocol (e.g., DHCP)</a:t>
            </a:r>
          </a:p>
          <a:p>
            <a:r>
              <a:rPr lang="en-US" dirty="0"/>
              <a:t>Client application </a:t>
            </a:r>
          </a:p>
          <a:p>
            <a:pPr lvl="1"/>
            <a:r>
              <a:rPr lang="en-US" dirty="0"/>
              <a:t>Obtain DNS name (e.g., from URL)</a:t>
            </a:r>
          </a:p>
          <a:p>
            <a:pPr lvl="1"/>
            <a:r>
              <a:rPr lang="en-US" dirty="0"/>
              <a:t>Do </a:t>
            </a:r>
            <a:r>
              <a:rPr lang="en-US" dirty="0" err="1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getnameinfo</a:t>
            </a:r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  <a:r>
              <a:rPr lang="en-US" dirty="0"/>
              <a:t> to trigger DNS request to its local DNS server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</a:t>
            </a:r>
            <a:br>
              <a:rPr lang="en-US" dirty="0"/>
            </a:br>
            <a:r>
              <a:rPr lang="en-US" dirty="0"/>
              <a:t>Improving 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connections using </a:t>
            </a:r>
            <a:r>
              <a:rPr lang="en-US" dirty="0">
                <a:solidFill>
                  <a:srgbClr val="0000FF"/>
                </a:solidFill>
              </a:rPr>
              <a:t>three “P”s</a:t>
            </a:r>
          </a:p>
          <a:p>
            <a:pPr lvl="1"/>
            <a:r>
              <a:rPr lang="en-US" dirty="0"/>
              <a:t>Persistent (latency)</a:t>
            </a:r>
          </a:p>
          <a:p>
            <a:pPr lvl="1"/>
            <a:r>
              <a:rPr lang="en-US" dirty="0"/>
              <a:t>Parallel/concurrent (bandwidth and latency)</a:t>
            </a:r>
          </a:p>
          <a:p>
            <a:pPr lvl="1"/>
            <a:r>
              <a:rPr lang="en-US" dirty="0"/>
              <a:t>Pipelined over the same connection (latency)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Forward proxy: close to clients</a:t>
            </a:r>
          </a:p>
          <a:p>
            <a:pPr lvl="1"/>
            <a:r>
              <a:rPr lang="en-US" dirty="0"/>
              <a:t>Reverse proxy: close to servers</a:t>
            </a:r>
          </a:p>
          <a:p>
            <a:r>
              <a:rPr lang="en-US" dirty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18, 2023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93CB-1E59-1446-B9CC-A58DE97D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D2CD-0932-224B-B940-4980B970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9.10.6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global options: +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Got answer: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-&gt;&gt;HEADER&lt;&lt;- opcode: QUERY, status: NOERROR, id: 47443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flags: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ra; QUERY: 1, ANSWER: 1, AUTHORITY: 0, ADDITIONAL: 1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OPT PSEUDOSECTION: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EDNS: version: 0, flags:;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512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QUESTION SECTION: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	IN	A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ANSWER SECTION: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60	IN	A	216.165.47.10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Query time: 39 msec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SERVER: 192.168.1.1#53(192.168.1.1)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WHEN: Fri Sep 10 08:21:43 EDT 2021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MSG SIZE 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rcvd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52F04-60AD-794D-84CF-768EEF39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B634-C135-B140-B8A1-2BCD1BEC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E0C0-F32C-4C47-9EEB-08A5BBC5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42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6575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9178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9827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094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Recursive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59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Iterative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4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787327" cy="72010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690532" cy="738474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6824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4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resolve a name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name resolution</a:t>
            </a:r>
          </a:p>
          <a:p>
            <a:pPr lvl="1"/>
            <a:r>
              <a:rPr lang="en-US" dirty="0"/>
              <a:t>Ask server to do it for you</a:t>
            </a:r>
          </a:p>
          <a:p>
            <a:r>
              <a:rPr lang="en-US" dirty="0"/>
              <a:t>Iterative name resolution</a:t>
            </a:r>
          </a:p>
          <a:p>
            <a:pPr lvl="1"/>
            <a:r>
              <a:rPr lang="en-US" dirty="0"/>
              <a:t>Ask server who to ask next</a:t>
            </a:r>
          </a:p>
          <a:p>
            <a:r>
              <a:rPr lang="en-US" dirty="0"/>
              <a:t>The iterative example we saw is a mix of both!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protocol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Query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Reply</a:t>
            </a:r>
            <a:r>
              <a:rPr lang="en-US" dirty="0"/>
              <a:t> messages; both with the same message format 	</a:t>
            </a:r>
          </a:p>
          <a:p>
            <a:pPr lvl="1"/>
            <a:r>
              <a:rPr lang="en-US" dirty="0"/>
              <a:t>Header: identifier, flags, etc.</a:t>
            </a:r>
          </a:p>
          <a:p>
            <a:pPr lvl="1"/>
            <a:r>
              <a:rPr lang="en-US" dirty="0"/>
              <a:t>Plus resource records</a:t>
            </a:r>
          </a:p>
          <a:p>
            <a:r>
              <a:rPr lang="en-US"/>
              <a:t>Client</a:t>
            </a:r>
            <a:r>
              <a:rPr lang="en-US" dirty="0"/>
              <a:t>–server interaction on UDP Port 53</a:t>
            </a:r>
          </a:p>
          <a:p>
            <a:pPr lvl="1"/>
            <a:r>
              <a:rPr lang="en-US" dirty="0">
                <a:sym typeface="Wingdings" charset="0"/>
              </a:rPr>
              <a:t>Spec supports TCP too, but not always implemented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>
                <a:solidFill>
                  <a:srgbClr val="0000FF"/>
                </a:solidFill>
              </a:rPr>
              <a:t>Highly available?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Replicate popular Websites across many machines</a:t>
            </a:r>
          </a:p>
          <a:p>
            <a:pPr lvl="1"/>
            <a:r>
              <a:rPr lang="en-US" dirty="0"/>
              <a:t>Spreads load across servers</a:t>
            </a:r>
          </a:p>
          <a:p>
            <a:pPr lvl="1"/>
            <a:r>
              <a:rPr lang="en-US" dirty="0"/>
              <a:t>Places content closer to clients</a:t>
            </a:r>
          </a:p>
          <a:p>
            <a:pPr lvl="1"/>
            <a:r>
              <a:rPr lang="en-US" dirty="0"/>
              <a:t>Helps when content isn’t cacheable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69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Reliability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Replicated</a:t>
            </a:r>
            <a:r>
              <a:rPr lang="en-US" dirty="0"/>
              <a:t> DNS servers (primary/secondary)</a:t>
            </a:r>
          </a:p>
          <a:p>
            <a:pPr lvl="1"/>
            <a:r>
              <a:rPr lang="en-US" dirty="0"/>
              <a:t>Name service available if </a:t>
            </a:r>
            <a:r>
              <a:rPr lang="en-US" dirty="0">
                <a:sym typeface="Math B" charset="0"/>
              </a:rPr>
              <a:t>at least one</a:t>
            </a:r>
            <a:r>
              <a:rPr lang="en-US" dirty="0"/>
              <a:t> replica is up</a:t>
            </a:r>
          </a:p>
          <a:p>
            <a:pPr lvl="1"/>
            <a:r>
              <a:rPr lang="en-US" dirty="0"/>
              <a:t>Queries can be load-balanced between replicas</a:t>
            </a:r>
          </a:p>
          <a:p>
            <a:r>
              <a:rPr lang="en-US" dirty="0"/>
              <a:t>Usually, UDP used for queries</a:t>
            </a:r>
          </a:p>
          <a:p>
            <a:pPr lvl="1"/>
            <a:r>
              <a:rPr lang="en-US" dirty="0"/>
              <a:t>Reliability, if needed, </a:t>
            </a:r>
            <a:r>
              <a:rPr lang="en-US" dirty="0">
                <a:sym typeface="Wingdings" charset="0"/>
              </a:rPr>
              <a:t>must be implemented on UDP</a:t>
            </a:r>
          </a:p>
          <a:p>
            <a:r>
              <a:rPr lang="en-US" dirty="0"/>
              <a:t>Try alternate servers on timeout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r>
              <a:rPr lang="en-US" dirty="0"/>
              <a:t> when retrying same server</a:t>
            </a:r>
          </a:p>
          <a:p>
            <a:r>
              <a:rPr lang="en-US" dirty="0"/>
              <a:t>Same identifier for all queries</a:t>
            </a:r>
          </a:p>
          <a:p>
            <a:pPr lvl="1"/>
            <a:r>
              <a:rPr lang="en-US" dirty="0"/>
              <a:t>Don’t care which server responds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/>
              <a:t>Highly available</a:t>
            </a:r>
          </a:p>
          <a:p>
            <a:r>
              <a:rPr lang="en-US" dirty="0">
                <a:solidFill>
                  <a:srgbClr val="0000FF"/>
                </a:solidFill>
              </a:rPr>
              <a:t>Fast lookups?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02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all these queries takes time</a:t>
            </a:r>
          </a:p>
          <a:p>
            <a:pPr lvl="1"/>
            <a:r>
              <a:rPr lang="en-US" dirty="0"/>
              <a:t>Up to 1-second latency before starting download</a:t>
            </a:r>
          </a:p>
          <a:p>
            <a:r>
              <a:rPr lang="en-US" dirty="0"/>
              <a:t>Caching can greatly reduce overhead</a:t>
            </a:r>
          </a:p>
          <a:p>
            <a:pPr lvl="1"/>
            <a:r>
              <a:rPr lang="en-US" dirty="0"/>
              <a:t>The top-level servers very rarely change</a:t>
            </a:r>
          </a:p>
          <a:p>
            <a:pPr lvl="1"/>
            <a:r>
              <a:rPr lang="en-US" dirty="0"/>
              <a:t>Popular sites (e.g., </a:t>
            </a:r>
            <a:r>
              <a:rPr lang="en-US" dirty="0" err="1"/>
              <a:t>www.google.com</a:t>
            </a:r>
            <a:r>
              <a:rPr lang="en-US" dirty="0"/>
              <a:t>) visited often</a:t>
            </a:r>
          </a:p>
          <a:p>
            <a:pPr lvl="1"/>
            <a:r>
              <a:rPr lang="en-US" dirty="0"/>
              <a:t>Local DNS server often has the information cached</a:t>
            </a:r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DNS servers cache responses to queries</a:t>
            </a:r>
          </a:p>
          <a:p>
            <a:pPr lvl="1"/>
            <a:r>
              <a:rPr lang="en-US" dirty="0"/>
              <a:t>Responses include a </a:t>
            </a:r>
            <a:r>
              <a:rPr lang="ja-JP" altLang="en-US" dirty="0">
                <a:solidFill>
                  <a:srgbClr val="0000FF"/>
                </a:solidFill>
              </a:rPr>
              <a:t>“</a:t>
            </a:r>
            <a:r>
              <a:rPr lang="en-US" dirty="0">
                <a:solidFill>
                  <a:srgbClr val="0000FF"/>
                </a:solidFill>
              </a:rPr>
              <a:t>time to live</a:t>
            </a:r>
            <a:r>
              <a:rPr lang="ja-JP" altLang="en-US" dirty="0">
                <a:solidFill>
                  <a:srgbClr val="0000FF"/>
                </a:solidFill>
              </a:rPr>
              <a:t>”</a:t>
            </a:r>
            <a:r>
              <a:rPr lang="en-US" dirty="0">
                <a:solidFill>
                  <a:srgbClr val="0000FF"/>
                </a:solidFill>
              </a:rPr>
              <a:t> (TTL)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Server deletes cached entry after TTL expires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2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93CB-1E59-1446-B9CC-A58DE97D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TTL in dig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D2CD-0932-224B-B940-4980B970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9.10.6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global options: +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Got answer: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-&gt;&gt;HEADER&lt;&lt;- opcode: QUERY, status: NOERROR, id: 47443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flags: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ra; QUERY: 1, ANSWER: 1, AUTHORITY: 0, ADDITIONAL: 1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OPT PSEUDOSECTION: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EDNS: version: 0, flags:;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512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QUESTION SECTION: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	IN	A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ANSWER SECTION: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60	IN	A	216.165.47.10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Query time: 39 msec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SERVER: 192.168.1.1#53(192.168.1.1)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WHEN: Fri Sep 10 08:21:43 EDT 2021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MSG SIZE 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rcvd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52F04-60AD-794D-84CF-768EEF39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B634-C135-B140-B8A1-2BCD1BEC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E0C0-F32C-4C47-9EEB-08A5BBC5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127926-3251-0B4A-96A1-F7475AED26FF}"/>
              </a:ext>
            </a:extLst>
          </p:cNvPr>
          <p:cNvSpPr/>
          <p:nvPr/>
        </p:nvSpPr>
        <p:spPr bwMode="auto">
          <a:xfrm>
            <a:off x="2362200" y="4495800"/>
            <a:ext cx="609600" cy="533400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8B8A1-256C-A742-BA5D-40B6DAE50534}"/>
              </a:ext>
            </a:extLst>
          </p:cNvPr>
          <p:cNvSpPr txBox="1"/>
          <p:nvPr/>
        </p:nvSpPr>
        <p:spPr>
          <a:xfrm>
            <a:off x="2667000" y="4235669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TTL</a:t>
            </a:r>
          </a:p>
        </p:txBody>
      </p:sp>
    </p:spTree>
    <p:extLst>
      <p:ext uri="{BB962C8B-B14F-4D97-AF65-F5344CB8AC3E}">
        <p14:creationId xmlns:p14="http://schemas.microsoft.com/office/powerpoint/2010/main" val="204195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caching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things that do not work</a:t>
            </a:r>
          </a:p>
          <a:p>
            <a:pPr lvl="1"/>
            <a:r>
              <a:rPr lang="en-US" dirty="0"/>
              <a:t>Misspellings like </a:t>
            </a:r>
            <a:r>
              <a:rPr lang="en-US" dirty="0" err="1"/>
              <a:t>www.google.comm</a:t>
            </a:r>
            <a:endParaRPr lang="en-US" dirty="0"/>
          </a:p>
          <a:p>
            <a:pPr lvl="1"/>
            <a:r>
              <a:rPr lang="en-US" dirty="0"/>
              <a:t>These can take a long time to fail the first time</a:t>
            </a:r>
          </a:p>
          <a:p>
            <a:pPr lvl="1"/>
            <a:r>
              <a:rPr lang="en-US" dirty="0"/>
              <a:t>Good to remember that they do not work so the failure takes less time the next time around</a:t>
            </a:r>
          </a:p>
          <a:p>
            <a:r>
              <a:rPr lang="en-US" dirty="0"/>
              <a:t>Negative caching is </a:t>
            </a:r>
            <a:r>
              <a:rPr lang="en-US" dirty="0">
                <a:solidFill>
                  <a:srgbClr val="0000FF"/>
                </a:solidFill>
              </a:rPr>
              <a:t>optional</a:t>
            </a:r>
          </a:p>
          <a:p>
            <a:pPr lvl="1"/>
            <a:r>
              <a:rPr lang="en-US" dirty="0"/>
              <a:t>Not widely implemented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properties of DNS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Administrative delegation and hierarchy enables: </a:t>
            </a:r>
          </a:p>
          <a:p>
            <a:pPr lvl="1"/>
            <a:r>
              <a:rPr lang="en-US" dirty="0"/>
              <a:t>Easy unique naming</a:t>
            </a:r>
          </a:p>
          <a:p>
            <a:pPr lvl="1"/>
            <a:r>
              <a:rPr lang="en-US" dirty="0"/>
              <a:t>“Fate sharing” for network failures</a:t>
            </a:r>
          </a:p>
          <a:p>
            <a:pPr lvl="1"/>
            <a:r>
              <a:rPr lang="en-US" dirty="0"/>
              <a:t>Reasonable trust model</a:t>
            </a:r>
          </a:p>
          <a:p>
            <a:pPr lvl="1"/>
            <a:r>
              <a:rPr lang="en-US" dirty="0"/>
              <a:t>Caching increases scalability and performance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0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provides indirection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can change underneath</a:t>
            </a:r>
          </a:p>
          <a:p>
            <a:pPr lvl="1"/>
            <a:r>
              <a:rPr lang="en-US" dirty="0"/>
              <a:t>Move </a:t>
            </a:r>
            <a:r>
              <a:rPr lang="en-US" dirty="0" err="1"/>
              <a:t>www.cnn.com</a:t>
            </a:r>
            <a:r>
              <a:rPr lang="en-US" dirty="0"/>
              <a:t> to 4.125.91.21</a:t>
            </a:r>
          </a:p>
          <a:p>
            <a:r>
              <a:rPr lang="en-US" dirty="0"/>
              <a:t>Name could map to multiple IP addresses</a:t>
            </a:r>
          </a:p>
          <a:p>
            <a:pPr lvl="1"/>
            <a:r>
              <a:rPr lang="en-US" dirty="0"/>
              <a:t>Load-balancing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Reducing latency by picking nearby servers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Try out</a:t>
            </a:r>
            <a:r>
              <a:rPr lang="en-US" dirty="0"/>
              <a:t>: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google.com</a:t>
            </a:r>
            <a:r>
              <a:rPr lang="en-US" dirty="0"/>
              <a:t> a few times</a:t>
            </a:r>
          </a:p>
          <a:p>
            <a:r>
              <a:rPr lang="en-US" dirty="0"/>
              <a:t>Multiple names for the same address</a:t>
            </a:r>
          </a:p>
          <a:p>
            <a:pPr lvl="1"/>
            <a:r>
              <a:rPr lang="en-US" dirty="0"/>
              <a:t>E.g., many services (mail, www) on same machine </a:t>
            </a:r>
          </a:p>
          <a:p>
            <a:pPr lvl="1"/>
            <a:r>
              <a:rPr lang="en-US" dirty="0"/>
              <a:t>E.g., aliases like </a:t>
            </a:r>
            <a:r>
              <a:rPr lang="en-US" dirty="0" err="1"/>
              <a:t>www.cnn.com</a:t>
            </a:r>
            <a:r>
              <a:rPr lang="en-US" dirty="0"/>
              <a:t> and </a:t>
            </a:r>
            <a:r>
              <a:rPr lang="en-US" dirty="0" err="1"/>
              <a:t>cnn.com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CDNs improve web performance</a:t>
            </a:r>
          </a:p>
          <a:p>
            <a:pPr lvl="1"/>
            <a:r>
              <a:rPr lang="en-US" dirty="0"/>
              <a:t>Via replication and caching</a:t>
            </a:r>
          </a:p>
          <a:p>
            <a:pPr lvl="1"/>
            <a:r>
              <a:rPr lang="en-US" dirty="0"/>
              <a:t>Good server selection</a:t>
            </a:r>
          </a:p>
          <a:p>
            <a:r>
              <a:rPr lang="en-US" dirty="0"/>
              <a:t>DNS allows us to go to webpages without having to memorize IP addresses</a:t>
            </a:r>
          </a:p>
          <a:p>
            <a:pPr lvl="1"/>
            <a:r>
              <a:rPr lang="en-US" dirty="0"/>
              <a:t>Allows a level of indirection that enables many functionalities including CDN server selection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 (CDN)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and replication as a service</a:t>
            </a:r>
          </a:p>
          <a:p>
            <a:r>
              <a:rPr lang="en-US" dirty="0"/>
              <a:t>Large-scale distributed storage infrastructure (usually) administered by one entity</a:t>
            </a:r>
          </a:p>
          <a:p>
            <a:pPr lvl="1"/>
            <a:r>
              <a:rPr lang="en-US" dirty="0"/>
              <a:t>e.g., Akamai is in 130 countries and 1700 networks</a:t>
            </a:r>
          </a:p>
          <a:p>
            <a:r>
              <a:rPr lang="en-US" dirty="0"/>
              <a:t>Combination of caching and replication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Pull</a:t>
            </a:r>
            <a:r>
              <a:rPr lang="en-US" dirty="0"/>
              <a:t>: Direct result of clients</a:t>
            </a:r>
            <a:r>
              <a:rPr lang="ja-JP" altLang="en-US" dirty="0"/>
              <a:t>’</a:t>
            </a:r>
            <a:r>
              <a:rPr lang="en-US" dirty="0"/>
              <a:t>requests (caching)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Expectation of high access rate (replication)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Cost-effective content delivery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theme: multiple sites hosted on shared physical infrastructure </a:t>
            </a:r>
          </a:p>
          <a:p>
            <a:pPr lvl="1"/>
            <a:r>
              <a:rPr lang="en-US" dirty="0"/>
              <a:t>Efficiency of statistical multiplexing</a:t>
            </a:r>
          </a:p>
          <a:p>
            <a:pPr lvl="1"/>
            <a:r>
              <a:rPr lang="en-US" dirty="0"/>
              <a:t>Economies of scale (volume pricing, etc.)</a:t>
            </a:r>
          </a:p>
          <a:p>
            <a:pPr lvl="1"/>
            <a:r>
              <a:rPr lang="en-US" dirty="0"/>
              <a:t>Amortization of human operator costs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CDNs</a:t>
            </a:r>
          </a:p>
          <a:p>
            <a:pPr lvl="1"/>
            <a:r>
              <a:rPr lang="en-US" dirty="0"/>
              <a:t>Web hosting companies </a:t>
            </a:r>
          </a:p>
          <a:p>
            <a:pPr lvl="1"/>
            <a:r>
              <a:rPr lang="en-US" dirty="0"/>
              <a:t>Cloud infrastructure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example – Akamai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Akamai creates new domain names for each client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a128.g.akamai.net</a:t>
            </a:r>
            <a:r>
              <a:rPr lang="en-US" dirty="0"/>
              <a:t> for </a:t>
            </a:r>
            <a:r>
              <a:rPr lang="en-US" dirty="0" err="1">
                <a:solidFill>
                  <a:srgbClr val="0000FF"/>
                </a:solidFill>
              </a:rPr>
              <a:t>cnn.com</a:t>
            </a:r>
            <a:endParaRPr lang="en-US" dirty="0"/>
          </a:p>
          <a:p>
            <a:r>
              <a:rPr lang="en-US" dirty="0"/>
              <a:t>The client content provider modifies content so that embedded URLs reference new domains</a:t>
            </a:r>
          </a:p>
          <a:p>
            <a:pPr lvl="1"/>
            <a:r>
              <a:rPr lang="ja-JP" altLang="en-US" dirty="0"/>
              <a:t>“</a:t>
            </a:r>
            <a:r>
              <a:rPr lang="en-US" dirty="0" err="1"/>
              <a:t>Akamaize</a:t>
            </a:r>
            <a:r>
              <a:rPr lang="ja-JP" altLang="en-US" dirty="0"/>
              <a:t>”</a:t>
            </a:r>
            <a:r>
              <a:rPr lang="en-US" dirty="0"/>
              <a:t> content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http://</a:t>
            </a:r>
            <a:r>
              <a:rPr lang="en-US" dirty="0" err="1">
                <a:solidFill>
                  <a:srgbClr val="0000FF"/>
                </a:solidFill>
              </a:rPr>
              <a:t>www.cnn.com</a:t>
            </a:r>
            <a:r>
              <a:rPr lang="en-US" dirty="0">
                <a:solidFill>
                  <a:srgbClr val="0000FF"/>
                </a:solidFill>
              </a:rPr>
              <a:t>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r>
              <a:rPr lang="en-US" dirty="0"/>
              <a:t> becomes </a:t>
            </a:r>
            <a:r>
              <a:rPr lang="en-US" dirty="0">
                <a:solidFill>
                  <a:srgbClr val="0000FF"/>
                </a:solidFill>
              </a:rPr>
              <a:t>http://a128.g.akamai.net/image-of-the-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endParaRPr lang="en-US" dirty="0"/>
          </a:p>
          <a:p>
            <a:r>
              <a:rPr lang="en-US" dirty="0"/>
              <a:t>Requests now sent to CDN’s infrastructure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170C-8243-5647-85C8-529F02D3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example – Akamai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B079B-3AAB-0E4C-B66E-EF6EFB5E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0DDA-266C-3C4D-9077-346D08D6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F7C9-FA5B-1B49-B814-78AC0A3F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28EF8-508C-A84D-8346-1C063C5B1ECB}"/>
              </a:ext>
            </a:extLst>
          </p:cNvPr>
          <p:cNvSpPr txBox="1"/>
          <p:nvPr/>
        </p:nvSpPr>
        <p:spPr>
          <a:xfrm>
            <a:off x="168493" y="5940623"/>
            <a:ext cx="8670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Retrieved on Sep 10, 2021 from https://</a:t>
            </a:r>
            <a:r>
              <a:rPr lang="en-US" sz="1400" dirty="0" err="1"/>
              <a:t>www.akamai.com</a:t>
            </a:r>
            <a:r>
              <a:rPr lang="en-US" sz="1400" dirty="0"/>
              <a:t>/visualizations/media-delivery-network-map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7B7CF5D-A788-0340-894D-6CE7F303F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1518317"/>
            <a:ext cx="8305800" cy="438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5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direct clients to particular replicas?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Balancing load across server replicas</a:t>
            </a:r>
          </a:p>
          <a:p>
            <a:r>
              <a:rPr lang="en-US" dirty="0"/>
              <a:t>Pairing clients with nearby servers to decrease latency and overall bandwidth usage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084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1490459359</TotalTime>
  <Pages>7</Pages>
  <Words>2727</Words>
  <Application>Microsoft Macintosh PowerPoint</Application>
  <PresentationFormat>On-screen Show (4:3)</PresentationFormat>
  <Paragraphs>536</Paragraphs>
  <Slides>47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ZapfDingbats</vt:lpstr>
      <vt:lpstr>Arial</vt:lpstr>
      <vt:lpstr>Arial Black</vt:lpstr>
      <vt:lpstr>Calibri</vt:lpstr>
      <vt:lpstr>Consolas</vt:lpstr>
      <vt:lpstr>Courier New</vt:lpstr>
      <vt:lpstr>Helvetica</vt:lpstr>
      <vt:lpstr>Lucida Console</vt:lpstr>
      <vt:lpstr>Monotype Sorts</vt:lpstr>
      <vt:lpstr>Times New Roman</vt:lpstr>
      <vt:lpstr>Wingdings</vt:lpstr>
      <vt:lpstr>dbllineb</vt:lpstr>
      <vt:lpstr>EECS 489 Computer Networks  Winter 2023</vt:lpstr>
      <vt:lpstr>Agenda</vt:lpstr>
      <vt:lpstr>Recap: Improving HTTP performance</vt:lpstr>
      <vt:lpstr>Replication</vt:lpstr>
      <vt:lpstr>Content Distribution Networks (CDN)</vt:lpstr>
      <vt:lpstr> Cost-effective content delivery</vt:lpstr>
      <vt:lpstr>CDN example – Akamai</vt:lpstr>
      <vt:lpstr>CDN example – Akamai</vt:lpstr>
      <vt:lpstr>Why direct clients to particular replicas?</vt:lpstr>
      <vt:lpstr>DNS: Domain name system</vt:lpstr>
      <vt:lpstr>Internet names &amp; addresses</vt:lpstr>
      <vt:lpstr>Why?</vt:lpstr>
      <vt:lpstr>DNS: History</vt:lpstr>
      <vt:lpstr>DNS: History</vt:lpstr>
      <vt:lpstr>Goals</vt:lpstr>
      <vt:lpstr>How?</vt:lpstr>
      <vt:lpstr>Key idea: Hierarchy</vt:lpstr>
      <vt:lpstr>Hierarchical namespace</vt:lpstr>
      <vt:lpstr>Hierarchical administration</vt:lpstr>
      <vt:lpstr>Server hierarchy</vt:lpstr>
      <vt:lpstr>Server hierarchy</vt:lpstr>
      <vt:lpstr>DNS root</vt:lpstr>
      <vt:lpstr>13 DNS root servers</vt:lpstr>
      <vt:lpstr>5-minute break!</vt:lpstr>
      <vt:lpstr>Announcements</vt:lpstr>
      <vt:lpstr>DNS records</vt:lpstr>
      <vt:lpstr>DNS records (cont’d)</vt:lpstr>
      <vt:lpstr>Inserting Resource Records into DNS</vt:lpstr>
      <vt:lpstr>Using DNS (Client/App View)</vt:lpstr>
      <vt:lpstr>dig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Two ways to resolve a name</vt:lpstr>
      <vt:lpstr>DNS protocol</vt:lpstr>
      <vt:lpstr>Goals: Are we there yet?</vt:lpstr>
      <vt:lpstr>Reliability</vt:lpstr>
      <vt:lpstr>Goals: Are we there yet?</vt:lpstr>
      <vt:lpstr>DNS caching</vt:lpstr>
      <vt:lpstr>TTL in dig output</vt:lpstr>
      <vt:lpstr>Negative caching</vt:lpstr>
      <vt:lpstr>Important properties of DNS</vt:lpstr>
      <vt:lpstr>DNS provides indirection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Mao, Z</cp:lastModifiedBy>
  <cp:revision>1379</cp:revision>
  <cp:lastPrinted>2023-01-18T11:16:07Z</cp:lastPrinted>
  <dcterms:created xsi:type="dcterms:W3CDTF">2014-01-14T18:15:50Z</dcterms:created>
  <dcterms:modified xsi:type="dcterms:W3CDTF">2023-01-20T22:21:12Z</dcterms:modified>
  <cp:category/>
</cp:coreProperties>
</file>