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8" r:id="rId2"/>
    <p:sldId id="487" r:id="rId3"/>
    <p:sldId id="514" r:id="rId4"/>
    <p:sldId id="516" r:id="rId5"/>
    <p:sldId id="525" r:id="rId6"/>
    <p:sldId id="517" r:id="rId7"/>
    <p:sldId id="518" r:id="rId8"/>
    <p:sldId id="519" r:id="rId9"/>
    <p:sldId id="520" r:id="rId10"/>
    <p:sldId id="521" r:id="rId11"/>
    <p:sldId id="564" r:id="rId12"/>
    <p:sldId id="522" r:id="rId13"/>
    <p:sldId id="523" r:id="rId14"/>
    <p:sldId id="526" r:id="rId15"/>
    <p:sldId id="513" r:id="rId16"/>
    <p:sldId id="527" r:id="rId17"/>
    <p:sldId id="528" r:id="rId18"/>
    <p:sldId id="529" r:id="rId19"/>
    <p:sldId id="531" r:id="rId20"/>
    <p:sldId id="532" r:id="rId21"/>
    <p:sldId id="533" r:id="rId22"/>
    <p:sldId id="534" r:id="rId23"/>
    <p:sldId id="535" r:id="rId24"/>
    <p:sldId id="536" r:id="rId25"/>
    <p:sldId id="502" r:id="rId26"/>
    <p:sldId id="538" r:id="rId27"/>
    <p:sldId id="539" r:id="rId28"/>
    <p:sldId id="540" r:id="rId29"/>
    <p:sldId id="541" r:id="rId30"/>
    <p:sldId id="542" r:id="rId31"/>
    <p:sldId id="543" r:id="rId32"/>
    <p:sldId id="544" r:id="rId33"/>
    <p:sldId id="545" r:id="rId34"/>
    <p:sldId id="546" r:id="rId35"/>
    <p:sldId id="547" r:id="rId36"/>
    <p:sldId id="548" r:id="rId37"/>
    <p:sldId id="549" r:id="rId38"/>
    <p:sldId id="550" r:id="rId39"/>
    <p:sldId id="551" r:id="rId40"/>
    <p:sldId id="552" r:id="rId41"/>
    <p:sldId id="553" r:id="rId42"/>
    <p:sldId id="562" r:id="rId43"/>
    <p:sldId id="555" r:id="rId44"/>
    <p:sldId id="563" r:id="rId45"/>
    <p:sldId id="557" r:id="rId46"/>
    <p:sldId id="558" r:id="rId47"/>
    <p:sldId id="559" r:id="rId48"/>
    <p:sldId id="512" r:id="rId4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/>
    <p:restoredTop sz="87606"/>
  </p:normalViewPr>
  <p:slideViewPr>
    <p:cSldViewPr>
      <p:cViewPr varScale="1">
        <p:scale>
          <a:sx n="107" d="100"/>
          <a:sy n="107" d="100"/>
        </p:scale>
        <p:origin x="14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SCTP: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Stream Control Transmission Protocol</a:t>
            </a:r>
          </a:p>
          <a:p>
            <a:r>
              <a:rPr lang="en-US" dirty="0"/>
              <a:t>MPTCP:</a:t>
            </a:r>
            <a:r>
              <a:rPr lang="en-US" baseline="0" dirty="0"/>
              <a:t> Multipath TCP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SST: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Structured Stream Transport</a:t>
            </a:r>
          </a:p>
          <a:p>
            <a:r>
              <a:rPr lang="en-US" baseline="0" dirty="0"/>
              <a:t>RDP: Remote Desktop Protocol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DCCP: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Datagram Congestion Control Protocol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5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15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23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C7672D-F7A8-8D43-80DB-7EE57F86E28F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56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79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6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62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January 25, 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6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25,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25,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25,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25,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25,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25,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25,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25,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25,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25,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January 25,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fc-editor.org/info/rfc900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2023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Z. Morley Mao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dirty="0"/>
              <a:t>Provide common end-to-end services for app layer [optional]</a:t>
            </a:r>
          </a:p>
          <a:p>
            <a:r>
              <a:rPr lang="en-US" dirty="0"/>
              <a:t>TCP and UDP are the common transport protocols</a:t>
            </a:r>
          </a:p>
          <a:p>
            <a:r>
              <a:rPr lang="en-US" dirty="0"/>
              <a:t>UDP is a minimalist transport protocol</a:t>
            </a:r>
          </a:p>
          <a:p>
            <a:pPr marL="257175" lvl="1" indent="-257175">
              <a:buFont typeface="Monotype Sorts" charset="0"/>
              <a:buChar char="l"/>
            </a:pPr>
            <a:r>
              <a:rPr lang="en-US" sz="2800" dirty="0">
                <a:solidFill>
                  <a:srgbClr val="0000FF"/>
                </a:solidFill>
              </a:rPr>
              <a:t>TCP offers a reliable, in-order, byte stream abstraction</a:t>
            </a:r>
          </a:p>
          <a:p>
            <a:pPr lvl="1"/>
            <a:r>
              <a:rPr lang="en-US" dirty="0"/>
              <a:t>With congestion control, but w/o performance guarantees (delay, b/w, etc.)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1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22837-077C-ED33-50D7-16E66AE66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 transport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A244D-2B15-DC0D-6DAD-C9C3142A2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A1A1A"/>
                </a:solidFill>
                <a:effectLst/>
              </a:rPr>
              <a:t>The QUIC transport protocol (</a:t>
            </a:r>
            <a:r>
              <a:rPr lang="en-US" b="0" i="0" u="none" strike="noStrike" dirty="0">
                <a:solidFill>
                  <a:srgbClr val="007BBD"/>
                </a:solidFill>
                <a:effectLst/>
                <a:hlinkClick r:id="rId2"/>
              </a:rPr>
              <a:t>RFC 9000</a:t>
            </a:r>
            <a:r>
              <a:rPr lang="en-US" b="0" i="0" dirty="0">
                <a:solidFill>
                  <a:srgbClr val="1A1A1A"/>
                </a:solidFill>
                <a:effectLst/>
              </a:rPr>
              <a:t>) </a:t>
            </a:r>
          </a:p>
          <a:p>
            <a:r>
              <a:rPr lang="en-US" dirty="0">
                <a:solidFill>
                  <a:srgbClr val="1A1A1A"/>
                </a:solidFill>
              </a:rPr>
              <a:t>Built on top of UDP</a:t>
            </a:r>
          </a:p>
          <a:p>
            <a:r>
              <a:rPr lang="en-US" dirty="0"/>
              <a:t>QUIC packets are encrypted individually </a:t>
            </a:r>
          </a:p>
          <a:p>
            <a:r>
              <a:rPr lang="en-US" dirty="0"/>
              <a:t>Faster connection setup by reusing the negotiated parameters from a previous connection </a:t>
            </a:r>
          </a:p>
          <a:p>
            <a:r>
              <a:rPr lang="en-US" dirty="0"/>
              <a:t>Many other benefits: extensibility, reduced sensitivity to packet loss, reduced </a:t>
            </a:r>
            <a:r>
              <a:rPr lang="en-US" dirty="0" err="1"/>
              <a:t>HoL</a:t>
            </a:r>
            <a:r>
              <a:rPr lang="en-US"/>
              <a:t>, etc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F0A03-5069-5817-8A18-D773D3EC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346D6-13FC-14F3-9181-B86312EE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994C8-EC11-FBEA-F2DD-E384274C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1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and sockets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Socket</a:t>
            </a:r>
            <a:r>
              <a:rPr lang="en-US" dirty="0"/>
              <a:t>: software abstraction for an application process to exchange network messages with the (transport layer in the) operating system </a:t>
            </a:r>
          </a:p>
          <a:p>
            <a:r>
              <a:rPr lang="en-US" dirty="0"/>
              <a:t>Two important types of sockets</a:t>
            </a:r>
          </a:p>
          <a:p>
            <a:pPr lvl="1"/>
            <a:r>
              <a:rPr lang="en-US" dirty="0"/>
              <a:t>UDP socket: TYPE is SOCK_DGRAM </a:t>
            </a:r>
          </a:p>
          <a:p>
            <a:pPr lvl="1"/>
            <a:r>
              <a:rPr lang="en-US" dirty="0">
                <a:sym typeface="Wingdings"/>
              </a:rPr>
              <a:t>TCP socket: TYPE is SOCK_STREAM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Ports</a:t>
            </a:r>
            <a:endParaRPr lang="en-US" dirty="0"/>
          </a:p>
        </p:txBody>
      </p:sp>
      <p:sp>
        <p:nvSpPr>
          <p:cNvPr id="1108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16-bit numbers that help distinguishing apps</a:t>
            </a:r>
          </a:p>
          <a:p>
            <a:pPr lvl="1"/>
            <a:r>
              <a:rPr lang="en-US" dirty="0"/>
              <a:t>Packets carry 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dst</a:t>
            </a:r>
            <a:r>
              <a:rPr lang="en-US" dirty="0"/>
              <a:t> port no in transport header</a:t>
            </a:r>
          </a:p>
          <a:p>
            <a:pPr lvl="1"/>
            <a:r>
              <a:rPr lang="en-US" dirty="0">
                <a:sym typeface="Wingdings"/>
              </a:rPr>
              <a:t>Well-known (0-1023) and ephemeral ports</a:t>
            </a:r>
            <a:endParaRPr lang="en-US" dirty="0"/>
          </a:p>
          <a:p>
            <a:r>
              <a:rPr lang="en-US" dirty="0"/>
              <a:t>OS stores mapping between sockets and ports</a:t>
            </a:r>
          </a:p>
          <a:p>
            <a:pPr lvl="1"/>
            <a:r>
              <a:rPr lang="en-US" dirty="0"/>
              <a:t>Port in packets and sockets in OS</a:t>
            </a:r>
          </a:p>
          <a:p>
            <a:pPr lvl="1"/>
            <a:r>
              <a:rPr lang="en-US" dirty="0"/>
              <a:t>For UDP ports (SOCK_DGRAM)</a:t>
            </a:r>
          </a:p>
          <a:p>
            <a:pPr lvl="2"/>
            <a:r>
              <a:rPr lang="en-US" dirty="0"/>
              <a:t>OS stores (local port, local IP address) </a:t>
            </a:r>
            <a:r>
              <a:rPr lang="en-US" dirty="0">
                <a:sym typeface="Wingdings"/>
              </a:rPr>
              <a:t> socket</a:t>
            </a:r>
          </a:p>
          <a:p>
            <a:pPr lvl="1"/>
            <a:r>
              <a:rPr lang="en-US" dirty="0"/>
              <a:t>For TCP ports (SOCK_STREAM)</a:t>
            </a:r>
          </a:p>
          <a:p>
            <a:pPr lvl="2"/>
            <a:r>
              <a:rPr lang="en-US" dirty="0"/>
              <a:t>OS stores </a:t>
            </a:r>
            <a:r>
              <a:rPr lang="en-US" dirty="0">
                <a:sym typeface="Wingdings"/>
              </a:rPr>
              <a:t>(local port, local IP, remote port, remote IP)  socket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1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899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UDP: User Datagram Protocol 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Lightweight communication between processes</a:t>
            </a:r>
          </a:p>
          <a:p>
            <a:pPr lvl="1"/>
            <a:r>
              <a:rPr lang="en-US" dirty="0"/>
              <a:t>Avoid overhead and delays of order &amp; reliability</a:t>
            </a:r>
          </a:p>
          <a:p>
            <a:r>
              <a:rPr lang="en-US" dirty="0"/>
              <a:t>UDP described in RFC 768 – (1980!)</a:t>
            </a:r>
          </a:p>
          <a:p>
            <a:pPr lvl="1"/>
            <a:r>
              <a:rPr lang="en-US" dirty="0"/>
              <a:t>Destination IP address and port to support demultiplexing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38600" y="3810000"/>
            <a:ext cx="3522663" cy="1828800"/>
            <a:chOff x="2286000" y="4953000"/>
            <a:chExt cx="3522663" cy="1828800"/>
          </a:xfrm>
        </p:grpSpPr>
        <p:sp>
          <p:nvSpPr>
            <p:cNvPr id="284676" name="Rectangle 4"/>
            <p:cNvSpPr>
              <a:spLocks noChangeArrowheads="1"/>
            </p:cNvSpPr>
            <p:nvPr/>
          </p:nvSpPr>
          <p:spPr bwMode="auto">
            <a:xfrm>
              <a:off x="2286000" y="4953000"/>
              <a:ext cx="1760538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7" name="Rectangle 5"/>
            <p:cNvSpPr>
              <a:spLocks noChangeArrowheads="1"/>
            </p:cNvSpPr>
            <p:nvPr/>
          </p:nvSpPr>
          <p:spPr bwMode="auto">
            <a:xfrm>
              <a:off x="4046538" y="4953000"/>
              <a:ext cx="1760537" cy="533400"/>
            </a:xfrm>
            <a:prstGeom prst="rect">
              <a:avLst/>
            </a:prstGeom>
            <a:solidFill>
              <a:srgbClr val="D3A6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8" name="Rectangle 6"/>
            <p:cNvSpPr>
              <a:spLocks noChangeArrowheads="1"/>
            </p:cNvSpPr>
            <p:nvPr/>
          </p:nvSpPr>
          <p:spPr bwMode="auto">
            <a:xfrm>
              <a:off x="2286000" y="5486400"/>
              <a:ext cx="1760538" cy="533400"/>
            </a:xfrm>
            <a:prstGeom prst="rect">
              <a:avLst/>
            </a:prstGeom>
            <a:solidFill>
              <a:srgbClr val="D3A6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9" name="Rectangle 7"/>
            <p:cNvSpPr>
              <a:spLocks noChangeArrowheads="1"/>
            </p:cNvSpPr>
            <p:nvPr/>
          </p:nvSpPr>
          <p:spPr bwMode="auto">
            <a:xfrm>
              <a:off x="4046538" y="5486400"/>
              <a:ext cx="1760537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0" name="Line 8"/>
            <p:cNvSpPr>
              <a:spLocks noChangeShapeType="1"/>
            </p:cNvSpPr>
            <p:nvPr/>
          </p:nvSpPr>
          <p:spPr bwMode="auto">
            <a:xfrm>
              <a:off x="2286000" y="6019800"/>
              <a:ext cx="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1" name="Line 9"/>
            <p:cNvSpPr>
              <a:spLocks noChangeShapeType="1"/>
            </p:cNvSpPr>
            <p:nvPr/>
          </p:nvSpPr>
          <p:spPr bwMode="auto">
            <a:xfrm>
              <a:off x="5808663" y="6019800"/>
              <a:ext cx="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2" name="Text Box 10"/>
            <p:cNvSpPr txBox="1">
              <a:spLocks noChangeArrowheads="1"/>
            </p:cNvSpPr>
            <p:nvPr/>
          </p:nvSpPr>
          <p:spPr bwMode="auto">
            <a:xfrm>
              <a:off x="2570163" y="5070475"/>
              <a:ext cx="129540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 SRC port</a:t>
              </a:r>
            </a:p>
          </p:txBody>
        </p:sp>
        <p:sp>
          <p:nvSpPr>
            <p:cNvPr id="284683" name="Text Box 11"/>
            <p:cNvSpPr txBox="1">
              <a:spLocks noChangeArrowheads="1"/>
            </p:cNvSpPr>
            <p:nvPr/>
          </p:nvSpPr>
          <p:spPr bwMode="auto">
            <a:xfrm>
              <a:off x="4275138" y="5070475"/>
              <a:ext cx="1295400" cy="366713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 DST port</a:t>
              </a:r>
            </a:p>
          </p:txBody>
        </p:sp>
        <p:sp>
          <p:nvSpPr>
            <p:cNvPr id="284684" name="Text Box 12"/>
            <p:cNvSpPr txBox="1">
              <a:spLocks noChangeArrowheads="1"/>
            </p:cNvSpPr>
            <p:nvPr/>
          </p:nvSpPr>
          <p:spPr bwMode="auto">
            <a:xfrm>
              <a:off x="2751932" y="5576888"/>
              <a:ext cx="943769" cy="366712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Length</a:t>
              </a:r>
            </a:p>
          </p:txBody>
        </p:sp>
        <p:sp>
          <p:nvSpPr>
            <p:cNvPr id="284685" name="Text Box 13"/>
            <p:cNvSpPr txBox="1">
              <a:spLocks noChangeArrowheads="1"/>
            </p:cNvSpPr>
            <p:nvPr/>
          </p:nvSpPr>
          <p:spPr bwMode="auto">
            <a:xfrm>
              <a:off x="4275138" y="5576888"/>
              <a:ext cx="1295400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Checksum</a:t>
              </a:r>
            </a:p>
          </p:txBody>
        </p:sp>
        <p:sp>
          <p:nvSpPr>
            <p:cNvPr id="284686" name="Text Box 14"/>
            <p:cNvSpPr txBox="1">
              <a:spLocks noChangeArrowheads="1"/>
            </p:cNvSpPr>
            <p:nvPr/>
          </p:nvSpPr>
          <p:spPr bwMode="auto">
            <a:xfrm>
              <a:off x="3684588" y="6248400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DATA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86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error checking on the packet contents</a:t>
            </a:r>
          </a:p>
          <a:p>
            <a:pPr lvl="1"/>
            <a:r>
              <a:rPr lang="en-US" dirty="0"/>
              <a:t>(checksum field = 0 means </a:t>
            </a:r>
            <a:r>
              <a:rPr lang="ja-JP" altLang="en-US"/>
              <a:t>“</a:t>
            </a:r>
            <a:r>
              <a:rPr lang="en-US" altLang="ja-JP" dirty="0"/>
              <a:t>don’t verify checksum</a:t>
            </a:r>
            <a:r>
              <a:rPr lang="ja-JP" altLang="en-US"/>
              <a:t>”</a:t>
            </a:r>
            <a:r>
              <a:rPr lang="en-US" altLang="ja-JP" dirty="0"/>
              <a:t>)</a:t>
            </a:r>
          </a:p>
          <a:p>
            <a:r>
              <a:rPr lang="en-US" dirty="0"/>
              <a:t>Source port is also optional</a:t>
            </a:r>
          </a:p>
          <a:p>
            <a:pPr lvl="1"/>
            <a:r>
              <a:rPr lang="en-US" dirty="0"/>
              <a:t>Useful to respond back to the sender in some cases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7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 transport layer? </a:t>
            </a:r>
            <a:endParaRPr lang="en-US" dirty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IP packets are addressed to a host but end-to-end communication is between application processes at  hosts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Need a way to decide which packets go to which applications (mux/demux)</a:t>
            </a:r>
          </a:p>
          <a:p>
            <a:r>
              <a:rPr lang="en-US" dirty="0"/>
              <a:t>IP provides a weak service model (best-effort)</a:t>
            </a:r>
          </a:p>
          <a:p>
            <a:pPr lvl="1"/>
            <a:r>
              <a:rPr lang="en-US" dirty="0"/>
              <a:t>Packets can be corrupted, delayed, dropped, reordered, duplicated </a:t>
            </a:r>
          </a:p>
          <a:p>
            <a:pPr lvl="1"/>
            <a:r>
              <a:rPr lang="en-US" dirty="0"/>
              <a:t>No guidance on how much traffic to send and when</a:t>
            </a:r>
          </a:p>
          <a:p>
            <a:pPr lvl="1"/>
            <a:r>
              <a:rPr lang="en-US" dirty="0"/>
              <a:t>Dealing with this is tedious for application developers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49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transport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971800"/>
            <a:ext cx="3886200" cy="3048000"/>
          </a:xfr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@Sender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Send packets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24400" y="2971800"/>
            <a:ext cx="3886200" cy="3048000"/>
          </a:xfr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@Receiver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Wait for packets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16002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1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18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5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35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35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800" b="0" kern="0" dirty="0"/>
              <a:t>In a perfect world, reliable transport is easy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39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transport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perfect world, reliable transport is easy</a:t>
            </a:r>
          </a:p>
          <a:p>
            <a:r>
              <a:rPr lang="en-US" dirty="0"/>
              <a:t>All the bad things best-effort can do</a:t>
            </a:r>
          </a:p>
          <a:p>
            <a:pPr lvl="1"/>
            <a:r>
              <a:rPr lang="en-US" dirty="0"/>
              <a:t>A packet is corrupted (bit errors)</a:t>
            </a:r>
          </a:p>
          <a:p>
            <a:pPr lvl="1"/>
            <a:r>
              <a:rPr lang="en-US" dirty="0"/>
              <a:t>A packet is lost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packet is delayed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Packets are reordered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>
                <a:solidFill>
                  <a:srgbClr val="000090"/>
                </a:solidFill>
              </a:rPr>
              <a:t>)</a:t>
            </a:r>
            <a:endParaRPr lang="en-US" dirty="0"/>
          </a:p>
          <a:p>
            <a:pPr lvl="1"/>
            <a:r>
              <a:rPr lang="en-US" dirty="0"/>
              <a:t>A packet is duplicated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/>
              <a:t>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25, 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5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packet corruption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25,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539877" y="19812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ahoma" charset="0"/>
              </a:rPr>
              <a:t>1</a:t>
            </a:r>
          </a:p>
        </p:txBody>
      </p:sp>
      <p:sp>
        <p:nvSpPr>
          <p:cNvPr id="1127447" name="Text Box 23"/>
          <p:cNvSpPr txBox="1">
            <a:spLocks noChangeArrowheads="1"/>
          </p:cNvSpPr>
          <p:nvPr/>
        </p:nvSpPr>
        <p:spPr bwMode="auto">
          <a:xfrm>
            <a:off x="1516329" y="3190875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2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543314" y="45008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2</a:t>
            </a:r>
          </a:p>
        </p:txBody>
      </p:sp>
      <p:sp>
        <p:nvSpPr>
          <p:cNvPr id="2" name="Rectangle 1"/>
          <p:cNvSpPr/>
          <p:nvPr/>
        </p:nvSpPr>
        <p:spPr>
          <a:xfrm>
            <a:off x="7393200" y="2590800"/>
            <a:ext cx="60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59056" y="386709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4800" y="2819400"/>
            <a:ext cx="64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924081" y="4019490"/>
            <a:ext cx="800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nack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312D6-38C9-DD2A-067C-527518E7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31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32" grpId="0" animBg="1"/>
      <p:bldP spid="1127433" grpId="0" animBg="1"/>
      <p:bldP spid="1127441" grpId="0" animBg="1"/>
      <p:bldP spid="1127447" grpId="0"/>
      <p:bldP spid="1127468" grpId="0" animBg="1"/>
      <p:bldP spid="1127474" grpId="0" animBg="1"/>
      <p:bldP spid="51" grpId="0"/>
      <p:bldP spid="2" grpId="0"/>
      <p:bldP spid="3" grpId="0"/>
      <p:bldP spid="4" grpId="0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layer basics</a:t>
            </a:r>
          </a:p>
          <a:p>
            <a:r>
              <a:rPr lang="en-US" dirty="0"/>
              <a:t>UDP</a:t>
            </a:r>
          </a:p>
          <a:p>
            <a:r>
              <a:rPr lang="en-US" dirty="0"/>
              <a:t>Designing a reliable transport protocol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packet corruption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25, 2023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539877" y="19812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543314" y="3276600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2" name="Rectangle 1"/>
          <p:cNvSpPr/>
          <p:nvPr/>
        </p:nvSpPr>
        <p:spPr>
          <a:xfrm>
            <a:off x="7393200" y="2590800"/>
            <a:ext cx="60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7800" y="312420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1205946">
            <a:off x="3669751" y="2819400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0163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5943600"/>
            <a:ext cx="8229600" cy="6858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What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if the ACK/NACK is corrupted?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848600" y="3505200"/>
            <a:ext cx="1371600" cy="990600"/>
            <a:chOff x="7848600" y="3505200"/>
            <a:chExt cx="1371600" cy="990600"/>
          </a:xfrm>
        </p:grpSpPr>
        <p:sp>
          <p:nvSpPr>
            <p:cNvPr id="6" name="Cloud Callout 5"/>
            <p:cNvSpPr/>
            <p:nvPr/>
          </p:nvSpPr>
          <p:spPr bwMode="auto">
            <a:xfrm>
              <a:off x="7848600" y="3505200"/>
              <a:ext cx="1371600" cy="990600"/>
            </a:xfrm>
            <a:prstGeom prst="cloudCallout">
              <a:avLst>
                <a:gd name="adj1" fmla="val -81417"/>
                <a:gd name="adj2" fmla="val 4947"/>
              </a:avLst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 flipH="1">
              <a:off x="7848600" y="3615698"/>
              <a:ext cx="1252533" cy="575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 b="0" dirty="0">
                  <a:latin typeface="+mn-lt"/>
                </a:rPr>
                <a:t>Packet </a:t>
              </a:r>
              <a:br>
                <a:rPr lang="en-US" sz="1600" b="0" dirty="0">
                  <a:latin typeface="+mn-lt"/>
                </a:rPr>
              </a:br>
              <a:r>
                <a:rPr lang="en-US" sz="1600" b="0" dirty="0">
                  <a:latin typeface="+mn-lt"/>
                </a:rPr>
                <a:t>#1 or #2?</a:t>
              </a:r>
            </a:p>
          </p:txBody>
        </p:sp>
      </p:grp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524000" y="44246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2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 rot="460268">
            <a:off x="4669553" y="46863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469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685800" y="5943600"/>
            <a:ext cx="8229600" cy="6858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Data and ACK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packets carry </a:t>
            </a:r>
            <a:r>
              <a:rPr kumimoji="0" lang="en-US" sz="2800" b="0" i="0" u="sng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sequence numbers</a:t>
            </a:r>
            <a:endParaRPr kumimoji="0" lang="en-US" sz="2800" b="0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E8DED87-D22D-8CDA-7F8D-907A9DF9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1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1127474" grpId="0" animBg="1"/>
      <p:bldP spid="51" grpId="0"/>
      <p:bldP spid="3" grpId="0"/>
      <p:bldP spid="4" grpId="0"/>
      <p:bldP spid="55" grpId="0"/>
      <p:bldP spid="5" grpId="0" animBg="1"/>
      <p:bldP spid="25" grpId="0"/>
      <p:bldP spid="26" grpId="0"/>
      <p:bldP spid="27" grpId="0"/>
      <p:bldP spid="28" grpId="0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packet loss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25, 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3398837" cy="31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>
          <a:xfrm>
            <a:off x="5377856" y="236220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3211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7741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457200" y="5943600"/>
            <a:ext cx="8534400" cy="8382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sng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Timer-driven</a:t>
            </a:r>
            <a:r>
              <a:rPr kumimoji="0" lang="en-US" sz="2400" b="0" i="0" u="sng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 loss detection</a:t>
            </a:r>
            <a:br>
              <a:rPr kumimoji="0" lang="en-US" sz="2400" b="0" i="0" u="sng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Set timer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 when packet is sent; retransmit </a:t>
            </a:r>
            <a:r>
              <a:rPr lang="en-US" sz="24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on timeout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+mn-lt"/>
            </a:endParaRP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5029200"/>
            <a:ext cx="52578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993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54627-71E1-47A3-2013-22991FB3F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41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29" grpId="0" animBg="1"/>
      <p:bldP spid="35" grpId="0" animBg="1"/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packet loss (of ack)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25,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03837" cy="4667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>
          <a:xfrm>
            <a:off x="4419600" y="287649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3211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7741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5029200"/>
            <a:ext cx="52578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993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  <p:sp>
        <p:nvSpPr>
          <p:cNvPr id="37" name="Line 44"/>
          <p:cNvSpPr>
            <a:spLocks noChangeShapeType="1"/>
          </p:cNvSpPr>
          <p:nvPr/>
        </p:nvSpPr>
        <p:spPr bwMode="auto">
          <a:xfrm flipH="1">
            <a:off x="4953000" y="2819400"/>
            <a:ext cx="23622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Callout 1"/>
          <p:cNvSpPr/>
          <p:nvPr/>
        </p:nvSpPr>
        <p:spPr bwMode="auto">
          <a:xfrm>
            <a:off x="7620000" y="4111752"/>
            <a:ext cx="1295400" cy="612648"/>
          </a:xfrm>
          <a:prstGeom prst="wedgeEllipseCallout">
            <a:avLst>
              <a:gd name="adj1" fmla="val -66727"/>
              <a:gd name="adj2" fmla="val -19092"/>
            </a:avLst>
          </a:prstGeom>
          <a:solidFill>
            <a:schemeClr val="accent2">
              <a:lumMod val="10000"/>
              <a:lumOff val="90000"/>
            </a:schemeClr>
          </a:solidFill>
          <a:ln w="9525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duplicate!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510D8-A31A-D7AD-B4B5-48576024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39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35" grpId="0" animBg="1"/>
      <p:bldP spid="36" grpId="0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delay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25, 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03837" cy="13811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82" name="Text Box 58"/>
          <p:cNvSpPr txBox="1">
            <a:spLocks noChangeArrowheads="1"/>
          </p:cNvSpPr>
          <p:nvPr/>
        </p:nvSpPr>
        <p:spPr bwMode="auto">
          <a:xfrm>
            <a:off x="725488" y="4191000"/>
            <a:ext cx="265112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/>
              <a:t>.</a:t>
            </a:r>
          </a:p>
          <a:p>
            <a:r>
              <a:rPr lang="en-US" sz="2400" b="1"/>
              <a:t>.</a:t>
            </a:r>
          </a:p>
          <a:p>
            <a:r>
              <a:rPr lang="en-US" sz="2400" b="1"/>
              <a:t>.</a:t>
            </a:r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293700" y="44735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2689475" y="3562183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419100" y="5943600"/>
            <a:ext cx="8305800" cy="6858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Timer-driven retransmission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can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 lead to </a:t>
            </a:r>
            <a:r>
              <a:rPr kumimoji="0" lang="en-US" sz="2800" b="0" i="0" u="sng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duplicates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  <a:sym typeface="Wingdings"/>
              </a:rPr>
              <a:t> </a:t>
            </a:r>
            <a:r>
              <a:rPr lang="en-US" sz="28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+mn-lt"/>
            </a:endParaRP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4267200"/>
            <a:ext cx="52578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231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  <p:sp>
        <p:nvSpPr>
          <p:cNvPr id="37" name="Line 44"/>
          <p:cNvSpPr>
            <a:spLocks noChangeShapeType="1"/>
          </p:cNvSpPr>
          <p:nvPr/>
        </p:nvSpPr>
        <p:spPr bwMode="auto">
          <a:xfrm flipH="1">
            <a:off x="1981200" y="3657600"/>
            <a:ext cx="533400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Callout 1"/>
          <p:cNvSpPr/>
          <p:nvPr/>
        </p:nvSpPr>
        <p:spPr bwMode="auto">
          <a:xfrm>
            <a:off x="7620000" y="4114800"/>
            <a:ext cx="1295400" cy="612648"/>
          </a:xfrm>
          <a:prstGeom prst="wedgeEllipseCallout">
            <a:avLst>
              <a:gd name="adj1" fmla="val -66727"/>
              <a:gd name="adj2" fmla="val -19092"/>
            </a:avLst>
          </a:prstGeom>
          <a:solidFill>
            <a:schemeClr val="accent2">
              <a:lumMod val="10000"/>
              <a:lumOff val="90000"/>
            </a:schemeClr>
          </a:solidFill>
          <a:ln w="9525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duplicate!</a:t>
            </a:r>
          </a:p>
        </p:txBody>
      </p:sp>
      <p:sp>
        <p:nvSpPr>
          <p:cNvPr id="38" name="TextBox 37"/>
          <p:cNvSpPr txBox="1"/>
          <p:nvPr/>
        </p:nvSpPr>
        <p:spPr>
          <a:xfrm rot="21258713">
            <a:off x="5123154" y="3432158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E5AB8-CE5A-4237-85BD-F3D58A794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47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29" grpId="0" animBg="1"/>
      <p:bldP spid="35" grpId="0" animBg="1"/>
      <p:bldP spid="36" grpId="0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Checksums (to detect bit errors) </a:t>
            </a:r>
          </a:p>
          <a:p>
            <a:r>
              <a:rPr lang="en-US" dirty="0"/>
              <a:t>Timers (to detect loss)</a:t>
            </a:r>
          </a:p>
          <a:p>
            <a:r>
              <a:rPr lang="en-US" dirty="0"/>
              <a:t>Acknowledgements (positive or negative)</a:t>
            </a:r>
          </a:p>
          <a:p>
            <a:r>
              <a:rPr lang="en-US" dirty="0"/>
              <a:t>Sequence numbers (to deal with duplicates)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25,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07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reliable transport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5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Solution: “Stop and Wait”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029200"/>
            <a:ext cx="8077200" cy="9906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correct</a:t>
            </a:r>
            <a:r>
              <a:rPr lang="en-US" dirty="0"/>
              <a:t> reliable transport protocol, but an </a:t>
            </a:r>
            <a:r>
              <a:rPr lang="en-US" dirty="0">
                <a:solidFill>
                  <a:srgbClr val="0000FF"/>
                </a:solidFill>
              </a:rPr>
              <a:t>extremely inefficient </a:t>
            </a:r>
            <a:r>
              <a:rPr lang="en-US" dirty="0"/>
              <a:t>one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81000" y="1828801"/>
            <a:ext cx="4038600" cy="2514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2400" b="0" dirty="0">
                <a:solidFill>
                  <a:srgbClr val="0000FF"/>
                </a:solidFill>
              </a:rPr>
              <a:t>@Sender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Send packet(I); (re)set timer; wait for ack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If (ACK) </a:t>
            </a:r>
          </a:p>
          <a:p>
            <a:pPr lvl="2"/>
            <a:r>
              <a:rPr lang="en-US" sz="1800" b="0" dirty="0">
                <a:solidFill>
                  <a:schemeClr val="accent2"/>
                </a:solidFill>
              </a:rPr>
              <a:t>I++; repeat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If (NACK or TIMEOUT)</a:t>
            </a:r>
          </a:p>
          <a:p>
            <a:pPr lvl="2"/>
            <a:r>
              <a:rPr lang="en-US" sz="1800" b="0" dirty="0">
                <a:solidFill>
                  <a:schemeClr val="accent2"/>
                </a:solidFill>
              </a:rPr>
              <a:t>repeat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648200" y="1828801"/>
            <a:ext cx="4114800" cy="2514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2400" b="0" dirty="0">
                <a:solidFill>
                  <a:srgbClr val="0000FF"/>
                </a:solidFill>
              </a:rPr>
              <a:t>@Receiver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Wait for packet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If packet is OK, send ACK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Else, send NACK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Repeat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3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&amp; Wait is inefficient 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D17A-C218-2B4F-99DB-2A56245705D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123331" name="Line 3"/>
          <p:cNvSpPr>
            <a:spLocks noChangeShapeType="1"/>
          </p:cNvSpPr>
          <p:nvPr/>
        </p:nvSpPr>
        <p:spPr bwMode="auto">
          <a:xfrm>
            <a:off x="2303463" y="19050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2" name="Line 4"/>
          <p:cNvSpPr>
            <a:spLocks noChangeShapeType="1"/>
          </p:cNvSpPr>
          <p:nvPr/>
        </p:nvSpPr>
        <p:spPr bwMode="auto">
          <a:xfrm>
            <a:off x="6265863" y="19050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3" name="Line 5"/>
          <p:cNvSpPr>
            <a:spLocks noChangeShapeType="1"/>
          </p:cNvSpPr>
          <p:nvPr/>
        </p:nvSpPr>
        <p:spPr bwMode="auto">
          <a:xfrm flipH="1">
            <a:off x="2303463" y="3505200"/>
            <a:ext cx="3962400" cy="1219200"/>
          </a:xfrm>
          <a:prstGeom prst="line">
            <a:avLst/>
          </a:prstGeom>
          <a:noFill/>
          <a:ln w="38100">
            <a:solidFill>
              <a:srgbClr val="D3A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4" name="Freeform 6"/>
          <p:cNvSpPr>
            <a:spLocks/>
          </p:cNvSpPr>
          <p:nvPr/>
        </p:nvSpPr>
        <p:spPr bwMode="auto">
          <a:xfrm>
            <a:off x="2303463" y="1981200"/>
            <a:ext cx="3962400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D3A6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5" name="Text Box 7"/>
          <p:cNvSpPr txBox="1">
            <a:spLocks noChangeArrowheads="1"/>
          </p:cNvSpPr>
          <p:nvPr/>
        </p:nvSpPr>
        <p:spPr bwMode="auto">
          <a:xfrm>
            <a:off x="3598863" y="3783013"/>
            <a:ext cx="710429" cy="40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 dirty="0">
                <a:latin typeface="Tahoma" charset="0"/>
              </a:rPr>
              <a:t>ACK</a:t>
            </a:r>
          </a:p>
        </p:txBody>
      </p:sp>
      <p:sp>
        <p:nvSpPr>
          <p:cNvPr id="1123336" name="Text Box 8"/>
          <p:cNvSpPr txBox="1">
            <a:spLocks noChangeArrowheads="1"/>
          </p:cNvSpPr>
          <p:nvPr/>
        </p:nvSpPr>
        <p:spPr bwMode="auto">
          <a:xfrm>
            <a:off x="3903663" y="2030413"/>
            <a:ext cx="809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DATA</a:t>
            </a:r>
          </a:p>
        </p:txBody>
      </p:sp>
      <p:sp>
        <p:nvSpPr>
          <p:cNvPr id="1123337" name="Freeform 9"/>
          <p:cNvSpPr>
            <a:spLocks/>
          </p:cNvSpPr>
          <p:nvPr/>
        </p:nvSpPr>
        <p:spPr bwMode="auto">
          <a:xfrm>
            <a:off x="2303463" y="4724400"/>
            <a:ext cx="3962400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D3A6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9" name="Text Box 11"/>
          <p:cNvSpPr txBox="1">
            <a:spLocks noChangeArrowheads="1"/>
          </p:cNvSpPr>
          <p:nvPr/>
        </p:nvSpPr>
        <p:spPr bwMode="auto">
          <a:xfrm>
            <a:off x="1981200" y="6324600"/>
            <a:ext cx="9652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 dirty="0">
                <a:latin typeface="Tahoma" charset="0"/>
              </a:rPr>
              <a:t>Sender</a:t>
            </a:r>
          </a:p>
        </p:txBody>
      </p:sp>
      <p:sp>
        <p:nvSpPr>
          <p:cNvPr id="1123340" name="Text Box 12"/>
          <p:cNvSpPr txBox="1">
            <a:spLocks noChangeArrowheads="1"/>
          </p:cNvSpPr>
          <p:nvPr/>
        </p:nvSpPr>
        <p:spPr bwMode="auto">
          <a:xfrm>
            <a:off x="5791200" y="6308725"/>
            <a:ext cx="11366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Receiver</a:t>
            </a:r>
          </a:p>
        </p:txBody>
      </p:sp>
      <p:sp>
        <p:nvSpPr>
          <p:cNvPr id="1123341" name="Line 13"/>
          <p:cNvSpPr>
            <a:spLocks noChangeShapeType="1"/>
          </p:cNvSpPr>
          <p:nvPr/>
        </p:nvSpPr>
        <p:spPr bwMode="auto">
          <a:xfrm flipH="1">
            <a:off x="1389063" y="4724400"/>
            <a:ext cx="9144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2" name="Line 14"/>
          <p:cNvSpPr>
            <a:spLocks noChangeShapeType="1"/>
          </p:cNvSpPr>
          <p:nvPr/>
        </p:nvSpPr>
        <p:spPr bwMode="auto">
          <a:xfrm>
            <a:off x="1846263" y="2317750"/>
            <a:ext cx="0" cy="24066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3" name="Text Box 15"/>
          <p:cNvSpPr txBox="1">
            <a:spLocks noChangeArrowheads="1"/>
          </p:cNvSpPr>
          <p:nvPr/>
        </p:nvSpPr>
        <p:spPr bwMode="auto">
          <a:xfrm>
            <a:off x="1181100" y="3392488"/>
            <a:ext cx="636588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RTT</a:t>
            </a:r>
          </a:p>
        </p:txBody>
      </p:sp>
      <p:sp>
        <p:nvSpPr>
          <p:cNvPr id="1123345" name="Text Box 17"/>
          <p:cNvSpPr txBox="1">
            <a:spLocks noChangeArrowheads="1"/>
          </p:cNvSpPr>
          <p:nvPr/>
        </p:nvSpPr>
        <p:spPr bwMode="auto">
          <a:xfrm>
            <a:off x="4946649" y="4083336"/>
            <a:ext cx="3962401" cy="69841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squar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b="0" dirty="0">
                <a:solidFill>
                  <a:srgbClr val="0000FF"/>
                </a:solidFill>
                <a:latin typeface="+mn-lt"/>
              </a:rPr>
              <a:t>If (TRANS &lt;&lt; RTT) then</a:t>
            </a:r>
          </a:p>
          <a:p>
            <a:pPr algn="l" eaLnBrk="1" hangingPunct="1"/>
            <a:r>
              <a:rPr lang="en-US" sz="2000" b="0" dirty="0">
                <a:solidFill>
                  <a:srgbClr val="0000FF"/>
                </a:solidFill>
                <a:latin typeface="+mn-lt"/>
              </a:rPr>
              <a:t>	Throughput ~ DATA/RTT</a:t>
            </a:r>
          </a:p>
        </p:txBody>
      </p:sp>
      <p:sp>
        <p:nvSpPr>
          <p:cNvPr id="1123346" name="Line 18"/>
          <p:cNvSpPr>
            <a:spLocks noChangeShapeType="1"/>
          </p:cNvSpPr>
          <p:nvPr/>
        </p:nvSpPr>
        <p:spPr bwMode="auto">
          <a:xfrm flipH="1">
            <a:off x="1250950" y="2317750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7" name="Line 19"/>
          <p:cNvSpPr>
            <a:spLocks noChangeShapeType="1"/>
          </p:cNvSpPr>
          <p:nvPr/>
        </p:nvSpPr>
        <p:spPr bwMode="auto">
          <a:xfrm flipH="1">
            <a:off x="1181100" y="1981200"/>
            <a:ext cx="1108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8" name="Line 20"/>
          <p:cNvSpPr>
            <a:spLocks noChangeShapeType="1"/>
          </p:cNvSpPr>
          <p:nvPr/>
        </p:nvSpPr>
        <p:spPr bwMode="auto">
          <a:xfrm>
            <a:off x="2151063" y="1981200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9" name="Text Box 21"/>
          <p:cNvSpPr txBox="1">
            <a:spLocks noChangeArrowheads="1"/>
          </p:cNvSpPr>
          <p:nvPr/>
        </p:nvSpPr>
        <p:spPr bwMode="auto">
          <a:xfrm>
            <a:off x="1042988" y="1963738"/>
            <a:ext cx="952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TRANS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38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334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Orders of magnitude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Transmission time for 10Gbps link:</a:t>
            </a:r>
          </a:p>
          <a:p>
            <a:pPr lvl="1"/>
            <a:r>
              <a:rPr lang="en-US"/>
              <a:t>~ microsecond for 1500 byte packet</a:t>
            </a:r>
          </a:p>
          <a:p>
            <a:pPr lvl="1"/>
            <a:endParaRPr lang="en-US"/>
          </a:p>
          <a:p>
            <a:r>
              <a:rPr lang="en-US"/>
              <a:t>RTT:</a:t>
            </a:r>
          </a:p>
          <a:p>
            <a:pPr lvl="1"/>
            <a:r>
              <a:rPr lang="en-US"/>
              <a:t>1,000 kilometers ~ O(10) milliseconds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44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 at </a:t>
            </a:r>
            <a:r>
              <a:rPr lang="en-US" dirty="0">
                <a:solidFill>
                  <a:srgbClr val="0000FF"/>
                </a:solidFill>
              </a:rPr>
              <a:t>end hosts</a:t>
            </a:r>
            <a:r>
              <a:rPr lang="en-US" dirty="0"/>
              <a:t>, between the application and network layer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2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design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</a:t>
            </a:r>
            <a:r>
              <a:rPr lang="en-US" dirty="0">
                <a:solidFill>
                  <a:srgbClr val="0000FF"/>
                </a:solidFill>
              </a:rPr>
              <a:t>packets </a:t>
            </a:r>
            <a:r>
              <a:rPr lang="en-US" dirty="0"/>
              <a:t>can sender send?</a:t>
            </a:r>
          </a:p>
          <a:p>
            <a:r>
              <a:rPr lang="en-US" dirty="0"/>
              <a:t>How does receiver ack packets?</a:t>
            </a:r>
          </a:p>
          <a:p>
            <a:r>
              <a:rPr lang="en-US" dirty="0"/>
              <a:t>Which packets does sender resend?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537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382000" cy="4419600"/>
          </a:xfrm>
        </p:spPr>
        <p:txBody>
          <a:bodyPr/>
          <a:lstStyle/>
          <a:p>
            <a:r>
              <a:rPr lang="en-US" dirty="0"/>
              <a:t>Window = set of adjacent sequence numbers</a:t>
            </a:r>
          </a:p>
          <a:p>
            <a:pPr lvl="1"/>
            <a:r>
              <a:rPr lang="en-US" dirty="0"/>
              <a:t>The size of the set is the window size; assume window size is </a:t>
            </a:r>
            <a:r>
              <a:rPr lang="en-US" dirty="0">
                <a:solidFill>
                  <a:srgbClr val="0000FF"/>
                </a:solidFill>
              </a:rPr>
              <a:t>n</a:t>
            </a:r>
          </a:p>
          <a:p>
            <a:r>
              <a:rPr lang="en-US" dirty="0"/>
              <a:t>General idea: send up to n packets at a time </a:t>
            </a:r>
          </a:p>
          <a:p>
            <a:pPr lvl="1"/>
            <a:r>
              <a:rPr lang="en-US" dirty="0"/>
              <a:t>Sender can send packets in its window</a:t>
            </a:r>
          </a:p>
          <a:p>
            <a:pPr lvl="1"/>
            <a:r>
              <a:rPr lang="en-US" dirty="0"/>
              <a:t>Receiver can accept packets in its window</a:t>
            </a:r>
          </a:p>
          <a:p>
            <a:pPr lvl="1"/>
            <a:r>
              <a:rPr lang="en-US" dirty="0"/>
              <a:t>Window of acceptable packets “slides” on successful reception/acknowledgement</a:t>
            </a:r>
          </a:p>
          <a:p>
            <a:pPr lvl="1"/>
            <a:r>
              <a:rPr lang="en-US" dirty="0"/>
              <a:t>Window contains all packets that might still be in transit</a:t>
            </a:r>
          </a:p>
          <a:p>
            <a:r>
              <a:rPr lang="en-US" dirty="0"/>
              <a:t>Sliding window often called “</a:t>
            </a:r>
            <a:r>
              <a:rPr lang="en-US" dirty="0">
                <a:solidFill>
                  <a:srgbClr val="0000FF"/>
                </a:solidFill>
              </a:rPr>
              <a:t>packets in flight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2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435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 A be the </a:t>
            </a:r>
            <a:r>
              <a:rPr lang="en-US" sz="2400" dirty="0">
                <a:solidFill>
                  <a:srgbClr val="0000FF"/>
                </a:solidFill>
              </a:rPr>
              <a:t>last </a:t>
            </a:r>
            <a:r>
              <a:rPr lang="en-US" sz="2400" dirty="0" err="1">
                <a:solidFill>
                  <a:srgbClr val="0000FF"/>
                </a:solidFill>
              </a:rPr>
              <a:t>ack’d</a:t>
            </a:r>
            <a:r>
              <a:rPr lang="en-US" sz="2400" dirty="0">
                <a:solidFill>
                  <a:srgbClr val="0000FF"/>
                </a:solidFill>
              </a:rPr>
              <a:t> packet of sender without gap</a:t>
            </a:r>
            <a:r>
              <a:rPr lang="en-US" sz="2400" dirty="0"/>
              <a:t>; then window of sender = {A+1, A+2, …, </a:t>
            </a:r>
            <a:r>
              <a:rPr lang="en-US" sz="2400" dirty="0" err="1"/>
              <a:t>A+n</a:t>
            </a:r>
            <a:r>
              <a:rPr lang="en-US" sz="2400" dirty="0"/>
              <a:t>}</a:t>
            </a:r>
            <a:br>
              <a:rPr lang="en-US" sz="2400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Let B be the </a:t>
            </a:r>
            <a:r>
              <a:rPr lang="en-US" sz="2400" dirty="0">
                <a:solidFill>
                  <a:srgbClr val="0000FF"/>
                </a:solidFill>
              </a:rPr>
              <a:t>last received packet without gap</a:t>
            </a:r>
            <a:r>
              <a:rPr lang="en-US" sz="2400" dirty="0"/>
              <a:t> by receiver, then window of receiver = {B+1,…, </a:t>
            </a:r>
            <a:r>
              <a:rPr lang="en-US" sz="2400" dirty="0" err="1"/>
              <a:t>B+n</a:t>
            </a:r>
            <a:r>
              <a:rPr lang="en-US" sz="2400" dirty="0"/>
              <a:t>}</a:t>
            </a:r>
            <a:br>
              <a:rPr lang="en-US" sz="2400" dirty="0"/>
            </a:b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914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1430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3716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002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288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057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86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5146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432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9718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2004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429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6576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862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1148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434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5720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006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Left Brace 50"/>
          <p:cNvSpPr/>
          <p:nvPr/>
        </p:nvSpPr>
        <p:spPr bwMode="auto">
          <a:xfrm rot="5400000">
            <a:off x="3086100" y="48387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24200" y="5257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47421" y="5467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116711" y="5867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6437335" y="52578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13455" y="523869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431647" y="57150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29400" y="560206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6444470" y="6248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76471" y="626006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83795" y="2495490"/>
            <a:ext cx="7994334" cy="1653064"/>
            <a:chOff x="783795" y="2495490"/>
            <a:chExt cx="7994334" cy="1653064"/>
          </a:xfrm>
        </p:grpSpPr>
        <p:sp>
          <p:nvSpPr>
            <p:cNvPr id="2" name="Rectangle 1"/>
            <p:cNvSpPr/>
            <p:nvPr/>
          </p:nvSpPr>
          <p:spPr bwMode="auto">
            <a:xfrm>
              <a:off x="9144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1430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3716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6002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8288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574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2860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5146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7432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9718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4290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6576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8862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1148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3434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5720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48006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" name="Left Brace 2"/>
            <p:cNvSpPr/>
            <p:nvPr/>
          </p:nvSpPr>
          <p:spPr bwMode="auto">
            <a:xfrm rot="5400000">
              <a:off x="2628900" y="2095500"/>
              <a:ext cx="381000" cy="198120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667000" y="2495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6437335" y="25908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90221" y="27240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23" name="Straight Arrow Connector 22"/>
            <p:cNvCxnSpPr>
              <a:stCxn id="25" idx="2"/>
              <a:endCxn id="8" idx="0"/>
            </p:cNvCxnSpPr>
            <p:nvPr/>
          </p:nvCxnSpPr>
          <p:spPr bwMode="auto">
            <a:xfrm>
              <a:off x="1659511" y="3124200"/>
              <a:ext cx="16889" cy="304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629400" y="2571690"/>
              <a:ext cx="1685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Already </a:t>
              </a:r>
              <a:r>
                <a:rPr lang="en-US" sz="1800" b="0" dirty="0" err="1">
                  <a:latin typeface="+mn-lt"/>
                </a:rPr>
                <a:t>ACK’d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6437335" y="306711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42884" y="3048000"/>
              <a:ext cx="2135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Sent but not </a:t>
              </a:r>
              <a:r>
                <a:rPr lang="en-US" sz="1800" b="0" dirty="0" err="1">
                  <a:latin typeface="+mn-lt"/>
                </a:rPr>
                <a:t>ACK’d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453911" y="35814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41105" y="3593068"/>
              <a:ext cx="1750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Cannot be sent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3795" y="3810000"/>
              <a:ext cx="26452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b="0" i="1" dirty="0">
                  <a:solidFill>
                    <a:srgbClr val="000090"/>
                  </a:solidFill>
                  <a:latin typeface="+mn-lt"/>
                </a:rPr>
                <a:t>sequence number </a:t>
              </a:r>
              <a:r>
                <a:rPr lang="en-US" sz="1600" b="0" i="1" dirty="0">
                  <a:solidFill>
                    <a:srgbClr val="000090"/>
                  </a:solidFill>
                  <a:latin typeface="+mn-lt"/>
                  <a:sym typeface="Wingdings"/>
                </a:rPr>
                <a:t></a:t>
              </a:r>
              <a:endParaRPr lang="en-US" sz="1600" b="0" i="1" dirty="0">
                <a:solidFill>
                  <a:srgbClr val="000090"/>
                </a:solidFill>
                <a:latin typeface="+mn-lt"/>
              </a:endParaRPr>
            </a:p>
          </p:txBody>
        </p:sp>
      </p:grp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33603F43-08E0-534F-A8B7-7F5614BF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8" name="Date Placeholder 27">
            <a:extLst>
              <a:ext uri="{FF2B5EF4-FFF2-40B4-BE49-F238E27FC236}">
                <a16:creationId xmlns:a16="http://schemas.microsoft.com/office/drawing/2014/main" id="{33E9D458-2193-598B-FE5D-A8D92E7D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7" name="Footer Placeholder 56">
            <a:extLst>
              <a:ext uri="{FF2B5EF4-FFF2-40B4-BE49-F238E27FC236}">
                <a16:creationId xmlns:a16="http://schemas.microsoft.com/office/drawing/2014/main" id="{2E674BB8-0756-84EC-25EF-2CCB398B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08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5" grpId="0" animBg="1"/>
      <p:bldP spid="56" grpId="0"/>
      <p:bldP spid="59" grpId="0" animBg="1"/>
      <p:bldP spid="60" grpId="0"/>
      <p:bldP spid="61" grpId="0" animBg="1"/>
      <p:bldP spid="6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of sliding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window size is n, then throughput is roughly</a:t>
            </a:r>
          </a:p>
          <a:p>
            <a:pPr lvl="1"/>
            <a:r>
              <a:rPr lang="en-US" dirty="0"/>
              <a:t>MIN(n*DATA/RTT, Link Bandwidth)</a:t>
            </a:r>
          </a:p>
          <a:p>
            <a:r>
              <a:rPr lang="en-US" dirty="0"/>
              <a:t>Compare to Stop and Wait: Data/RTT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What happens when n gets too large?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 w/ sliding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common options</a:t>
            </a:r>
          </a:p>
          <a:p>
            <a:pPr lvl="1"/>
            <a:r>
              <a:rPr lang="en-US" dirty="0"/>
              <a:t>Cumulative ACKs: ACK carries next in-order sequence number that the receiver expects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337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acknowledgements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 receiver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144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30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716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86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14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43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718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00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29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57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86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1148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3434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720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5400000">
            <a:off x="2857500" y="188601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30511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18821" y="25146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1888111" y="291471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08735" y="23051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84855" y="228600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203047" y="27623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264937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215870" y="32957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7871" y="330737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sp>
        <p:nvSpPr>
          <p:cNvPr id="33" name="Content Placeholder 1"/>
          <p:cNvSpPr txBox="1">
            <a:spLocks/>
          </p:cNvSpPr>
          <p:nvPr/>
        </p:nvSpPr>
        <p:spPr bwMode="auto">
          <a:xfrm>
            <a:off x="457200" y="40814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0" dirty="0">
                <a:solidFill>
                  <a:schemeClr val="accent2"/>
                </a:solidFill>
              </a:rPr>
              <a:t>After receiving B+1, B+2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62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906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2192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4478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6764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905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336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3622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590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194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0480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276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5052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9624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1910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419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6482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Left Brace 51"/>
          <p:cNvSpPr/>
          <p:nvPr/>
        </p:nvSpPr>
        <p:spPr bwMode="auto">
          <a:xfrm rot="5400000">
            <a:off x="3390900" y="42291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29000" y="4629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27228" y="4705290"/>
            <a:ext cx="1415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</a:t>
            </a:r>
            <a:r>
              <a:rPr lang="en-US" baseline="-25000" dirty="0" err="1"/>
              <a:t>new</a:t>
            </a:r>
            <a:r>
              <a:rPr lang="en-US" dirty="0"/>
              <a:t>= B+2</a:t>
            </a: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2421511" y="5105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Content Placeholder 1"/>
          <p:cNvSpPr txBox="1">
            <a:spLocks/>
          </p:cNvSpPr>
          <p:nvPr/>
        </p:nvSpPr>
        <p:spPr bwMode="auto">
          <a:xfrm>
            <a:off x="457200" y="60626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0" dirty="0">
                <a:solidFill>
                  <a:schemeClr val="accent2"/>
                </a:solidFill>
              </a:rPr>
              <a:t>Receiver sends ACK(B+3) = ACK(B</a:t>
            </a:r>
            <a:r>
              <a:rPr lang="en-US" b="0" baseline="-25000" dirty="0">
                <a:solidFill>
                  <a:schemeClr val="accent2"/>
                </a:solidFill>
              </a:rPr>
              <a:t>new</a:t>
            </a:r>
            <a:r>
              <a:rPr lang="en-US" b="0" dirty="0">
                <a:solidFill>
                  <a:schemeClr val="accent2"/>
                </a:solidFill>
              </a:rPr>
              <a:t>+1)</a:t>
            </a:r>
          </a:p>
        </p:txBody>
      </p:sp>
      <p:sp>
        <p:nvSpPr>
          <p:cNvPr id="54" name="Slide Number Placeholder 53">
            <a:extLst>
              <a:ext uri="{FF2B5EF4-FFF2-40B4-BE49-F238E27FC236}">
                <a16:creationId xmlns:a16="http://schemas.microsoft.com/office/drawing/2014/main" id="{EF5EA3F4-68F3-A648-BA89-12357DE6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11767C-C09B-7DFC-B6D4-26E24EE5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B9951D-5FA1-57EA-0518-BAF82C391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56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6" grpId="0"/>
      <p:bldP spid="5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acknowledgements (cont’d)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 receiver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144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30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716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86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14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43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718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00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29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57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86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1148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3434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720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5400000">
            <a:off x="2857500" y="188601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30511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18821" y="25146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1888111" y="291471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08735" y="23051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84855" y="228600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203047" y="27623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264937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215870" y="32957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7871" y="330737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sp>
        <p:nvSpPr>
          <p:cNvPr id="33" name="Content Placeholder 1"/>
          <p:cNvSpPr txBox="1">
            <a:spLocks/>
          </p:cNvSpPr>
          <p:nvPr/>
        </p:nvSpPr>
        <p:spPr bwMode="auto">
          <a:xfrm>
            <a:off x="457200" y="40814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0" dirty="0">
                <a:solidFill>
                  <a:schemeClr val="accent2"/>
                </a:solidFill>
              </a:rPr>
              <a:t>After receiving B+4, B+5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62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906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2192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4478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6764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905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33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3622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590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194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048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276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5052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9624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1910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4196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6482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Left Brace 51"/>
          <p:cNvSpPr/>
          <p:nvPr/>
        </p:nvSpPr>
        <p:spPr bwMode="auto">
          <a:xfrm rot="5400000">
            <a:off x="2933700" y="41529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1800" y="4629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52600" y="4705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baseline="-25000" dirty="0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1964311" y="5105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Content Placeholder 1"/>
          <p:cNvSpPr txBox="1">
            <a:spLocks/>
          </p:cNvSpPr>
          <p:nvPr/>
        </p:nvSpPr>
        <p:spPr bwMode="auto">
          <a:xfrm>
            <a:off x="457200" y="60626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0" dirty="0"/>
              <a:t>Receiver sends </a:t>
            </a:r>
            <a:r>
              <a:rPr lang="en-US" b="0" dirty="0">
                <a:solidFill>
                  <a:srgbClr val="0000FF"/>
                </a:solidFill>
              </a:rPr>
              <a:t>ACK(B+1)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6AC2B-125D-17A0-43DA-A756E207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7AD74-C026-1F9B-D302-BB192387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49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6" grpId="0"/>
      <p:bldP spid="5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w/ sliding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common options</a:t>
            </a:r>
          </a:p>
          <a:p>
            <a:pPr lvl="1"/>
            <a:r>
              <a:rPr lang="en-US" dirty="0"/>
              <a:t>Cumulative ACKs: ACK carries next in-order sequence number the receiver expects</a:t>
            </a:r>
          </a:p>
          <a:p>
            <a:pPr lvl="1"/>
            <a:r>
              <a:rPr lang="en-US" dirty="0"/>
              <a:t>Selective ACKs: ACK individually acknowledges correctly received packets</a:t>
            </a:r>
          </a:p>
          <a:p>
            <a:pPr lvl="1"/>
            <a:endParaRPr lang="en-US" dirty="0"/>
          </a:p>
          <a:p>
            <a:r>
              <a:rPr lang="en-US" dirty="0"/>
              <a:t>Selective ACKs offer more precise information but require more complicated book-keeping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7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protocols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Resending packets: two canonical approaches</a:t>
            </a:r>
          </a:p>
          <a:p>
            <a:pPr lvl="1"/>
            <a:r>
              <a:rPr lang="en-US" dirty="0"/>
              <a:t>Go-Back-N</a:t>
            </a:r>
          </a:p>
          <a:p>
            <a:pPr lvl="1"/>
            <a:r>
              <a:rPr lang="en-US" dirty="0"/>
              <a:t>Selective Repeat</a:t>
            </a:r>
          </a:p>
          <a:p>
            <a:r>
              <a:rPr lang="en-US" dirty="0"/>
              <a:t>Many variants that differ in implementation details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271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Go-Back-N (GBN)</a:t>
            </a:r>
            <a:endParaRPr lang="en-US" dirty="0"/>
          </a:p>
        </p:txBody>
      </p:sp>
      <p:sp>
        <p:nvSpPr>
          <p:cNvPr id="112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transmits up to n unacknowledged packets</a:t>
            </a:r>
          </a:p>
          <a:p>
            <a:r>
              <a:rPr lang="en-US" dirty="0"/>
              <a:t>Receiver only accepts packets in order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Discards</a:t>
            </a:r>
            <a:r>
              <a:rPr lang="en-US" dirty="0"/>
              <a:t> out-of-order packets (i.e., packets other than B+1)</a:t>
            </a:r>
          </a:p>
          <a:p>
            <a:r>
              <a:rPr lang="en-US" dirty="0"/>
              <a:t>Receiver uses cumulative acknowledgements</a:t>
            </a:r>
          </a:p>
          <a:p>
            <a:pPr lvl="1"/>
            <a:r>
              <a:rPr lang="en-US" dirty="0"/>
              <a:t>i.e., sequence# in ACK = next expected in-order sequence# </a:t>
            </a:r>
          </a:p>
          <a:p>
            <a:r>
              <a:rPr lang="en-US" dirty="0"/>
              <a:t>Sender sets timer for 1st outstanding ack (A+1)</a:t>
            </a:r>
          </a:p>
          <a:p>
            <a:r>
              <a:rPr lang="en-US" dirty="0"/>
              <a:t>If timeout, retransmit A+1, … , </a:t>
            </a:r>
            <a:r>
              <a:rPr lang="en-US" dirty="0" err="1"/>
              <a:t>A+n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7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537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 transport layer? </a:t>
            </a:r>
            <a:endParaRPr lang="en-US" dirty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addresses capture hosts, but end-to-end communication happens between applications</a:t>
            </a:r>
          </a:p>
          <a:p>
            <a:pPr lvl="1"/>
            <a:r>
              <a:rPr lang="en-US" dirty="0"/>
              <a:t>Need a way to decide which packets go to which applications (multiplexing/demultiplexing)</a:t>
            </a:r>
          </a:p>
          <a:p>
            <a:r>
              <a:rPr lang="en-US" dirty="0"/>
              <a:t>IP provides a weak service model (best-effort)</a:t>
            </a:r>
          </a:p>
          <a:p>
            <a:pPr lvl="1"/>
            <a:r>
              <a:rPr lang="en-US" dirty="0"/>
              <a:t>Packets can be corrupted, delayed, dropped, reordered, duplicated </a:t>
            </a:r>
          </a:p>
          <a:p>
            <a:pPr lvl="1"/>
            <a:r>
              <a:rPr lang="en-US" dirty="0"/>
              <a:t>No guidance on how much traffic to send and when</a:t>
            </a:r>
          </a:p>
          <a:p>
            <a:pPr lvl="1"/>
            <a:r>
              <a:rPr lang="en-US" dirty="0"/>
              <a:t>Dealing with this is tedious for application developers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6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7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with GBN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 A be the last </a:t>
            </a:r>
            <a:r>
              <a:rPr lang="en-US" sz="2400" dirty="0" err="1"/>
              <a:t>ack’d</a:t>
            </a:r>
            <a:r>
              <a:rPr lang="en-US" sz="2400" dirty="0"/>
              <a:t> packet of sender without gap; then window of sender = {A+1, A+2, …, </a:t>
            </a:r>
            <a:r>
              <a:rPr lang="en-US" sz="2400" dirty="0" err="1"/>
              <a:t>A+n</a:t>
            </a:r>
            <a:r>
              <a:rPr lang="en-US" sz="2400" dirty="0"/>
              <a:t>}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Let B be the last received packet without gap by receiver, then window of receiver = {B+1,…, </a:t>
            </a:r>
            <a:r>
              <a:rPr lang="en-US" sz="2400" dirty="0" err="1"/>
              <a:t>B+n</a:t>
            </a:r>
            <a:r>
              <a:rPr lang="en-US" sz="2400" dirty="0"/>
              <a:t>}</a:t>
            </a:r>
            <a:br>
              <a:rPr lang="en-US" sz="2400" dirty="0"/>
            </a:b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144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430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716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002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8288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0574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2860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5146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7432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718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2004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4290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6576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8862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1148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3434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8006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Left Brace 2"/>
          <p:cNvSpPr/>
          <p:nvPr/>
        </p:nvSpPr>
        <p:spPr bwMode="auto">
          <a:xfrm rot="5400000">
            <a:off x="2628900" y="20955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0" y="24954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437335" y="25908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90221" y="2724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3" name="Straight Arrow Connector 22"/>
          <p:cNvCxnSpPr>
            <a:stCxn id="25" idx="2"/>
            <a:endCxn id="8" idx="0"/>
          </p:cNvCxnSpPr>
          <p:nvPr/>
        </p:nvCxnSpPr>
        <p:spPr bwMode="auto">
          <a:xfrm>
            <a:off x="1659511" y="31242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629400" y="2571690"/>
            <a:ext cx="168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Already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437335" y="306711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42884" y="3048000"/>
            <a:ext cx="213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Sent but not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53911" y="3581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41105" y="3593068"/>
            <a:ext cx="175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sent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914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1430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3716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002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288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057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86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5146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432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9718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2004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429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6576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862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1148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434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5720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006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Left Brace 50"/>
          <p:cNvSpPr/>
          <p:nvPr/>
        </p:nvSpPr>
        <p:spPr bwMode="auto">
          <a:xfrm rot="5400000">
            <a:off x="3086100" y="48387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24200" y="5257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47421" y="5467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116711" y="5867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6437335" y="52578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13455" y="523869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431647" y="57150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29400" y="560206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6444470" y="6248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76471" y="626006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3795" y="3810000"/>
            <a:ext cx="2645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1" dirty="0">
                <a:solidFill>
                  <a:srgbClr val="000090"/>
                </a:solidFill>
                <a:latin typeface="+mn-lt"/>
              </a:rPr>
              <a:t>sequence number </a:t>
            </a:r>
            <a:r>
              <a:rPr lang="en-US" sz="1600" b="0" i="1" dirty="0">
                <a:solidFill>
                  <a:srgbClr val="000090"/>
                </a:solidFill>
                <a:latin typeface="+mn-lt"/>
                <a:sym typeface="Wingdings"/>
              </a:rPr>
              <a:t></a:t>
            </a:r>
            <a:endParaRPr lang="en-US" sz="1600" b="0" i="1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id="{2DA9D8B8-3E12-4840-A35D-B80CC32F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ECA874E4-198F-8316-12CD-1CC217918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1A2BA5D0-6EE5-BC20-FA5D-99810DE96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6280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GBN example w/o errors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43384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4419600" y="6144574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Time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560763" cy="46672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41068" y="5865174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88362" y="5865174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Receiver</a:t>
            </a:r>
          </a:p>
        </p:txBody>
      </p:sp>
      <p:sp>
        <p:nvSpPr>
          <p:cNvPr id="1127437" name="Line 13"/>
          <p:cNvSpPr>
            <a:spLocks noChangeShapeType="1"/>
          </p:cNvSpPr>
          <p:nvPr/>
        </p:nvSpPr>
        <p:spPr bwMode="auto">
          <a:xfrm>
            <a:off x="2011363" y="25812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8" name="Line 14"/>
          <p:cNvSpPr>
            <a:spLocks noChangeShapeType="1"/>
          </p:cNvSpPr>
          <p:nvPr/>
        </p:nvSpPr>
        <p:spPr bwMode="auto">
          <a:xfrm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9" name="Line 15"/>
          <p:cNvSpPr>
            <a:spLocks noChangeShapeType="1"/>
          </p:cNvSpPr>
          <p:nvPr/>
        </p:nvSpPr>
        <p:spPr bwMode="auto">
          <a:xfrm flipH="1">
            <a:off x="2011363" y="31908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6" name="Line 42"/>
          <p:cNvSpPr>
            <a:spLocks noChangeShapeType="1"/>
          </p:cNvSpPr>
          <p:nvPr/>
        </p:nvSpPr>
        <p:spPr bwMode="auto">
          <a:xfrm flipH="1">
            <a:off x="1997075" y="35052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88" name="Group 64"/>
          <p:cNvGrpSpPr>
            <a:grpSpLocks/>
          </p:cNvGrpSpPr>
          <p:nvPr/>
        </p:nvGrpSpPr>
        <p:grpSpPr bwMode="auto">
          <a:xfrm>
            <a:off x="681038" y="1946277"/>
            <a:ext cx="1190626" cy="487363"/>
            <a:chOff x="429" y="1226"/>
            <a:chExt cx="750" cy="307"/>
          </a:xfrm>
        </p:grpSpPr>
        <p:sp>
          <p:nvSpPr>
            <p:cNvPr id="1127444" name="Text Box 20"/>
            <p:cNvSpPr txBox="1">
              <a:spLocks noChangeArrowheads="1"/>
            </p:cNvSpPr>
            <p:nvPr/>
          </p:nvSpPr>
          <p:spPr bwMode="auto">
            <a:xfrm>
              <a:off x="967" y="124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1</a:t>
              </a:r>
            </a:p>
          </p:txBody>
        </p:sp>
        <p:sp>
          <p:nvSpPr>
            <p:cNvPr id="1127476" name="Text Box 52"/>
            <p:cNvSpPr txBox="1">
              <a:spLocks noChangeArrowheads="1"/>
            </p:cNvSpPr>
            <p:nvPr/>
          </p:nvSpPr>
          <p:spPr bwMode="auto">
            <a:xfrm>
              <a:off x="429" y="1226"/>
              <a:ext cx="3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{1}</a:t>
              </a:r>
            </a:p>
          </p:txBody>
        </p:sp>
      </p:grpSp>
      <p:grpSp>
        <p:nvGrpSpPr>
          <p:cNvPr id="1127489" name="Group 65"/>
          <p:cNvGrpSpPr>
            <a:grpSpLocks/>
          </p:cNvGrpSpPr>
          <p:nvPr/>
        </p:nvGrpSpPr>
        <p:grpSpPr bwMode="auto">
          <a:xfrm>
            <a:off x="338138" y="2289177"/>
            <a:ext cx="1539876" cy="481013"/>
            <a:chOff x="213" y="1442"/>
            <a:chExt cx="970" cy="303"/>
          </a:xfrm>
        </p:grpSpPr>
        <p:sp>
          <p:nvSpPr>
            <p:cNvPr id="1127445" name="Text Box 21"/>
            <p:cNvSpPr txBox="1">
              <a:spLocks noChangeArrowheads="1"/>
            </p:cNvSpPr>
            <p:nvPr/>
          </p:nvSpPr>
          <p:spPr bwMode="auto">
            <a:xfrm>
              <a:off x="971" y="146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2</a:t>
              </a:r>
            </a:p>
          </p:txBody>
        </p:sp>
        <p:sp>
          <p:nvSpPr>
            <p:cNvPr id="1127477" name="Text Box 53"/>
            <p:cNvSpPr txBox="1">
              <a:spLocks noChangeArrowheads="1"/>
            </p:cNvSpPr>
            <p:nvPr/>
          </p:nvSpPr>
          <p:spPr bwMode="auto">
            <a:xfrm>
              <a:off x="213" y="1442"/>
              <a:ext cx="5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2}</a:t>
              </a:r>
            </a:p>
          </p:txBody>
        </p:sp>
      </p:grpSp>
      <p:grpSp>
        <p:nvGrpSpPr>
          <p:cNvPr id="1127492" name="Group 68"/>
          <p:cNvGrpSpPr>
            <a:grpSpLocks/>
          </p:cNvGrpSpPr>
          <p:nvPr/>
        </p:nvGrpSpPr>
        <p:grpSpPr bwMode="auto">
          <a:xfrm>
            <a:off x="104775" y="2670178"/>
            <a:ext cx="1773238" cy="461963"/>
            <a:chOff x="66" y="1682"/>
            <a:chExt cx="1117" cy="291"/>
          </a:xfrm>
        </p:grpSpPr>
        <p:sp>
          <p:nvSpPr>
            <p:cNvPr id="1127446" name="Text Box 22"/>
            <p:cNvSpPr txBox="1">
              <a:spLocks noChangeArrowheads="1"/>
            </p:cNvSpPr>
            <p:nvPr/>
          </p:nvSpPr>
          <p:spPr bwMode="auto">
            <a:xfrm>
              <a:off x="971" y="168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3</a:t>
              </a:r>
            </a:p>
          </p:txBody>
        </p:sp>
        <p:sp>
          <p:nvSpPr>
            <p:cNvPr id="1127478" name="Text Box 54"/>
            <p:cNvSpPr txBox="1">
              <a:spLocks noChangeArrowheads="1"/>
            </p:cNvSpPr>
            <p:nvPr/>
          </p:nvSpPr>
          <p:spPr bwMode="auto">
            <a:xfrm>
              <a:off x="66" y="1682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2, 3}</a:t>
              </a:r>
            </a:p>
          </p:txBody>
        </p:sp>
      </p:grpSp>
      <p:grpSp>
        <p:nvGrpSpPr>
          <p:cNvPr id="1127494" name="Group 70"/>
          <p:cNvGrpSpPr>
            <a:grpSpLocks/>
          </p:cNvGrpSpPr>
          <p:nvPr/>
        </p:nvGrpSpPr>
        <p:grpSpPr bwMode="auto">
          <a:xfrm>
            <a:off x="104775" y="3124203"/>
            <a:ext cx="1773238" cy="519113"/>
            <a:chOff x="66" y="1968"/>
            <a:chExt cx="1117" cy="327"/>
          </a:xfrm>
        </p:grpSpPr>
        <p:sp>
          <p:nvSpPr>
            <p:cNvPr id="1127447" name="Text Box 23"/>
            <p:cNvSpPr txBox="1">
              <a:spLocks noChangeArrowheads="1"/>
            </p:cNvSpPr>
            <p:nvPr/>
          </p:nvSpPr>
          <p:spPr bwMode="auto">
            <a:xfrm>
              <a:off x="971" y="201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4</a:t>
              </a:r>
            </a:p>
          </p:txBody>
        </p:sp>
        <p:sp>
          <p:nvSpPr>
            <p:cNvPr id="1127479" name="Text Box 55"/>
            <p:cNvSpPr txBox="1">
              <a:spLocks noChangeArrowheads="1"/>
            </p:cNvSpPr>
            <p:nvPr/>
          </p:nvSpPr>
          <p:spPr bwMode="auto">
            <a:xfrm>
              <a:off x="66" y="196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{2, 3, 4}</a:t>
              </a:r>
            </a:p>
          </p:txBody>
        </p:sp>
      </p:grpSp>
      <p:grpSp>
        <p:nvGrpSpPr>
          <p:cNvPr id="1127495" name="Group 71"/>
          <p:cNvGrpSpPr>
            <a:grpSpLocks/>
          </p:cNvGrpSpPr>
          <p:nvPr/>
        </p:nvGrpSpPr>
        <p:grpSpPr bwMode="auto">
          <a:xfrm>
            <a:off x="104775" y="3505204"/>
            <a:ext cx="1773238" cy="474663"/>
            <a:chOff x="66" y="2208"/>
            <a:chExt cx="1117" cy="299"/>
          </a:xfrm>
        </p:grpSpPr>
        <p:sp>
          <p:nvSpPr>
            <p:cNvPr id="1127448" name="Text Box 24"/>
            <p:cNvSpPr txBox="1">
              <a:spLocks noChangeArrowheads="1"/>
            </p:cNvSpPr>
            <p:nvPr/>
          </p:nvSpPr>
          <p:spPr bwMode="auto">
            <a:xfrm>
              <a:off x="971" y="2222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5</a:t>
              </a:r>
            </a:p>
          </p:txBody>
        </p:sp>
        <p:sp>
          <p:nvSpPr>
            <p:cNvPr id="1127480" name="Text Box 56"/>
            <p:cNvSpPr txBox="1">
              <a:spLocks noChangeArrowheads="1"/>
            </p:cNvSpPr>
            <p:nvPr/>
          </p:nvSpPr>
          <p:spPr bwMode="auto">
            <a:xfrm>
              <a:off x="66" y="220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{3, 4, 5}</a:t>
              </a:r>
            </a:p>
          </p:txBody>
        </p:sp>
      </p:grp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Sender 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9" name="Line 45"/>
          <p:cNvSpPr>
            <a:spLocks noChangeShapeType="1"/>
          </p:cNvSpPr>
          <p:nvPr/>
        </p:nvSpPr>
        <p:spPr bwMode="auto">
          <a:xfrm>
            <a:off x="1997075" y="38100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0" name="Line 46"/>
          <p:cNvSpPr>
            <a:spLocks noChangeShapeType="1"/>
          </p:cNvSpPr>
          <p:nvPr/>
        </p:nvSpPr>
        <p:spPr bwMode="auto">
          <a:xfrm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97" name="Group 73"/>
          <p:cNvGrpSpPr>
            <a:grpSpLocks/>
          </p:cNvGrpSpPr>
          <p:nvPr/>
        </p:nvGrpSpPr>
        <p:grpSpPr bwMode="auto">
          <a:xfrm>
            <a:off x="1997075" y="4419600"/>
            <a:ext cx="5367338" cy="1143000"/>
            <a:chOff x="1258" y="2784"/>
            <a:chExt cx="3381" cy="720"/>
          </a:xfrm>
        </p:grpSpPr>
        <p:sp>
          <p:nvSpPr>
            <p:cNvPr id="1127472" name="Line 48"/>
            <p:cNvSpPr>
              <a:spLocks noChangeShapeType="1"/>
            </p:cNvSpPr>
            <p:nvPr/>
          </p:nvSpPr>
          <p:spPr bwMode="auto">
            <a:xfrm flipH="1">
              <a:off x="1258" y="2784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3" name="Line 49"/>
            <p:cNvSpPr>
              <a:spLocks noChangeShapeType="1"/>
            </p:cNvSpPr>
            <p:nvPr/>
          </p:nvSpPr>
          <p:spPr bwMode="auto">
            <a:xfrm flipH="1"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4" name="Line 50"/>
            <p:cNvSpPr>
              <a:spLocks noChangeShapeType="1"/>
            </p:cNvSpPr>
            <p:nvPr/>
          </p:nvSpPr>
          <p:spPr bwMode="auto">
            <a:xfrm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5" name="Line 51"/>
            <p:cNvSpPr>
              <a:spLocks noChangeShapeType="1"/>
            </p:cNvSpPr>
            <p:nvPr/>
          </p:nvSpPr>
          <p:spPr bwMode="auto">
            <a:xfrm>
              <a:off x="1258" y="3168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127496" name="Group 72"/>
          <p:cNvGrpSpPr>
            <a:grpSpLocks/>
          </p:cNvGrpSpPr>
          <p:nvPr/>
        </p:nvGrpSpPr>
        <p:grpSpPr bwMode="auto">
          <a:xfrm>
            <a:off x="104775" y="3889379"/>
            <a:ext cx="1766888" cy="458788"/>
            <a:chOff x="66" y="2450"/>
            <a:chExt cx="1113" cy="289"/>
          </a:xfrm>
        </p:grpSpPr>
        <p:sp>
          <p:nvSpPr>
            <p:cNvPr id="1127471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6</a:t>
              </a:r>
            </a:p>
          </p:txBody>
        </p:sp>
        <p:sp>
          <p:nvSpPr>
            <p:cNvPr id="1127481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{4, 5, 6}</a:t>
              </a:r>
            </a:p>
          </p:txBody>
        </p:sp>
      </p:grpSp>
      <p:sp>
        <p:nvSpPr>
          <p:cNvPr id="1127482" name="Text Box 58"/>
          <p:cNvSpPr txBox="1">
            <a:spLocks noChangeArrowheads="1"/>
          </p:cNvSpPr>
          <p:nvPr/>
        </p:nvSpPr>
        <p:spPr bwMode="auto">
          <a:xfrm>
            <a:off x="722346" y="4191000"/>
            <a:ext cx="2682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</p:txBody>
      </p:sp>
      <p:sp>
        <p:nvSpPr>
          <p:cNvPr id="1127486" name="Text Box 62"/>
          <p:cNvSpPr txBox="1">
            <a:spLocks noChangeArrowheads="1"/>
          </p:cNvSpPr>
          <p:nvPr/>
        </p:nvSpPr>
        <p:spPr bwMode="auto">
          <a:xfrm>
            <a:off x="7693059" y="3657600"/>
            <a:ext cx="2682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5B0BE7-ADA4-E12C-6732-409AC65C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77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32" grpId="0" animBg="1"/>
      <p:bldP spid="1127433" grpId="0" animBg="1"/>
      <p:bldP spid="1127437" grpId="0" animBg="1"/>
      <p:bldP spid="1127438" grpId="0" animBg="1"/>
      <p:bldP spid="1127439" grpId="0" animBg="1"/>
      <p:bldP spid="1127441" grpId="0" animBg="1"/>
      <p:bldP spid="1127466" grpId="0" animBg="1"/>
      <p:bldP spid="1127468" grpId="0" animBg="1"/>
      <p:bldP spid="1127469" grpId="0" animBg="1"/>
      <p:bldP spid="1127470" grpId="0" animBg="1"/>
      <p:bldP spid="1127482" grpId="0"/>
      <p:bldP spid="112748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GBN example with errors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43384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4419600" y="6144574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Time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560763" cy="46672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41068" y="5865174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88362" y="5865174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Receiver</a:t>
            </a:r>
          </a:p>
        </p:txBody>
      </p: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Sender 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grpSp>
        <p:nvGrpSpPr>
          <p:cNvPr id="47" name="Group 57"/>
          <p:cNvGrpSpPr>
            <a:grpSpLocks/>
          </p:cNvGrpSpPr>
          <p:nvPr/>
        </p:nvGrpSpPr>
        <p:grpSpPr bwMode="auto">
          <a:xfrm>
            <a:off x="1547812" y="1905000"/>
            <a:ext cx="5843588" cy="2057400"/>
            <a:chOff x="915" y="1024"/>
            <a:chExt cx="3681" cy="1296"/>
          </a:xfrm>
        </p:grpSpPr>
        <p:sp>
          <p:nvSpPr>
            <p:cNvPr id="48" name="Line 8"/>
            <p:cNvSpPr>
              <a:spLocks noChangeShapeType="1"/>
            </p:cNvSpPr>
            <p:nvPr/>
          </p:nvSpPr>
          <p:spPr bwMode="auto">
            <a:xfrm>
              <a:off x="1215" y="1210"/>
              <a:ext cx="3381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" name="Line 9"/>
            <p:cNvSpPr>
              <a:spLocks noChangeShapeType="1"/>
            </p:cNvSpPr>
            <p:nvPr/>
          </p:nvSpPr>
          <p:spPr bwMode="auto">
            <a:xfrm flipH="1"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" name="Line 10"/>
            <p:cNvSpPr>
              <a:spLocks noChangeShapeType="1"/>
            </p:cNvSpPr>
            <p:nvPr/>
          </p:nvSpPr>
          <p:spPr bwMode="auto">
            <a:xfrm>
              <a:off x="1215" y="1984"/>
              <a:ext cx="2295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" name="Line 13"/>
            <p:cNvSpPr>
              <a:spLocks noChangeShapeType="1"/>
            </p:cNvSpPr>
            <p:nvPr/>
          </p:nvSpPr>
          <p:spPr bwMode="auto">
            <a:xfrm>
              <a:off x="1215" y="1402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 flipH="1">
              <a:off x="1215" y="1786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" name="Line 16"/>
            <p:cNvSpPr>
              <a:spLocks noChangeShapeType="1"/>
            </p:cNvSpPr>
            <p:nvPr/>
          </p:nvSpPr>
          <p:spPr bwMode="auto">
            <a:xfrm flipH="1">
              <a:off x="1215" y="1978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915" y="102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1</a:t>
              </a:r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>
              <a:off x="919" y="1236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2</a:t>
              </a:r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919" y="146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3</a:t>
              </a: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919" y="174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919" y="199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60" name="Line 40"/>
            <p:cNvSpPr>
              <a:spLocks noChangeShapeType="1"/>
            </p:cNvSpPr>
            <p:nvPr/>
          </p:nvSpPr>
          <p:spPr bwMode="auto">
            <a:xfrm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Line 41"/>
            <p:cNvSpPr>
              <a:spLocks noChangeShapeType="1"/>
            </p:cNvSpPr>
            <p:nvPr/>
          </p:nvSpPr>
          <p:spPr bwMode="auto">
            <a:xfrm flipH="1"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-87313" y="3429000"/>
            <a:ext cx="2036763" cy="1374136"/>
            <a:chOff x="-55" y="1968"/>
            <a:chExt cx="1283" cy="1200"/>
          </a:xfrm>
        </p:grpSpPr>
        <p:sp>
          <p:nvSpPr>
            <p:cNvPr id="63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Text Box 65"/>
            <p:cNvSpPr txBox="1">
              <a:spLocks noChangeArrowheads="1"/>
            </p:cNvSpPr>
            <p:nvPr/>
          </p:nvSpPr>
          <p:spPr bwMode="auto">
            <a:xfrm>
              <a:off x="-55" y="2160"/>
              <a:ext cx="762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grpSp>
        <p:nvGrpSpPr>
          <p:cNvPr id="67" name="Group 58"/>
          <p:cNvGrpSpPr>
            <a:grpSpLocks/>
          </p:cNvGrpSpPr>
          <p:nvPr/>
        </p:nvGrpSpPr>
        <p:grpSpPr bwMode="auto">
          <a:xfrm>
            <a:off x="1554162" y="3733800"/>
            <a:ext cx="5837238" cy="828675"/>
            <a:chOff x="919" y="2176"/>
            <a:chExt cx="3677" cy="522"/>
          </a:xfrm>
        </p:grpSpPr>
        <p:sp>
          <p:nvSpPr>
            <p:cNvPr id="68" name="Line 17"/>
            <p:cNvSpPr>
              <a:spLocks noChangeShapeType="1"/>
            </p:cNvSpPr>
            <p:nvPr/>
          </p:nvSpPr>
          <p:spPr bwMode="auto">
            <a:xfrm>
              <a:off x="1215" y="2176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" name="Line 18"/>
            <p:cNvSpPr>
              <a:spLocks noChangeShapeType="1"/>
            </p:cNvSpPr>
            <p:nvPr/>
          </p:nvSpPr>
          <p:spPr bwMode="auto">
            <a:xfrm>
              <a:off x="1215" y="2362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" name="Text Box 25"/>
            <p:cNvSpPr txBox="1">
              <a:spLocks noChangeArrowheads="1"/>
            </p:cNvSpPr>
            <p:nvPr/>
          </p:nvSpPr>
          <p:spPr bwMode="auto">
            <a:xfrm>
              <a:off x="919" y="218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714499" y="4727575"/>
            <a:ext cx="5648326" cy="1031875"/>
            <a:chOff x="1633537" y="4810125"/>
            <a:chExt cx="5648326" cy="1031875"/>
          </a:xfrm>
        </p:grpSpPr>
        <p:sp>
          <p:nvSpPr>
            <p:cNvPr id="72" name="Text Box 67"/>
            <p:cNvSpPr txBox="1">
              <a:spLocks noChangeArrowheads="1"/>
            </p:cNvSpPr>
            <p:nvPr/>
          </p:nvSpPr>
          <p:spPr bwMode="auto">
            <a:xfrm>
              <a:off x="1633537" y="48101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73" name="Text Box 68"/>
            <p:cNvSpPr txBox="1">
              <a:spLocks noChangeArrowheads="1"/>
            </p:cNvSpPr>
            <p:nvPr/>
          </p:nvSpPr>
          <p:spPr bwMode="auto">
            <a:xfrm>
              <a:off x="1633537" y="50387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74" name="Text Box 69"/>
            <p:cNvSpPr txBox="1">
              <a:spLocks noChangeArrowheads="1"/>
            </p:cNvSpPr>
            <p:nvPr/>
          </p:nvSpPr>
          <p:spPr bwMode="auto">
            <a:xfrm>
              <a:off x="1633537" y="52673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  <p:sp>
          <p:nvSpPr>
            <p:cNvPr id="75" name="Line 70"/>
            <p:cNvSpPr>
              <a:spLocks noChangeShapeType="1"/>
            </p:cNvSpPr>
            <p:nvPr/>
          </p:nvSpPr>
          <p:spPr bwMode="auto">
            <a:xfrm>
              <a:off x="1914525" y="5029200"/>
              <a:ext cx="5367338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" name="Line 71"/>
            <p:cNvSpPr>
              <a:spLocks noChangeShapeType="1"/>
            </p:cNvSpPr>
            <p:nvPr/>
          </p:nvSpPr>
          <p:spPr bwMode="auto">
            <a:xfrm>
              <a:off x="1914525" y="5156200"/>
              <a:ext cx="5367338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" name="Line 72"/>
            <p:cNvSpPr>
              <a:spLocks noChangeShapeType="1"/>
            </p:cNvSpPr>
            <p:nvPr/>
          </p:nvSpPr>
          <p:spPr bwMode="auto">
            <a:xfrm>
              <a:off x="1914525" y="5308600"/>
              <a:ext cx="5367338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69325" y="4096393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Discard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378774" y="4381500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Discard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D93DB-D04C-7523-08B5-D5031721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49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Selective Repeat (SR)</a:t>
            </a:r>
          </a:p>
        </p:txBody>
      </p:sp>
      <p:sp>
        <p:nvSpPr>
          <p:cNvPr id="112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Sender: transmit up to n unacknowledged packets</a:t>
            </a:r>
          </a:p>
          <a:p>
            <a:r>
              <a:rPr lang="en-US" dirty="0"/>
              <a:t>Assume packet k is lost, k+1 is not</a:t>
            </a:r>
          </a:p>
          <a:p>
            <a:pPr lvl="1"/>
            <a:r>
              <a:rPr lang="en-US" dirty="0"/>
              <a:t>Receiver: indicates packet k+1 correctly received</a:t>
            </a:r>
          </a:p>
          <a:p>
            <a:pPr lvl="1"/>
            <a:r>
              <a:rPr lang="en-US" dirty="0"/>
              <a:t>Sender: retransmit only packet k on timeout</a:t>
            </a:r>
          </a:p>
          <a:p>
            <a:r>
              <a:rPr lang="en-US" dirty="0"/>
              <a:t>Efficient in retransmissions but complex book-keeping</a:t>
            </a:r>
          </a:p>
          <a:p>
            <a:pPr lvl="1"/>
            <a:r>
              <a:rPr lang="en-US" dirty="0"/>
              <a:t>Need a timer per packet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9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45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example with errors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560763" cy="46672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7" name="Line 13"/>
          <p:cNvSpPr>
            <a:spLocks noChangeShapeType="1"/>
          </p:cNvSpPr>
          <p:nvPr/>
        </p:nvSpPr>
        <p:spPr bwMode="auto">
          <a:xfrm>
            <a:off x="2011363" y="25812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8" name="Line 14"/>
          <p:cNvSpPr>
            <a:spLocks noChangeShapeType="1"/>
          </p:cNvSpPr>
          <p:nvPr/>
        </p:nvSpPr>
        <p:spPr bwMode="auto">
          <a:xfrm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9" name="Line 15"/>
          <p:cNvSpPr>
            <a:spLocks noChangeShapeType="1"/>
          </p:cNvSpPr>
          <p:nvPr/>
        </p:nvSpPr>
        <p:spPr bwMode="auto">
          <a:xfrm flipH="1">
            <a:off x="2011363" y="31908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3856037" cy="42957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6" name="Line 42"/>
          <p:cNvSpPr>
            <a:spLocks noChangeShapeType="1"/>
          </p:cNvSpPr>
          <p:nvPr/>
        </p:nvSpPr>
        <p:spPr bwMode="auto">
          <a:xfrm flipH="1">
            <a:off x="1997075" y="35052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88" name="Group 64"/>
          <p:cNvGrpSpPr>
            <a:grpSpLocks/>
          </p:cNvGrpSpPr>
          <p:nvPr/>
        </p:nvGrpSpPr>
        <p:grpSpPr bwMode="auto">
          <a:xfrm>
            <a:off x="681038" y="1946277"/>
            <a:ext cx="1190626" cy="487363"/>
            <a:chOff x="429" y="1226"/>
            <a:chExt cx="750" cy="307"/>
          </a:xfrm>
        </p:grpSpPr>
        <p:sp>
          <p:nvSpPr>
            <p:cNvPr id="1127444" name="Text Box 20"/>
            <p:cNvSpPr txBox="1">
              <a:spLocks noChangeArrowheads="1"/>
            </p:cNvSpPr>
            <p:nvPr/>
          </p:nvSpPr>
          <p:spPr bwMode="auto">
            <a:xfrm>
              <a:off x="967" y="124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1</a:t>
              </a:r>
            </a:p>
          </p:txBody>
        </p:sp>
        <p:sp>
          <p:nvSpPr>
            <p:cNvPr id="1127476" name="Text Box 52"/>
            <p:cNvSpPr txBox="1">
              <a:spLocks noChangeArrowheads="1"/>
            </p:cNvSpPr>
            <p:nvPr/>
          </p:nvSpPr>
          <p:spPr bwMode="auto">
            <a:xfrm>
              <a:off x="429" y="1226"/>
              <a:ext cx="3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{1}</a:t>
              </a:r>
            </a:p>
          </p:txBody>
        </p:sp>
      </p:grpSp>
      <p:grpSp>
        <p:nvGrpSpPr>
          <p:cNvPr id="1127489" name="Group 65"/>
          <p:cNvGrpSpPr>
            <a:grpSpLocks/>
          </p:cNvGrpSpPr>
          <p:nvPr/>
        </p:nvGrpSpPr>
        <p:grpSpPr bwMode="auto">
          <a:xfrm>
            <a:off x="338138" y="2289177"/>
            <a:ext cx="1539876" cy="481013"/>
            <a:chOff x="213" y="1442"/>
            <a:chExt cx="970" cy="303"/>
          </a:xfrm>
        </p:grpSpPr>
        <p:sp>
          <p:nvSpPr>
            <p:cNvPr id="1127445" name="Text Box 21"/>
            <p:cNvSpPr txBox="1">
              <a:spLocks noChangeArrowheads="1"/>
            </p:cNvSpPr>
            <p:nvPr/>
          </p:nvSpPr>
          <p:spPr bwMode="auto">
            <a:xfrm>
              <a:off x="971" y="146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2</a:t>
              </a:r>
            </a:p>
          </p:txBody>
        </p:sp>
        <p:sp>
          <p:nvSpPr>
            <p:cNvPr id="1127477" name="Text Box 53"/>
            <p:cNvSpPr txBox="1">
              <a:spLocks noChangeArrowheads="1"/>
            </p:cNvSpPr>
            <p:nvPr/>
          </p:nvSpPr>
          <p:spPr bwMode="auto">
            <a:xfrm>
              <a:off x="213" y="1442"/>
              <a:ext cx="5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2}</a:t>
              </a:r>
            </a:p>
          </p:txBody>
        </p:sp>
      </p:grpSp>
      <p:grpSp>
        <p:nvGrpSpPr>
          <p:cNvPr id="1127492" name="Group 68"/>
          <p:cNvGrpSpPr>
            <a:grpSpLocks/>
          </p:cNvGrpSpPr>
          <p:nvPr/>
        </p:nvGrpSpPr>
        <p:grpSpPr bwMode="auto">
          <a:xfrm>
            <a:off x="104775" y="2670178"/>
            <a:ext cx="1773238" cy="461963"/>
            <a:chOff x="66" y="1682"/>
            <a:chExt cx="1117" cy="291"/>
          </a:xfrm>
        </p:grpSpPr>
        <p:sp>
          <p:nvSpPr>
            <p:cNvPr id="1127446" name="Text Box 22"/>
            <p:cNvSpPr txBox="1">
              <a:spLocks noChangeArrowheads="1"/>
            </p:cNvSpPr>
            <p:nvPr/>
          </p:nvSpPr>
          <p:spPr bwMode="auto">
            <a:xfrm>
              <a:off x="971" y="168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3</a:t>
              </a:r>
            </a:p>
          </p:txBody>
        </p:sp>
        <p:sp>
          <p:nvSpPr>
            <p:cNvPr id="1127478" name="Text Box 54"/>
            <p:cNvSpPr txBox="1">
              <a:spLocks noChangeArrowheads="1"/>
            </p:cNvSpPr>
            <p:nvPr/>
          </p:nvSpPr>
          <p:spPr bwMode="auto">
            <a:xfrm>
              <a:off x="66" y="1682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2, 3}</a:t>
              </a:r>
            </a:p>
          </p:txBody>
        </p:sp>
      </p:grpSp>
      <p:grpSp>
        <p:nvGrpSpPr>
          <p:cNvPr id="1127494" name="Group 70"/>
          <p:cNvGrpSpPr>
            <a:grpSpLocks/>
          </p:cNvGrpSpPr>
          <p:nvPr/>
        </p:nvGrpSpPr>
        <p:grpSpPr bwMode="auto">
          <a:xfrm>
            <a:off x="104775" y="3124203"/>
            <a:ext cx="1773238" cy="519113"/>
            <a:chOff x="66" y="1968"/>
            <a:chExt cx="1117" cy="327"/>
          </a:xfrm>
        </p:grpSpPr>
        <p:sp>
          <p:nvSpPr>
            <p:cNvPr id="1127447" name="Text Box 23"/>
            <p:cNvSpPr txBox="1">
              <a:spLocks noChangeArrowheads="1"/>
            </p:cNvSpPr>
            <p:nvPr/>
          </p:nvSpPr>
          <p:spPr bwMode="auto">
            <a:xfrm>
              <a:off x="971" y="201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4</a:t>
              </a:r>
            </a:p>
          </p:txBody>
        </p:sp>
        <p:sp>
          <p:nvSpPr>
            <p:cNvPr id="1127479" name="Text Box 55"/>
            <p:cNvSpPr txBox="1">
              <a:spLocks noChangeArrowheads="1"/>
            </p:cNvSpPr>
            <p:nvPr/>
          </p:nvSpPr>
          <p:spPr bwMode="auto">
            <a:xfrm>
              <a:off x="66" y="196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{2, 3, 4}</a:t>
              </a:r>
            </a:p>
          </p:txBody>
        </p:sp>
      </p:grpSp>
      <p:grpSp>
        <p:nvGrpSpPr>
          <p:cNvPr id="1127495" name="Group 71"/>
          <p:cNvGrpSpPr>
            <a:grpSpLocks/>
          </p:cNvGrpSpPr>
          <p:nvPr/>
        </p:nvGrpSpPr>
        <p:grpSpPr bwMode="auto">
          <a:xfrm>
            <a:off x="104775" y="3505204"/>
            <a:ext cx="1773238" cy="474663"/>
            <a:chOff x="66" y="2208"/>
            <a:chExt cx="1117" cy="299"/>
          </a:xfrm>
        </p:grpSpPr>
        <p:sp>
          <p:nvSpPr>
            <p:cNvPr id="1127448" name="Text Box 24"/>
            <p:cNvSpPr txBox="1">
              <a:spLocks noChangeArrowheads="1"/>
            </p:cNvSpPr>
            <p:nvPr/>
          </p:nvSpPr>
          <p:spPr bwMode="auto">
            <a:xfrm>
              <a:off x="971" y="2222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5</a:t>
              </a:r>
            </a:p>
          </p:txBody>
        </p:sp>
        <p:sp>
          <p:nvSpPr>
            <p:cNvPr id="1127480" name="Text Box 56"/>
            <p:cNvSpPr txBox="1">
              <a:spLocks noChangeArrowheads="1"/>
            </p:cNvSpPr>
            <p:nvPr/>
          </p:nvSpPr>
          <p:spPr bwMode="auto">
            <a:xfrm>
              <a:off x="66" y="220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{3, 4, 5}</a:t>
              </a:r>
            </a:p>
          </p:txBody>
        </p:sp>
      </p:grp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Sender 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83456" y="5600882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9" name="Line 45"/>
          <p:cNvSpPr>
            <a:spLocks noChangeShapeType="1"/>
          </p:cNvSpPr>
          <p:nvPr/>
        </p:nvSpPr>
        <p:spPr bwMode="auto">
          <a:xfrm>
            <a:off x="1997075" y="38100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0" name="Line 46"/>
          <p:cNvSpPr>
            <a:spLocks noChangeShapeType="1"/>
          </p:cNvSpPr>
          <p:nvPr/>
        </p:nvSpPr>
        <p:spPr bwMode="auto">
          <a:xfrm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2" name="Line 48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3" name="Line 49"/>
          <p:cNvSpPr>
            <a:spLocks noChangeShapeType="1"/>
          </p:cNvSpPr>
          <p:nvPr/>
        </p:nvSpPr>
        <p:spPr bwMode="auto">
          <a:xfrm flipH="1"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50292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96" name="Group 72"/>
          <p:cNvGrpSpPr>
            <a:grpSpLocks/>
          </p:cNvGrpSpPr>
          <p:nvPr/>
        </p:nvGrpSpPr>
        <p:grpSpPr bwMode="auto">
          <a:xfrm>
            <a:off x="104775" y="3889379"/>
            <a:ext cx="1766888" cy="458788"/>
            <a:chOff x="66" y="2450"/>
            <a:chExt cx="1113" cy="289"/>
          </a:xfrm>
        </p:grpSpPr>
        <p:sp>
          <p:nvSpPr>
            <p:cNvPr id="1127471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6</a:t>
              </a:r>
            </a:p>
          </p:txBody>
        </p:sp>
        <p:sp>
          <p:nvSpPr>
            <p:cNvPr id="1127481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{4, 5, 6}</a:t>
              </a:r>
            </a:p>
          </p:txBody>
        </p:sp>
      </p:grpSp>
      <p:sp>
        <p:nvSpPr>
          <p:cNvPr id="47" name="Line 33"/>
          <p:cNvSpPr>
            <a:spLocks noChangeShapeType="1"/>
          </p:cNvSpPr>
          <p:nvPr/>
        </p:nvSpPr>
        <p:spPr bwMode="auto">
          <a:xfrm>
            <a:off x="5867400" y="3810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>
              <a:latin typeface="+mn-lt"/>
            </a:endParaRPr>
          </a:p>
        </p:txBody>
      </p:sp>
      <p:sp>
        <p:nvSpPr>
          <p:cNvPr id="48" name="Line 34"/>
          <p:cNvSpPr>
            <a:spLocks noChangeShapeType="1"/>
          </p:cNvSpPr>
          <p:nvPr/>
        </p:nvSpPr>
        <p:spPr bwMode="auto">
          <a:xfrm flipH="1">
            <a:off x="5867400" y="3810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>
              <a:latin typeface="+mn-lt"/>
            </a:endParaRPr>
          </a:p>
        </p:txBody>
      </p:sp>
      <p:sp>
        <p:nvSpPr>
          <p:cNvPr id="49" name="Text Box 32"/>
          <p:cNvSpPr txBox="1">
            <a:spLocks noChangeArrowheads="1"/>
          </p:cNvSpPr>
          <p:nvPr/>
        </p:nvSpPr>
        <p:spPr bwMode="auto">
          <a:xfrm rot="21254809">
            <a:off x="4173983" y="438531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+mn-lt"/>
              </a:rPr>
              <a:t>ACK=5</a:t>
            </a:r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 rot="21254809">
            <a:off x="4173983" y="469414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+mn-lt"/>
              </a:rPr>
              <a:t>ACK=6</a:t>
            </a:r>
          </a:p>
        </p:txBody>
      </p:sp>
      <p:grpSp>
        <p:nvGrpSpPr>
          <p:cNvPr id="51" name="Group 72"/>
          <p:cNvGrpSpPr>
            <a:grpSpLocks/>
          </p:cNvGrpSpPr>
          <p:nvPr/>
        </p:nvGrpSpPr>
        <p:grpSpPr bwMode="auto">
          <a:xfrm>
            <a:off x="101984" y="4693126"/>
            <a:ext cx="1595438" cy="458788"/>
            <a:chOff x="66" y="2450"/>
            <a:chExt cx="1005" cy="289"/>
          </a:xfrm>
        </p:grpSpPr>
        <p:sp>
          <p:nvSpPr>
            <p:cNvPr id="52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10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b="0" dirty="0">
                <a:latin typeface="+mn-lt"/>
              </a:endParaRPr>
            </a:p>
          </p:txBody>
        </p:sp>
        <p:sp>
          <p:nvSpPr>
            <p:cNvPr id="53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{4, 5, 6}</a:t>
              </a:r>
            </a:p>
          </p:txBody>
        </p:sp>
      </p:grpSp>
      <p:grpSp>
        <p:nvGrpSpPr>
          <p:cNvPr id="54" name="Group 72"/>
          <p:cNvGrpSpPr>
            <a:grpSpLocks/>
          </p:cNvGrpSpPr>
          <p:nvPr/>
        </p:nvGrpSpPr>
        <p:grpSpPr bwMode="auto">
          <a:xfrm>
            <a:off x="98531" y="5061427"/>
            <a:ext cx="1595438" cy="458788"/>
            <a:chOff x="66" y="2450"/>
            <a:chExt cx="1005" cy="289"/>
          </a:xfrm>
        </p:grpSpPr>
        <p:sp>
          <p:nvSpPr>
            <p:cNvPr id="55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10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b="0" dirty="0">
                <a:latin typeface="+mn-lt"/>
              </a:endParaRPr>
            </a:p>
          </p:txBody>
        </p:sp>
        <p:sp>
          <p:nvSpPr>
            <p:cNvPr id="56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{4, 5, 6}</a:t>
              </a:r>
            </a:p>
          </p:txBody>
        </p:sp>
      </p:grpSp>
      <p:grpSp>
        <p:nvGrpSpPr>
          <p:cNvPr id="57" name="Group 61"/>
          <p:cNvGrpSpPr>
            <a:grpSpLocks/>
          </p:cNvGrpSpPr>
          <p:nvPr/>
        </p:nvGrpSpPr>
        <p:grpSpPr bwMode="auto">
          <a:xfrm>
            <a:off x="180975" y="3581400"/>
            <a:ext cx="1800225" cy="1172051"/>
            <a:chOff x="94" y="1968"/>
            <a:chExt cx="1134" cy="1200"/>
          </a:xfrm>
        </p:grpSpPr>
        <p:sp>
          <p:nvSpPr>
            <p:cNvPr id="58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" name="Line 64"/>
            <p:cNvSpPr>
              <a:spLocks noChangeShapeType="1"/>
            </p:cNvSpPr>
            <p:nvPr/>
          </p:nvSpPr>
          <p:spPr bwMode="auto">
            <a:xfrm>
              <a:off x="940" y="1968"/>
              <a:ext cx="0" cy="120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Text Box 65"/>
            <p:cNvSpPr txBox="1">
              <a:spLocks noChangeArrowheads="1"/>
            </p:cNvSpPr>
            <p:nvPr/>
          </p:nvSpPr>
          <p:spPr bwMode="auto">
            <a:xfrm>
              <a:off x="94" y="2241"/>
              <a:ext cx="798" cy="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1532322" y="4776125"/>
            <a:ext cx="33655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>
                <a:latin typeface="+mn-lt"/>
              </a:rPr>
              <a:t>4</a:t>
            </a: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 rot="21254809">
            <a:off x="4160364" y="5566601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+mn-lt"/>
              </a:rPr>
              <a:t>ACK=4</a:t>
            </a:r>
          </a:p>
        </p:txBody>
      </p:sp>
      <p:sp>
        <p:nvSpPr>
          <p:cNvPr id="64" name="Text Box 26"/>
          <p:cNvSpPr txBox="1">
            <a:spLocks noChangeArrowheads="1"/>
          </p:cNvSpPr>
          <p:nvPr/>
        </p:nvSpPr>
        <p:spPr bwMode="auto">
          <a:xfrm>
            <a:off x="1524000" y="5948609"/>
            <a:ext cx="336889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7</a:t>
            </a:r>
          </a:p>
        </p:txBody>
      </p:sp>
      <p:sp>
        <p:nvSpPr>
          <p:cNvPr id="65" name="Line 45"/>
          <p:cNvSpPr>
            <a:spLocks noChangeShapeType="1"/>
          </p:cNvSpPr>
          <p:nvPr/>
        </p:nvSpPr>
        <p:spPr bwMode="auto">
          <a:xfrm>
            <a:off x="2057400" y="6248400"/>
            <a:ext cx="30480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66" name="Text Box 46"/>
          <p:cNvSpPr txBox="1">
            <a:spLocks noChangeArrowheads="1"/>
          </p:cNvSpPr>
          <p:nvPr/>
        </p:nvSpPr>
        <p:spPr bwMode="auto">
          <a:xfrm>
            <a:off x="98064" y="5907247"/>
            <a:ext cx="124388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 dirty="0">
                <a:latin typeface="+mn-lt"/>
              </a:rPr>
              <a:t>{7, 8, 9}</a:t>
            </a:r>
          </a:p>
        </p:txBody>
      </p:sp>
      <p:sp>
        <p:nvSpPr>
          <p:cNvPr id="67" name="Text Box 10"/>
          <p:cNvSpPr txBox="1">
            <a:spLocks noChangeArrowheads="1"/>
          </p:cNvSpPr>
          <p:nvPr/>
        </p:nvSpPr>
        <p:spPr bwMode="auto">
          <a:xfrm>
            <a:off x="1233105" y="6400800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Sender</a:t>
            </a:r>
          </a:p>
        </p:txBody>
      </p:sp>
      <p:sp>
        <p:nvSpPr>
          <p:cNvPr id="68" name="Text Box 11"/>
          <p:cNvSpPr txBox="1">
            <a:spLocks noChangeArrowheads="1"/>
          </p:cNvSpPr>
          <p:nvPr/>
        </p:nvSpPr>
        <p:spPr bwMode="auto">
          <a:xfrm>
            <a:off x="6585162" y="6400800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Receiver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369325" y="4233446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Buffered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366000" y="4552063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Buffered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851BD-4A32-2B8B-52B4-8AFFAE5E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5E4C5-6600-1ED0-2221-4E3C998E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54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68" grpId="0" animBg="1"/>
      <p:bldP spid="1127469" grpId="0" animBg="1"/>
      <p:bldP spid="1127470" grpId="0" animBg="1"/>
      <p:bldP spid="1127472" grpId="0" animBg="1"/>
      <p:bldP spid="1127472" grpId="1" animBg="1"/>
      <p:bldP spid="1127473" grpId="0" animBg="1"/>
      <p:bldP spid="1127473" grpId="1" animBg="1"/>
      <p:bldP spid="1127474" grpId="0" animBg="1"/>
      <p:bldP spid="49" grpId="0"/>
      <p:bldP spid="50" grpId="0"/>
      <p:bldP spid="62" grpId="0"/>
      <p:bldP spid="63" grpId="0"/>
      <p:bldP spid="64" grpId="0"/>
      <p:bldP spid="65" grpId="0" animBg="1"/>
      <p:bldP spid="66" grpId="0"/>
      <p:bldP spid="69" grpId="0"/>
      <p:bldP spid="7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GBN vs. Selective Repeat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would GBN be better?</a:t>
            </a:r>
          </a:p>
          <a:p>
            <a:pPr lvl="1"/>
            <a:r>
              <a:rPr lang="en-US" dirty="0"/>
              <a:t>When error rate is low; wastes bandwidth otherwise</a:t>
            </a:r>
          </a:p>
          <a:p>
            <a:endParaRPr lang="en-US" dirty="0"/>
          </a:p>
          <a:p>
            <a:r>
              <a:rPr lang="en-US" dirty="0"/>
              <a:t>When would SR be better?</a:t>
            </a:r>
          </a:p>
          <a:p>
            <a:pPr lvl="1"/>
            <a:r>
              <a:rPr lang="en-US" dirty="0"/>
              <a:t>When error rate is high; otherwise, too complex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1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Observations</a:t>
            </a:r>
          </a:p>
        </p:txBody>
      </p:sp>
      <p:sp>
        <p:nvSpPr>
          <p:cNvPr id="113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large-enough </a:t>
            </a:r>
            <a:r>
              <a:rPr lang="en-US" dirty="0">
                <a:solidFill>
                  <a:srgbClr val="0000FF"/>
                </a:solidFill>
              </a:rPr>
              <a:t>window</a:t>
            </a:r>
            <a:r>
              <a:rPr lang="en-US" dirty="0"/>
              <a:t>, it is possible to fully utilize a link with sliding windows</a:t>
            </a:r>
          </a:p>
          <a:p>
            <a:r>
              <a:rPr lang="en-US" dirty="0"/>
              <a:t>Sender has to </a:t>
            </a:r>
            <a:r>
              <a:rPr lang="en-US" dirty="0">
                <a:solidFill>
                  <a:srgbClr val="0000FF"/>
                </a:solidFill>
              </a:rPr>
              <a:t>buffer</a:t>
            </a:r>
            <a:r>
              <a:rPr lang="en-US" dirty="0"/>
              <a:t> all unacknowledged packets, because they may require retransmission</a:t>
            </a:r>
          </a:p>
          <a:p>
            <a:r>
              <a:rPr lang="en-US" dirty="0"/>
              <a:t>Receiver may be able to accept out-of-order packets, but only up to its </a:t>
            </a:r>
            <a:r>
              <a:rPr lang="en-US" dirty="0">
                <a:solidFill>
                  <a:srgbClr val="0000FF"/>
                </a:solidFill>
              </a:rPr>
              <a:t>buffer</a:t>
            </a:r>
            <a:r>
              <a:rPr lang="en-US" dirty="0"/>
              <a:t> limits</a:t>
            </a:r>
          </a:p>
          <a:p>
            <a:r>
              <a:rPr lang="en-US" dirty="0"/>
              <a:t>Implementation complexity depends on protocol details (GBN vs. SR)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091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Checksums (for error detection) </a:t>
            </a:r>
          </a:p>
          <a:p>
            <a:r>
              <a:rPr lang="en-US" dirty="0"/>
              <a:t>Timers (for loss detection) </a:t>
            </a:r>
          </a:p>
          <a:p>
            <a:r>
              <a:rPr lang="en-US" dirty="0"/>
              <a:t>Acknowledgments </a:t>
            </a:r>
          </a:p>
          <a:p>
            <a:pPr lvl="1"/>
            <a:r>
              <a:rPr lang="en-US" dirty="0"/>
              <a:t>Cumulative </a:t>
            </a:r>
          </a:p>
          <a:p>
            <a:pPr lvl="1"/>
            <a:r>
              <a:rPr lang="en-US" dirty="0"/>
              <a:t>Selective</a:t>
            </a:r>
          </a:p>
          <a:p>
            <a:r>
              <a:rPr lang="en-US" dirty="0"/>
              <a:t>Sequence numbers (duplicates, windows)</a:t>
            </a:r>
          </a:p>
          <a:p>
            <a:r>
              <a:rPr lang="en-US" dirty="0"/>
              <a:t>Sliding windows (for efficiency) </a:t>
            </a:r>
          </a:p>
          <a:p>
            <a:r>
              <a:rPr lang="en-US" dirty="0"/>
              <a:t>Reliability protocols use the above to decide when and what to retransmit or acknowledge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4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layer allows applications to communicate with each other</a:t>
            </a:r>
          </a:p>
          <a:p>
            <a:r>
              <a:rPr lang="en-US" dirty="0"/>
              <a:t>Provides unreliable and reliable mechanisms</a:t>
            </a:r>
          </a:p>
          <a:p>
            <a:r>
              <a:rPr lang="en-US" dirty="0"/>
              <a:t>Possible to build reliable transport over unreliable medium</a:t>
            </a:r>
          </a:p>
          <a:p>
            <a:endParaRPr lang="en-US" dirty="0"/>
          </a:p>
          <a:p>
            <a:r>
              <a:rPr lang="en-US" dirty="0"/>
              <a:t>Next lecture</a:t>
            </a:r>
          </a:p>
          <a:p>
            <a:pPr lvl="1"/>
            <a:r>
              <a:rPr lang="en-US" dirty="0"/>
              <a:t>TCP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Multiplexing &amp; demultiplexing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Multiplexing (Mux)</a:t>
            </a:r>
          </a:p>
          <a:p>
            <a:pPr lvl="1"/>
            <a:r>
              <a:rPr lang="en-US" dirty="0"/>
              <a:t>Gather and combining data chunks at the source from different applications and delivering to the network layer</a:t>
            </a:r>
          </a:p>
          <a:p>
            <a:r>
              <a:rPr lang="en-US" dirty="0">
                <a:solidFill>
                  <a:srgbClr val="0000FF"/>
                </a:solidFill>
              </a:rPr>
              <a:t>Demultiplexing (Demux)</a:t>
            </a:r>
          </a:p>
          <a:p>
            <a:pPr lvl="1"/>
            <a:r>
              <a:rPr lang="en-US" dirty="0"/>
              <a:t>Delivering correct data to corresponding sockets from a multiplexed stream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33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Communication between processes</a:t>
            </a:r>
          </a:p>
          <a:p>
            <a:pPr lvl="1"/>
            <a:r>
              <a:rPr lang="en-US" dirty="0"/>
              <a:t>Mux and demux from/to application processes</a:t>
            </a:r>
          </a:p>
          <a:p>
            <a:pPr lvl="1"/>
            <a:r>
              <a:rPr lang="en-US" dirty="0"/>
              <a:t>Implemented using </a:t>
            </a:r>
            <a:r>
              <a:rPr lang="en-US" i="1" dirty="0">
                <a:solidFill>
                  <a:srgbClr val="0000FF"/>
                </a:solidFill>
              </a:rPr>
              <a:t>ports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5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dirty="0">
                <a:solidFill>
                  <a:srgbClr val="0000FF"/>
                </a:solidFill>
              </a:rPr>
              <a:t>Provide common end-to-end services for app layer [optional]</a:t>
            </a:r>
          </a:p>
          <a:p>
            <a:pPr lvl="1"/>
            <a:r>
              <a:rPr lang="en-US" dirty="0"/>
              <a:t>Reliable, in-order data delivery</a:t>
            </a:r>
          </a:p>
          <a:p>
            <a:pPr lvl="1"/>
            <a:r>
              <a:rPr lang="en-US" dirty="0"/>
              <a:t>Well-paced data delivery</a:t>
            </a:r>
          </a:p>
          <a:p>
            <a:pPr lvl="2"/>
            <a:r>
              <a:rPr lang="en-US" dirty="0"/>
              <a:t>Too fast may overwhelm the network</a:t>
            </a:r>
          </a:p>
          <a:p>
            <a:pPr lvl="2"/>
            <a:r>
              <a:rPr lang="en-US" dirty="0"/>
              <a:t>Too slow is not efficient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57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dirty="0"/>
              <a:t>Provide common end-to-end services for app layer [optional]</a:t>
            </a:r>
          </a:p>
          <a:p>
            <a:r>
              <a:rPr lang="en-US" dirty="0">
                <a:solidFill>
                  <a:srgbClr val="0000FF"/>
                </a:solidFill>
              </a:rPr>
              <a:t>TCP and UDP are the common transport protocols</a:t>
            </a:r>
          </a:p>
          <a:p>
            <a:pPr lvl="1"/>
            <a:r>
              <a:rPr lang="en-US" dirty="0"/>
              <a:t>Also SCTP, MPTCP, SST, RDP, DCCP, …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3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dirty="0"/>
              <a:t>Provide common end-to-end services for app layer [optional]</a:t>
            </a:r>
          </a:p>
          <a:p>
            <a:r>
              <a:rPr lang="en-US" dirty="0"/>
              <a:t>TCP and UDP are the common transport protocols</a:t>
            </a:r>
          </a:p>
          <a:p>
            <a:r>
              <a:rPr lang="en-US" dirty="0">
                <a:solidFill>
                  <a:srgbClr val="0000FF"/>
                </a:solidFill>
              </a:rPr>
              <a:t>UDP is a minimalist transport protocol</a:t>
            </a:r>
          </a:p>
          <a:p>
            <a:pPr lvl="1"/>
            <a:r>
              <a:rPr lang="en-US" dirty="0"/>
              <a:t>Only provides mux/demux capabilities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11612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1490457150</TotalTime>
  <Pages>7</Pages>
  <Words>2605</Words>
  <Application>Microsoft Macintosh PowerPoint</Application>
  <PresentationFormat>On-screen Show (4:3)</PresentationFormat>
  <Paragraphs>596</Paragraphs>
  <Slides>48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Arial Black</vt:lpstr>
      <vt:lpstr>Courier New</vt:lpstr>
      <vt:lpstr>Gill Sans</vt:lpstr>
      <vt:lpstr>Monotype Sorts</vt:lpstr>
      <vt:lpstr>Tahoma</vt:lpstr>
      <vt:lpstr>Times New Roman</vt:lpstr>
      <vt:lpstr>Wingdings</vt:lpstr>
      <vt:lpstr>dbllineb</vt:lpstr>
      <vt:lpstr>EECS 489 Computer Networks  Winter 2023</vt:lpstr>
      <vt:lpstr>Agenda</vt:lpstr>
      <vt:lpstr>Transport layer</vt:lpstr>
      <vt:lpstr>Why a transport layer? </vt:lpstr>
      <vt:lpstr>Multiplexing &amp; demultiplexing</vt:lpstr>
      <vt:lpstr>Role of the transport layer</vt:lpstr>
      <vt:lpstr>Role of the transport layer</vt:lpstr>
      <vt:lpstr>Role of the transport layer</vt:lpstr>
      <vt:lpstr>Role of the transport layer</vt:lpstr>
      <vt:lpstr>Role of the transport layer</vt:lpstr>
      <vt:lpstr>QUIC transport protocol</vt:lpstr>
      <vt:lpstr>Applications and sockets</vt:lpstr>
      <vt:lpstr>Ports</vt:lpstr>
      <vt:lpstr>UDP: User Datagram Protocol </vt:lpstr>
      <vt:lpstr>UDP (cont’d)</vt:lpstr>
      <vt:lpstr>Why a transport layer? </vt:lpstr>
      <vt:lpstr>Reliable transport</vt:lpstr>
      <vt:lpstr>Reliable transport</vt:lpstr>
      <vt:lpstr>Dealing with packet corruption</vt:lpstr>
      <vt:lpstr>Dealing with packet corruption </vt:lpstr>
      <vt:lpstr>Dealing with packet loss</vt:lpstr>
      <vt:lpstr>Dealing with packet loss (of ack)</vt:lpstr>
      <vt:lpstr>Dealing with delay</vt:lpstr>
      <vt:lpstr>Components of a solution</vt:lpstr>
      <vt:lpstr>5-minute break!</vt:lpstr>
      <vt:lpstr>Designing a reliable transport</vt:lpstr>
      <vt:lpstr>A Solution: “Stop and Wait”</vt:lpstr>
      <vt:lpstr>Stop &amp; Wait is inefficient </vt:lpstr>
      <vt:lpstr>Orders of magnitude</vt:lpstr>
      <vt:lpstr>Three design decisions</vt:lpstr>
      <vt:lpstr>Sliding window</vt:lpstr>
      <vt:lpstr>Sliding window</vt:lpstr>
      <vt:lpstr>Throughput of sliding window</vt:lpstr>
      <vt:lpstr>Acknowledgements w/ sliding window</vt:lpstr>
      <vt:lpstr>Cumulative acknowledgements</vt:lpstr>
      <vt:lpstr>Cumulative acknowledgements (cont’d)</vt:lpstr>
      <vt:lpstr>Acknowledgements w/ sliding window</vt:lpstr>
      <vt:lpstr>Sliding window protocols</vt:lpstr>
      <vt:lpstr>Go-Back-N (GBN)</vt:lpstr>
      <vt:lpstr>Sliding window with GBN</vt:lpstr>
      <vt:lpstr>GBN example w/o errors</vt:lpstr>
      <vt:lpstr>GBN example with errors</vt:lpstr>
      <vt:lpstr>Selective Repeat (SR)</vt:lpstr>
      <vt:lpstr>SR example with errors</vt:lpstr>
      <vt:lpstr>GBN vs. Selective Repeat</vt:lpstr>
      <vt:lpstr>Observations</vt:lpstr>
      <vt:lpstr>Components of a solution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Mao, Z</cp:lastModifiedBy>
  <cp:revision>1338</cp:revision>
  <cp:lastPrinted>1999-09-08T17:25:07Z</cp:lastPrinted>
  <dcterms:created xsi:type="dcterms:W3CDTF">2014-01-14T18:15:50Z</dcterms:created>
  <dcterms:modified xsi:type="dcterms:W3CDTF">2023-01-25T13:10:41Z</dcterms:modified>
  <cp:category/>
</cp:coreProperties>
</file>