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8" r:id="rId2"/>
    <p:sldId id="487" r:id="rId3"/>
    <p:sldId id="513" r:id="rId4"/>
    <p:sldId id="523" r:id="rId5"/>
    <p:sldId id="515" r:id="rId6"/>
    <p:sldId id="526" r:id="rId7"/>
    <p:sldId id="524" r:id="rId8"/>
    <p:sldId id="527" r:id="rId9"/>
    <p:sldId id="528" r:id="rId10"/>
    <p:sldId id="540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1" r:id="rId23"/>
    <p:sldId id="542" r:id="rId24"/>
    <p:sldId id="543" r:id="rId25"/>
    <p:sldId id="544" r:id="rId26"/>
    <p:sldId id="545" r:id="rId27"/>
    <p:sldId id="502" r:id="rId28"/>
    <p:sldId id="55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6" r:id="rId39"/>
    <p:sldId id="557" r:id="rId40"/>
    <p:sldId id="558" r:id="rId41"/>
    <p:sldId id="559" r:id="rId42"/>
    <p:sldId id="560" r:id="rId43"/>
    <p:sldId id="561" r:id="rId44"/>
    <p:sldId id="562" r:id="rId45"/>
    <p:sldId id="563" r:id="rId46"/>
    <p:sldId id="564" r:id="rId47"/>
    <p:sldId id="565" r:id="rId48"/>
    <p:sldId id="566" r:id="rId49"/>
    <p:sldId id="567" r:id="rId50"/>
    <p:sldId id="568" r:id="rId51"/>
    <p:sldId id="569" r:id="rId52"/>
    <p:sldId id="512" r:id="rId5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FFCB05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4"/>
    <p:restoredTop sz="89014"/>
  </p:normalViewPr>
  <p:slideViewPr>
    <p:cSldViewPr>
      <p:cViewPr varScale="1">
        <p:scale>
          <a:sx n="109" d="100"/>
          <a:sy n="109" d="100"/>
        </p:scale>
        <p:origin x="19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window moves, the timer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January 30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7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E9D7D-CD46-A340-A1D8-BC4BFD5FE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because TCP is a 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byte stream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tream of bytes</a:t>
            </a:r>
            <a:r>
              <a:rPr lang="ja-JP" altLang="en-US" dirty="0"/>
              <a:t>”</a:t>
            </a:r>
            <a:r>
              <a:rPr lang="en-US" altLang="ja-JP" dirty="0"/>
              <a:t> s</a:t>
            </a:r>
            <a:r>
              <a:rPr lang="en-US" dirty="0"/>
              <a:t>ervice…</a:t>
            </a:r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C9736-765D-5343-B322-6137A4E7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30 2023</a:t>
            </a:r>
            <a:endParaRPr lang="en-US" sz="105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provided using 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egments</a:t>
            </a:r>
            <a:r>
              <a:rPr lang="ja-JP" altLang="en-US" dirty="0"/>
              <a:t>”</a:t>
            </a:r>
            <a:endParaRPr lang="en-US" dirty="0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 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924800" cy="4419600"/>
          </a:xfrm>
        </p:spPr>
        <p:txBody>
          <a:bodyPr/>
          <a:lstStyle/>
          <a:p>
            <a:r>
              <a:rPr lang="en-US" dirty="0"/>
              <a:t>IP packet</a:t>
            </a:r>
          </a:p>
          <a:p>
            <a:pPr lvl="1"/>
            <a:r>
              <a:rPr lang="en-US" dirty="0"/>
              <a:t>No bigger than </a:t>
            </a:r>
            <a:r>
              <a:rPr lang="en-US" dirty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/>
              <a:t>E.g., up to 1500 bytes with Ethernet, 9K for high-speed Ethernet</a:t>
            </a:r>
          </a:p>
          <a:p>
            <a:r>
              <a:rPr lang="en-US" dirty="0"/>
              <a:t>TCP packet</a:t>
            </a:r>
          </a:p>
          <a:p>
            <a:pPr lvl="1"/>
            <a:r>
              <a:rPr lang="en-US" dirty="0"/>
              <a:t>IP packet with a TCP header and data inside</a:t>
            </a:r>
          </a:p>
          <a:p>
            <a:pPr lvl="1"/>
            <a:r>
              <a:rPr lang="en-US" dirty="0"/>
              <a:t>TCP header </a:t>
            </a:r>
            <a:r>
              <a:rPr lang="en-US" dirty="0">
                <a:sym typeface="Symbol" charset="0"/>
              </a:rPr>
              <a:t></a:t>
            </a:r>
            <a:r>
              <a:rPr lang="en-US" dirty="0"/>
              <a:t> 20 bytes long</a:t>
            </a:r>
          </a:p>
          <a:p>
            <a:r>
              <a:rPr lang="en-US" dirty="0"/>
              <a:t>TCP segment</a:t>
            </a:r>
          </a:p>
          <a:p>
            <a:pPr lvl="1"/>
            <a:r>
              <a:rPr lang="en-US" dirty="0"/>
              <a:t>No more than </a:t>
            </a:r>
            <a:r>
              <a:rPr lang="en-US" dirty="0">
                <a:solidFill>
                  <a:srgbClr val="0000FF"/>
                </a:solidFill>
              </a:rPr>
              <a:t>Maximum Segment Size (MSS)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E.g., up to 1460 consecutive bytes from the stream</a:t>
            </a:r>
          </a:p>
          <a:p>
            <a:pPr lvl="1"/>
            <a:r>
              <a:rPr lang="en-US" dirty="0"/>
              <a:t>MSS = MTU – (IP header) – (TCP header)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bytes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next expected byte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+ length(data)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304800" y="2554427"/>
            <a:ext cx="25193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(like GBN)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ACKs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 </a:t>
            </a:r>
          </a:p>
          <a:p>
            <a:pPr lvl="1"/>
            <a:r>
              <a:rPr lang="en-US" dirty="0"/>
              <a:t>Data starts with sequence number X</a:t>
            </a:r>
          </a:p>
          <a:p>
            <a:pPr lvl="1"/>
            <a:r>
              <a:rPr lang="en-US" dirty="0"/>
              <a:t>Packet contains B bytes [X, X+1, X+2, ….X+B-1]</a:t>
            </a:r>
          </a:p>
          <a:p>
            <a:r>
              <a:rPr lang="en-US" dirty="0"/>
              <a:t>Upon receipt of packet, receiver sends an ACK</a:t>
            </a:r>
          </a:p>
          <a:p>
            <a:pPr lvl="1"/>
            <a:r>
              <a:rPr lang="en-US" dirty="0"/>
              <a:t> If all data prior to X already received: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X+B</a:t>
            </a:r>
            <a:r>
              <a:rPr lang="en-US" dirty="0"/>
              <a:t> (because that is next expected byte)</a:t>
            </a:r>
          </a:p>
          <a:p>
            <a:pPr lvl="1"/>
            <a:r>
              <a:rPr lang="en-US" dirty="0"/>
              <a:t>If highest in-order byte received is Y </a:t>
            </a:r>
            <a:r>
              <a:rPr lang="en-US" dirty="0" err="1"/>
              <a:t>s.t.</a:t>
            </a:r>
            <a:r>
              <a:rPr lang="en-US" dirty="0"/>
              <a:t> (Y+1) &lt; X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/>
              <a:t>Even if this has been </a:t>
            </a:r>
            <a:r>
              <a:rPr lang="en-US" dirty="0" err="1"/>
              <a:t>ACKed</a:t>
            </a:r>
            <a:r>
              <a:rPr lang="en-US" dirty="0"/>
              <a:t> before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reliable data transfer to TCP</a:t>
            </a:r>
          </a:p>
          <a:p>
            <a:r>
              <a:rPr lang="en-US" dirty="0"/>
              <a:t>TCP connection setup and teardown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=X, length=B</a:t>
            </a:r>
          </a:p>
          <a:p>
            <a:r>
              <a:rPr lang="en-US" dirty="0"/>
              <a:t>Receiver: ACK=X+B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=X+B, length=B</a:t>
            </a:r>
          </a:p>
          <a:p>
            <a:r>
              <a:rPr lang="en-US" dirty="0"/>
              <a:t>Receiver: ACK=X+2B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=X+2B, length=B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Seqno</a:t>
            </a:r>
            <a:r>
              <a:rPr lang="en-US" dirty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order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can buffer out-of-sequence packets</a:t>
            </a:r>
            <a:r>
              <a:rPr lang="en-US" dirty="0"/>
              <a:t> (like SR)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packets with 100B and </a:t>
            </a:r>
            <a:r>
              <a:rPr lang="en-US" dirty="0" err="1"/>
              <a:t>seqnos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100, 200, 300, 400, 500, 600, 700, 800, …</a:t>
            </a:r>
          </a:p>
          <a:p>
            <a:r>
              <a:rPr lang="en-US" dirty="0"/>
              <a:t>Assume the fifth packet (</a:t>
            </a:r>
            <a:r>
              <a:rPr lang="en-US" dirty="0" err="1"/>
              <a:t>seqno</a:t>
            </a:r>
            <a:r>
              <a:rPr lang="en-US" dirty="0"/>
              <a:t> 500)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/>
              <a:t>200, 300, 400, 500, 500, 500, 500,…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can buffer out-of-sequence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retransmit</a:t>
            </a:r>
            <a:r>
              <a:rPr lang="en-US" dirty="0"/>
              <a:t>: duplicate ACKs trigger early retransmission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Duplicate ACKs</a:t>
            </a:r>
            <a:r>
              <a:rPr lang="en-US" dirty="0"/>
              <a:t> are a sign of an isolated loss</a:t>
            </a:r>
          </a:p>
          <a:p>
            <a:pPr lvl="1"/>
            <a:r>
              <a:rPr lang="en-US" dirty="0"/>
              <a:t>The lack of ACK progress means 500 hasn’t been delivered</a:t>
            </a:r>
          </a:p>
          <a:p>
            <a:pPr lvl="1"/>
            <a:r>
              <a:rPr lang="en-US" dirty="0"/>
              <a:t>Stream of ACKs means some packets are being delivered</a:t>
            </a:r>
          </a:p>
          <a:p>
            <a:r>
              <a:rPr lang="en-US" dirty="0"/>
              <a:t>Trigger retransmission upon receiving k duplicate ACKs</a:t>
            </a:r>
          </a:p>
          <a:p>
            <a:pPr lvl="2"/>
            <a:r>
              <a:rPr lang="en-US" dirty="0"/>
              <a:t>TCP uses k=3</a:t>
            </a:r>
          </a:p>
          <a:p>
            <a:pPr lvl="2"/>
            <a:r>
              <a:rPr lang="en-US" dirty="0"/>
              <a:t>Faster than waiting for timeout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 after resending</a:t>
            </a:r>
          </a:p>
          <a:p>
            <a:pPr lvl="1"/>
            <a:r>
              <a:rPr lang="en-US" dirty="0"/>
              <a:t>Send missing packet and move sliding window by the number of dup ACKs</a:t>
            </a:r>
          </a:p>
          <a:p>
            <a:pPr lvl="2"/>
            <a:r>
              <a:rPr lang="en-US" dirty="0"/>
              <a:t>Speeds up transmission, but might be wrong</a:t>
            </a:r>
          </a:p>
          <a:p>
            <a:pPr lvl="1"/>
            <a:r>
              <a:rPr lang="en-US" dirty="0"/>
              <a:t>Send missing packet, and wait for ACK to move sliding window</a:t>
            </a:r>
          </a:p>
          <a:p>
            <a:pPr lvl="2"/>
            <a:r>
              <a:rPr lang="en-US" dirty="0"/>
              <a:t>Is slowed down by single dropped packets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Which should TCP do?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Choose correctness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2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2 is posted!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4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buffer out-of-sequence packets (like SR)</a:t>
            </a:r>
          </a:p>
          <a:p>
            <a:r>
              <a:rPr lang="en-US" dirty="0"/>
              <a:t>Introduces fast retransmit: duplicate ACKs trigger 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endParaRPr lang="en-US" dirty="0"/>
          </a:p>
          <a:p>
            <a:r>
              <a:rPr lang="en-US" dirty="0"/>
              <a:t>Sliding Window</a:t>
            </a:r>
          </a:p>
          <a:p>
            <a:pPr lvl="1"/>
            <a:r>
              <a:rPr lang="en-US" dirty="0"/>
              <a:t>Acknowledgements: </a:t>
            </a:r>
            <a:r>
              <a:rPr lang="en-US" dirty="0">
                <a:solidFill>
                  <a:srgbClr val="0000FF"/>
                </a:solidFill>
              </a:rPr>
              <a:t>Cumulative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</a:t>
            </a:r>
          </a:p>
          <a:p>
            <a:pPr lvl="1"/>
            <a:r>
              <a:rPr lang="en-US" dirty="0"/>
              <a:t>Resending packets: </a:t>
            </a:r>
            <a:r>
              <a:rPr lang="en-US" dirty="0">
                <a:solidFill>
                  <a:srgbClr val="0000FF"/>
                </a:solidFill>
              </a:rPr>
              <a:t>Go-Back-N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 Repeat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</a:t>
            </a:r>
            <a:r>
              <a:rPr lang="en-US" dirty="0">
                <a:solidFill>
                  <a:srgbClr val="0000FF"/>
                </a:solidFill>
              </a:rPr>
              <a:t>retransmit the first packet</a:t>
            </a:r>
            <a:r>
              <a:rPr lang="en-US" dirty="0"/>
              <a:t> in the window</a:t>
            </a:r>
          </a:p>
          <a:p>
            <a:r>
              <a:rPr lang="en-US" dirty="0"/>
              <a:t>How do we pick a timeout value?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illustration</a:t>
            </a:r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</a:p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duplicate 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EC942-05ED-D34B-9AB2-72470975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/>
              <a:t>How to set timeout?</a:t>
            </a:r>
          </a:p>
          <a:p>
            <a:pPr lvl="1"/>
            <a:r>
              <a:rPr lang="en-US" dirty="0"/>
              <a:t>Too long: connection has low throughput</a:t>
            </a:r>
          </a:p>
          <a:p>
            <a:pPr lvl="1"/>
            <a:r>
              <a:rPr lang="en-US" dirty="0"/>
              <a:t>Too short: retransmit packet that was just delayed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/>
              <a:t>But how do we measure RTT?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339441" y="2000191"/>
            <a:ext cx="6617517" cy="46482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average of RTT samples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B86944-482D-3D42-A8C6-3BC72B79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SampleRTT from retransmissions</a:t>
            </a:r>
          </a:p>
          <a:p>
            <a:pPr lvl="1"/>
            <a:r>
              <a:rPr lang="en-US" dirty="0"/>
              <a:t>Once retransmitted, ignore that segment in the future</a:t>
            </a:r>
          </a:p>
          <a:p>
            <a:r>
              <a:rPr lang="en-US" dirty="0"/>
              <a:t>Computes </a:t>
            </a:r>
            <a:r>
              <a:rPr lang="en-US" dirty="0" err="1"/>
              <a:t>EstimatedRTT</a:t>
            </a:r>
            <a:r>
              <a:rPr lang="en-US" dirty="0"/>
              <a:t> using </a:t>
            </a:r>
            <a:r>
              <a:rPr lang="el-GR" dirty="0"/>
              <a:t>α</a:t>
            </a:r>
            <a:r>
              <a:rPr lang="en-US" dirty="0"/>
              <a:t> = 0.125</a:t>
            </a:r>
          </a:p>
          <a:p>
            <a:r>
              <a:rPr lang="en-US" dirty="0">
                <a:solidFill>
                  <a:srgbClr val="0000FF"/>
                </a:solidFill>
              </a:rPr>
              <a:t>Timeout value (RTO)  = 2 ×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dirty="0"/>
              <a:t>Every time RTO timer expires, set RTO </a:t>
            </a:r>
            <a:r>
              <a:rPr lang="en-US" dirty="0">
                <a:sym typeface="Symbol" charset="0"/>
              </a:rPr>
              <a:t> 2·RTO</a:t>
            </a:r>
          </a:p>
          <a:p>
            <a:pPr lvl="3"/>
            <a:r>
              <a:rPr lang="en-US" dirty="0">
                <a:sym typeface="Symbol" charset="0"/>
              </a:rPr>
              <a:t>(Up  to maximum  60 sec)</a:t>
            </a:r>
          </a:p>
          <a:p>
            <a:pPr lvl="2"/>
            <a:r>
              <a:rPr lang="en-US" dirty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/>
              <a:t>× </a:t>
            </a:r>
            <a:r>
              <a:rPr lang="en-US" dirty="0" err="1"/>
              <a:t>EstimatedRTT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need to better capture variability in RTT</a:t>
            </a:r>
          </a:p>
          <a:p>
            <a:pPr lvl="1"/>
            <a:r>
              <a:rPr lang="en-US" dirty="0"/>
              <a:t>Directly measure deviation</a:t>
            </a:r>
          </a:p>
          <a:p>
            <a:endParaRPr lang="en-US" dirty="0"/>
          </a:p>
          <a:p>
            <a:r>
              <a:rPr lang="en-US" dirty="0"/>
              <a:t>Deviation = | SampleRTT – </a:t>
            </a:r>
            <a:r>
              <a:rPr lang="en-US" dirty="0" err="1"/>
              <a:t>EstimatedRTT</a:t>
            </a:r>
            <a:r>
              <a:rPr lang="en-US" dirty="0"/>
              <a:t> | </a:t>
            </a:r>
          </a:p>
          <a:p>
            <a:r>
              <a:rPr lang="en-US" dirty="0" err="1"/>
              <a:t>DevRTT</a:t>
            </a:r>
            <a:r>
              <a:rPr lang="en-US" dirty="0"/>
              <a:t>: exponential average of Deviation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RTO =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r>
              <a:rPr lang="en-US" dirty="0">
                <a:solidFill>
                  <a:srgbClr val="0000FF"/>
                </a:solidFill>
              </a:rPr>
              <a:t> + 4 x </a:t>
            </a:r>
            <a:r>
              <a:rPr lang="en-US" dirty="0" err="1">
                <a:solidFill>
                  <a:srgbClr val="0000FF"/>
                </a:solidFill>
              </a:rPr>
              <a:t>DevRTT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304800" y="2554427"/>
            <a:ext cx="27416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Number of 4-byte words in the header;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5: No options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for the very first byte</a:t>
            </a:r>
          </a:p>
          <a:p>
            <a:r>
              <a:rPr lang="en-US" dirty="0">
                <a:solidFill>
                  <a:srgbClr val="0000FF"/>
                </a:solidFill>
              </a:rPr>
              <a:t>Why not just use ISN = 0?</a:t>
            </a:r>
          </a:p>
          <a:p>
            <a:pPr lvl="1"/>
            <a:r>
              <a:rPr lang="en-US" dirty="0"/>
              <a:t>Practical issue</a:t>
            </a:r>
          </a:p>
          <a:p>
            <a:pPr lvl="2"/>
            <a:r>
              <a:rPr lang="en-US" dirty="0"/>
              <a:t>IP addresses and port #s uniquely identify a connection</a:t>
            </a:r>
          </a:p>
          <a:p>
            <a:pPr lvl="2"/>
            <a:r>
              <a:rPr lang="en-US" dirty="0"/>
              <a:t>Eventually, though, these port #s do get used again; small chance an old packet is still in flight</a:t>
            </a:r>
          </a:p>
          <a:p>
            <a:pPr lvl="2"/>
            <a:r>
              <a:rPr lang="en-US" dirty="0"/>
              <a:t>Also, others might try to spoof your connection</a:t>
            </a:r>
          </a:p>
          <a:p>
            <a:pPr lvl="1"/>
            <a:r>
              <a:rPr lang="en-US" dirty="0"/>
              <a:t>Why does using ISN help?</a:t>
            </a:r>
          </a:p>
          <a:p>
            <a:r>
              <a:rPr lang="en-US" dirty="0"/>
              <a:t>Hosts exchange ISNs when establishing connection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81B93-5EB9-4746-BAF4-3749504C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1371600" y="3124200"/>
            <a:ext cx="6400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5759230" y="4499999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>
            <a:cxnSpLocks/>
            <a:stCxn id="42" idx="0"/>
          </p:cNvCxnSpPr>
          <p:nvPr/>
        </p:nvCxnSpPr>
        <p:spPr bwMode="auto">
          <a:xfrm flipH="1" flipV="1">
            <a:off x="5291138" y="3986213"/>
            <a:ext cx="1344644" cy="5137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H="1" flipV="1">
            <a:off x="4458384" y="3986214"/>
            <a:ext cx="1732866" cy="5222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1D710F99-683A-2B4D-A4D3-5AF443204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510" y="3333690"/>
            <a:ext cx="17812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Kernel space</a:t>
            </a:r>
          </a:p>
        </p:txBody>
      </p:sp>
      <p:sp>
        <p:nvSpPr>
          <p:cNvPr id="36" name="Text Box 7">
            <a:extLst>
              <a:ext uri="{FF2B5EF4-FFF2-40B4-BE49-F238E27FC236}">
                <a16:creationId xmlns:a16="http://schemas.microsoft.com/office/drawing/2014/main" id="{6B252C9C-7D4C-CE44-AAEE-A4856BA8E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323" y="2483589"/>
            <a:ext cx="1553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User space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7F208F9F-3C36-814D-9685-E22AAFEB4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19" y="4482281"/>
            <a:ext cx="252024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 </a:t>
            </a:r>
          </a:p>
          <a:p>
            <a:pPr algn="ctr" eaLnBrk="1" hangingPunct="1"/>
            <a:r>
              <a:rPr lang="en-US" dirty="0">
                <a:latin typeface="Helvetica" charset="0"/>
              </a:rPr>
              <a:t>read by application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6F1A43-E7D1-E34F-8A89-2366C946CEEF}"/>
              </a:ext>
            </a:extLst>
          </p:cNvPr>
          <p:cNvCxnSpPr>
            <a:cxnSpLocks/>
          </p:cNvCxnSpPr>
          <p:nvPr/>
        </p:nvCxnSpPr>
        <p:spPr bwMode="auto">
          <a:xfrm flipV="1">
            <a:off x="1905000" y="3984401"/>
            <a:ext cx="1232300" cy="4978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42" grpId="0"/>
      <p:bldP spid="37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N/A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SYN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B’s SYN-ACK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ACK to SYN-ACK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8302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 + 1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ACK=B’s ISN+1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3-Way handshaking</a:t>
            </a: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the SYN Packet Gets Lost?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SYN packet gets lost</a:t>
            </a:r>
          </a:p>
          <a:p>
            <a:pPr lvl="1"/>
            <a:r>
              <a:rPr lang="en-US" dirty="0"/>
              <a:t>Packet dropped by the network or server is busy</a:t>
            </a:r>
          </a:p>
          <a:p>
            <a:r>
              <a:rPr lang="en-US" dirty="0"/>
              <a:t>Eventually, no SYN-ACK arrives</a:t>
            </a:r>
          </a:p>
          <a:p>
            <a:pPr lvl="1"/>
            <a:r>
              <a:rPr lang="en-US" dirty="0"/>
              <a:t>Sender retransmits the SYN on timeout</a:t>
            </a:r>
          </a:p>
          <a:p>
            <a:r>
              <a:rPr lang="en-US" dirty="0"/>
              <a:t>How should the TCP sender set the timer?</a:t>
            </a:r>
          </a:p>
          <a:p>
            <a:pPr lvl="1"/>
            <a:r>
              <a:rPr lang="en-US" dirty="0"/>
              <a:t>Sender has no idea how far away the receiver is</a:t>
            </a:r>
          </a:p>
          <a:p>
            <a:pPr lvl="1"/>
            <a:r>
              <a:rPr lang="en-US" dirty="0"/>
              <a:t>Hard to guess a reasonable length of time to wait</a:t>
            </a:r>
          </a:p>
          <a:p>
            <a:pPr lvl="1"/>
            <a:r>
              <a:rPr lang="en-US" dirty="0"/>
              <a:t>SHOULD (RFCs 1122 &amp; 2988) use default of 3 seconds</a:t>
            </a:r>
          </a:p>
          <a:p>
            <a:pPr lvl="2"/>
            <a:r>
              <a:rPr lang="en-US" dirty="0"/>
              <a:t>Some implementations instead use 6 seconds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clicks on a hypertext link</a:t>
            </a:r>
          </a:p>
          <a:p>
            <a:pPr lvl="1"/>
            <a:r>
              <a:rPr lang="en-US" dirty="0"/>
              <a:t>Browser creates a socket and does a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r>
              <a:rPr lang="en-US" dirty="0"/>
              <a:t> triggers the OS to transmit a SYN</a:t>
            </a:r>
          </a:p>
          <a:p>
            <a:r>
              <a:rPr lang="en-US" dirty="0"/>
              <a:t>If the SYN is lost…</a:t>
            </a:r>
          </a:p>
          <a:p>
            <a:pPr lvl="1"/>
            <a:r>
              <a:rPr lang="en-US" dirty="0"/>
              <a:t>3-6 seconds of delay: can be very long</a:t>
            </a:r>
          </a:p>
          <a:p>
            <a:pPr lvl="1"/>
            <a:r>
              <a:rPr lang="en-US" dirty="0"/>
              <a:t>User may become impatient and can retry</a:t>
            </a:r>
          </a:p>
          <a:p>
            <a:r>
              <a:rPr lang="en-US" dirty="0"/>
              <a:t>User triggers an </a:t>
            </a:r>
            <a:r>
              <a:rPr lang="ja-JP" altLang="en-US" dirty="0"/>
              <a:t>“</a:t>
            </a:r>
            <a:r>
              <a:rPr lang="en-US" dirty="0"/>
              <a:t>abort</a:t>
            </a:r>
            <a:r>
              <a:rPr lang="ja-JP" altLang="en-US" dirty="0"/>
              <a:t>”</a:t>
            </a:r>
            <a:r>
              <a:rPr lang="en-US" dirty="0"/>
              <a:t> of 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Browser creates a new socket and another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Can be effective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teardown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one side at a time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/>
              <a:t>Finish (FIN) to close and receive remaining bytes</a:t>
            </a:r>
          </a:p>
          <a:p>
            <a:pPr lvl="1"/>
            <a:r>
              <a:rPr lang="en-US" sz="2000" dirty="0"/>
              <a:t>FIN occupies one byte in the sequence space</a:t>
            </a:r>
          </a:p>
          <a:p>
            <a:r>
              <a:rPr lang="en-US" sz="2400" dirty="0"/>
              <a:t>Other host </a:t>
            </a:r>
            <a:r>
              <a:rPr lang="en-US" sz="2400" dirty="0" err="1"/>
              <a:t>acks</a:t>
            </a:r>
            <a:r>
              <a:rPr lang="en-US" sz="2400" dirty="0"/>
              <a:t> the byte to confirm</a:t>
            </a:r>
          </a:p>
          <a:p>
            <a:r>
              <a:rPr lang="en-US" sz="2400" dirty="0"/>
              <a:t>Closes A’s side of the connection, but not B’s</a:t>
            </a:r>
          </a:p>
          <a:p>
            <a:pPr lvl="1"/>
            <a:r>
              <a:rPr lang="en-US" sz="2000" dirty="0"/>
              <a:t>Until B likewise sends a FIN</a:t>
            </a:r>
          </a:p>
          <a:p>
            <a:pPr lvl="1"/>
            <a:r>
              <a:rPr lang="en-US" sz="2000" dirty="0"/>
              <a:t>Which A then </a:t>
            </a:r>
            <a:r>
              <a:rPr lang="en-US" sz="2000" dirty="0" err="1"/>
              <a:t>acks</a:t>
            </a:r>
            <a:endParaRPr lang="en-US" sz="2000" dirty="0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B 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930FF-7D65-D44A-915F-30DFD4D2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Transmission Control Protocol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both together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/>
              <a:t>Same as before, but B sets FIN with their ack of A’s FIN</a:t>
            </a:r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pPr lvl="1"/>
            <a:r>
              <a:rPr lang="en-US" sz="2000" dirty="0"/>
              <a:t>But: if B sends anything more, will elicit another RST</a:t>
            </a: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not easy!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LOTs of </a:t>
            </a:r>
            <a:r>
              <a:rPr lang="en-US"/>
              <a:t>congestion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use from what we’ve seen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pPr lvl="1"/>
            <a:r>
              <a:rPr lang="en-US" dirty="0"/>
              <a:t>Sender and receiver maintain a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pPr lvl="2"/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buffer out-of-sequence packets</a:t>
            </a:r>
            <a:r>
              <a:rPr lang="en-US" dirty="0"/>
              <a:t> (like SR)</a:t>
            </a:r>
          </a:p>
          <a:p>
            <a:r>
              <a:rPr lang="en-US" dirty="0"/>
              <a:t>Few more: fast retransmit, timeout estimation algorithms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Demux 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 animBg="1"/>
      <p:bldP spid="36871" grpId="0" animBg="1"/>
      <p:bldP spid="36872" grpId="0" animBg="1"/>
      <p:bldP spid="36891" grpId="0" animBg="1"/>
      <p:bldP spid="36892" grpId="0"/>
      <p:bldP spid="368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86896" y="3124200"/>
            <a:ext cx="28245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Computed over pseudo-header and 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1490459211</TotalTime>
  <Pages>7</Pages>
  <Words>2606</Words>
  <Application>Microsoft Macintosh PowerPoint</Application>
  <PresentationFormat>On-screen Show (4:3)</PresentationFormat>
  <Paragraphs>652</Paragraphs>
  <Slides>52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Arial Black</vt:lpstr>
      <vt:lpstr>Courier</vt:lpstr>
      <vt:lpstr>Gill Sans</vt:lpstr>
      <vt:lpstr>Helvetica</vt:lpstr>
      <vt:lpstr>Monotype Sorts</vt:lpstr>
      <vt:lpstr>Tahoma</vt:lpstr>
      <vt:lpstr>Times New Roman</vt:lpstr>
      <vt:lpstr>Wingdings</vt:lpstr>
      <vt:lpstr>dbllineb</vt:lpstr>
      <vt:lpstr>EECS 489 Computer Networks  Winter 2023</vt:lpstr>
      <vt:lpstr>Agenda</vt:lpstr>
      <vt:lpstr>Recap: Designing a reliable transport protocol</vt:lpstr>
      <vt:lpstr>Sliding window at receiver</vt:lpstr>
      <vt:lpstr>TCP: Transmission Control Protocol</vt:lpstr>
      <vt:lpstr>The TCP Abstraction</vt:lpstr>
      <vt:lpstr>What does TCP use from what we’ve seen so far?</vt:lpstr>
      <vt:lpstr>Build the TCP header</vt:lpstr>
      <vt:lpstr>Build the TCP header</vt:lpstr>
      <vt:lpstr>What does TCP do?</vt:lpstr>
      <vt:lpstr>Build the 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Build the TCP header</vt:lpstr>
      <vt:lpstr>What does TCP do?</vt:lpstr>
      <vt:lpstr>ACKs and sequence numbers</vt:lpstr>
      <vt:lpstr>Typical operation</vt:lpstr>
      <vt:lpstr>Build the 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5-minute break!</vt:lpstr>
      <vt:lpstr>Announcements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Build the TCP header</vt:lpstr>
      <vt:lpstr>TCP Connection Establishment</vt:lpstr>
      <vt:lpstr>Initial Sequence Number (ISN)</vt:lpstr>
      <vt:lpstr>Establishing a TCP connection</vt:lpstr>
      <vt:lpstr>Build the TCP header</vt:lpstr>
      <vt:lpstr>Step 1: A’s initial SYN packet</vt:lpstr>
      <vt:lpstr>Step 1: B’s SYN-ACK packet</vt:lpstr>
      <vt:lpstr>Step 1: A’s ACK to SYN-ACK</vt:lpstr>
      <vt:lpstr>TCP’s 3-Way handshaking</vt:lpstr>
      <vt:lpstr>What if the SYN Packet Gets Lost?</vt:lpstr>
      <vt:lpstr>SYN loss and web downloads</vt:lpstr>
      <vt:lpstr>TCP connection teardown</vt:lpstr>
      <vt:lpstr>Normal termination, one side at a time</vt:lpstr>
      <vt:lpstr>Normal termination, both together</vt:lpstr>
      <vt:lpstr>Abrupt termination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1357</cp:revision>
  <cp:lastPrinted>1999-09-08T17:25:07Z</cp:lastPrinted>
  <dcterms:created xsi:type="dcterms:W3CDTF">2014-01-14T18:15:50Z</dcterms:created>
  <dcterms:modified xsi:type="dcterms:W3CDTF">2023-01-30T07:04:05Z</dcterms:modified>
  <cp:category/>
</cp:coreProperties>
</file>