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8" r:id="rId2"/>
    <p:sldId id="487" r:id="rId3"/>
    <p:sldId id="514" r:id="rId4"/>
    <p:sldId id="515" r:id="rId5"/>
    <p:sldId id="516" r:id="rId6"/>
    <p:sldId id="517" r:id="rId7"/>
    <p:sldId id="518" r:id="rId8"/>
    <p:sldId id="521" r:id="rId9"/>
    <p:sldId id="523" r:id="rId10"/>
    <p:sldId id="524" r:id="rId11"/>
    <p:sldId id="526" r:id="rId12"/>
    <p:sldId id="527" r:id="rId13"/>
    <p:sldId id="525" r:id="rId14"/>
    <p:sldId id="528" r:id="rId15"/>
    <p:sldId id="529" r:id="rId16"/>
    <p:sldId id="530" r:id="rId17"/>
    <p:sldId id="531" r:id="rId18"/>
    <p:sldId id="532" r:id="rId19"/>
    <p:sldId id="533" r:id="rId20"/>
    <p:sldId id="535" r:id="rId21"/>
    <p:sldId id="536" r:id="rId22"/>
    <p:sldId id="537" r:id="rId23"/>
    <p:sldId id="538" r:id="rId24"/>
    <p:sldId id="539" r:id="rId25"/>
    <p:sldId id="540" r:id="rId26"/>
    <p:sldId id="570" r:id="rId27"/>
    <p:sldId id="502" r:id="rId28"/>
    <p:sldId id="571" r:id="rId29"/>
    <p:sldId id="544" r:id="rId30"/>
    <p:sldId id="545" r:id="rId31"/>
    <p:sldId id="546" r:id="rId32"/>
    <p:sldId id="547" r:id="rId33"/>
    <p:sldId id="548" r:id="rId34"/>
    <p:sldId id="549" r:id="rId35"/>
    <p:sldId id="567" r:id="rId36"/>
    <p:sldId id="551" r:id="rId37"/>
    <p:sldId id="552" r:id="rId38"/>
    <p:sldId id="553" r:id="rId39"/>
    <p:sldId id="554" r:id="rId40"/>
    <p:sldId id="555" r:id="rId41"/>
    <p:sldId id="556" r:id="rId42"/>
    <p:sldId id="557" r:id="rId43"/>
    <p:sldId id="558" r:id="rId44"/>
    <p:sldId id="559" r:id="rId45"/>
    <p:sldId id="560" r:id="rId46"/>
    <p:sldId id="563" r:id="rId47"/>
    <p:sldId id="564" r:id="rId48"/>
    <p:sldId id="568" r:id="rId49"/>
    <p:sldId id="512" r:id="rId5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90"/>
    <p:restoredTop sz="81197"/>
  </p:normalViewPr>
  <p:slideViewPr>
    <p:cSldViewPr>
      <p:cViewPr varScale="1">
        <p:scale>
          <a:sx n="99" d="100"/>
          <a:sy n="99" d="100"/>
        </p:scale>
        <p:origin x="195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If you don’t get full demand, no one gets more than you</a:t>
            </a:r>
            <a:r>
              <a:rPr lang="en-US" altLang="zh-CN" dirty="0">
                <a:solidFill>
                  <a:srgbClr val="0000FF"/>
                </a:solidFill>
              </a:rPr>
              <a:t>.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540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7EF65C0-C774-5649-A5FC-3864B06236AB}" type="slidenum">
              <a:rPr lang="en-US" sz="1300" b="0">
                <a:latin typeface="Times New Roman" charset="0"/>
              </a:rPr>
              <a:pPr eaLnBrk="1" hangingPunct="1"/>
              <a:t>34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054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08871BD-2AAC-E24F-8798-DB564F72453B}" type="slidenum">
              <a:rPr lang="en-US" sz="1300" b="0">
                <a:latin typeface="Times New Roman" charset="0"/>
              </a:rPr>
              <a:pPr eaLnBrk="1" hangingPunct="1"/>
              <a:t>39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4793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852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58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Bunch</a:t>
            </a:r>
            <a:r>
              <a:rPr lang="en-US" baseline="0" dirty="0"/>
              <a:t> of different kinds of routers: small for homes, routers that connect different ISPs or ISPs to enterprises (edge)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5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Next: one particular part of the functionality:</a:t>
            </a:r>
            <a:r>
              <a:rPr lang="en-US" baseline="0" dirty="0"/>
              <a:t> how to determine the output port for the destination IP address</a:t>
            </a:r>
          </a:p>
          <a:p>
            <a:r>
              <a:rPr lang="en-US" baseline="0" dirty="0"/>
              <a:t>100B/40Gbps = 800/40 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929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does a router determine which</a:t>
            </a:r>
            <a:r>
              <a:rPr lang="en-US" baseline="0" dirty="0"/>
              <a:t> output port for the packet!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7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D30E7F-23DC-AB44-B0E5-C01BC33DA8FF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Idea: build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tree to help with match. When a new packet comes in, walk the tree to determine the correct port.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Each level in the tree: one bit.  Root: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all wild cards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573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D30E7F-23DC-AB44-B0E5-C01BC33DA8FF}" type="slidenum">
              <a:rPr lang="en-US" sz="1300" b="0">
                <a:latin typeface="Times New Roman" charset="0"/>
              </a:rPr>
              <a:pPr eaLnBrk="1" hangingPunct="1"/>
              <a:t>17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Idea: build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tree to help with match. When a new packet comes in, walk the tree to determine the correct port.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Each level in the tree: one bit.  Root: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all wild cards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737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Non-blocking: Packets being forwarded to different output ports does not block each other.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585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Congestion</a:t>
            </a:r>
            <a:r>
              <a:rPr lang="zh-CN" altLang="en-US" dirty="0"/>
              <a:t> </a:t>
            </a:r>
            <a:r>
              <a:rPr lang="en-US" altLang="zh-CN" dirty="0"/>
              <a:t>losses:</a:t>
            </a:r>
            <a:r>
              <a:rPr lang="zh-CN" altLang="en-US" baseline="0" dirty="0"/>
              <a:t> </a:t>
            </a:r>
            <a:r>
              <a:rPr lang="en-US" altLang="zh-CN" baseline="0" dirty="0"/>
              <a:t>switch</a:t>
            </a:r>
            <a:r>
              <a:rPr lang="zh-CN" altLang="en-US" baseline="0" dirty="0"/>
              <a:t> </a:t>
            </a:r>
            <a:r>
              <a:rPr lang="en-US" altLang="zh-CN" baseline="0" dirty="0"/>
              <a:t>queue</a:t>
            </a:r>
            <a:r>
              <a:rPr lang="zh-CN" altLang="en-US" baseline="0" dirty="0"/>
              <a:t> </a:t>
            </a:r>
            <a:r>
              <a:rPr lang="en-US" altLang="zh-CN" baseline="0" dirty="0"/>
              <a:t>is</a:t>
            </a:r>
            <a:r>
              <a:rPr lang="zh-CN" altLang="en-US" baseline="0" dirty="0"/>
              <a:t> </a:t>
            </a:r>
            <a:r>
              <a:rPr lang="en-US" altLang="zh-CN" baseline="0" dirty="0"/>
              <a:t>filled</a:t>
            </a:r>
            <a:r>
              <a:rPr lang="zh-CN" altLang="en-US" baseline="0" dirty="0"/>
              <a:t> </a:t>
            </a:r>
            <a:r>
              <a:rPr lang="en-US" altLang="zh-CN" baseline="0" dirty="0"/>
              <a:t>up</a:t>
            </a:r>
            <a:endParaRPr lang="en-US" altLang="zh-CN" dirty="0"/>
          </a:p>
          <a:p>
            <a:r>
              <a:rPr lang="en-US" altLang="zh-CN" dirty="0"/>
              <a:t>Non-congestion</a:t>
            </a:r>
            <a:r>
              <a:rPr lang="zh-CN" altLang="en-US" dirty="0"/>
              <a:t> </a:t>
            </a:r>
            <a:r>
              <a:rPr lang="en-US" altLang="zh-CN" dirty="0"/>
              <a:t>losses:</a:t>
            </a:r>
            <a:r>
              <a:rPr lang="zh-CN" altLang="en-US" dirty="0"/>
              <a:t> </a:t>
            </a:r>
            <a:r>
              <a:rPr lang="en-US" altLang="zh-CN" dirty="0"/>
              <a:t>packet</a:t>
            </a:r>
            <a:r>
              <a:rPr lang="zh-CN" altLang="en-US" dirty="0"/>
              <a:t> </a:t>
            </a:r>
            <a:r>
              <a:rPr lang="en-US" altLang="zh-CN" dirty="0"/>
              <a:t>reordering</a:t>
            </a:r>
            <a:r>
              <a:rPr lang="zh-CN" altLang="en-US" baseline="0" dirty="0"/>
              <a:t> </a:t>
            </a:r>
            <a:r>
              <a:rPr lang="en-US" altLang="zh-CN" baseline="0" dirty="0"/>
              <a:t>&amp;</a:t>
            </a:r>
            <a:r>
              <a:rPr lang="zh-CN" altLang="en-US" baseline="0" dirty="0"/>
              <a:t> </a:t>
            </a:r>
            <a:r>
              <a:rPr lang="en-US" altLang="zh-CN" baseline="0" dirty="0"/>
              <a:t>channel</a:t>
            </a:r>
            <a:r>
              <a:rPr lang="zh-CN" altLang="en-US" baseline="0" dirty="0"/>
              <a:t> </a:t>
            </a:r>
            <a:r>
              <a:rPr lang="en-US" altLang="zh-CN" baseline="0" dirty="0"/>
              <a:t>errors</a:t>
            </a:r>
            <a:r>
              <a:rPr lang="zh-CN" altLang="en-US" baseline="0" dirty="0"/>
              <a:t> </a:t>
            </a:r>
            <a:r>
              <a:rPr lang="en-US" altLang="zh-CN" baseline="0" dirty="0"/>
              <a:t>/</a:t>
            </a:r>
            <a:r>
              <a:rPr lang="zh-CN" altLang="en-US" baseline="0" dirty="0"/>
              <a:t> </a:t>
            </a:r>
            <a:r>
              <a:rPr lang="en-US" altLang="zh-CN" baseline="0" dirty="0"/>
              <a:t>link</a:t>
            </a:r>
            <a:r>
              <a:rPr lang="zh-CN" altLang="en-US" baseline="0" dirty="0"/>
              <a:t> </a:t>
            </a:r>
            <a:r>
              <a:rPr lang="en-US" altLang="zh-CN" baseline="0" dirty="0"/>
              <a:t>noise &amp; packet corruption</a:t>
            </a:r>
          </a:p>
          <a:p>
            <a:endParaRPr lang="en-US" altLang="zh-CN" baseline="0" dirty="0"/>
          </a:p>
          <a:p>
            <a:r>
              <a:rPr lang="en-US" altLang="zh-CN" dirty="0"/>
              <a:t>Short</a:t>
            </a:r>
            <a:r>
              <a:rPr lang="zh-CN" altLang="en-US" dirty="0"/>
              <a:t> </a:t>
            </a:r>
            <a:r>
              <a:rPr lang="en-US" altLang="zh-CN" dirty="0"/>
              <a:t>flows</a:t>
            </a:r>
            <a:r>
              <a:rPr lang="zh-CN" altLang="en-US" dirty="0"/>
              <a:t> </a:t>
            </a:r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altLang="zh-CN" dirty="0"/>
              <a:t>never</a:t>
            </a:r>
            <a:r>
              <a:rPr lang="zh-CN" altLang="en-US" baseline="0" dirty="0"/>
              <a:t> </a:t>
            </a:r>
            <a:r>
              <a:rPr lang="en-US" altLang="zh-CN" baseline="0" dirty="0"/>
              <a:t>leave</a:t>
            </a:r>
            <a:r>
              <a:rPr lang="zh-CN" altLang="en-US" baseline="0" dirty="0"/>
              <a:t> </a:t>
            </a:r>
            <a:r>
              <a:rPr lang="en-US" altLang="zh-CN" baseline="0" dirty="0"/>
              <a:t>slow</a:t>
            </a:r>
            <a:r>
              <a:rPr lang="zh-CN" altLang="en-US" baseline="0" dirty="0"/>
              <a:t> </a:t>
            </a:r>
            <a:r>
              <a:rPr lang="en-US" altLang="zh-CN" baseline="0" dirty="0"/>
              <a:t>start</a:t>
            </a:r>
            <a:r>
              <a:rPr lang="zh-CN" altLang="en-US" baseline="0" dirty="0"/>
              <a:t> </a:t>
            </a:r>
            <a:r>
              <a:rPr lang="en-US" altLang="zh-CN" baseline="0" dirty="0"/>
              <a:t>when</a:t>
            </a:r>
            <a:r>
              <a:rPr lang="zh-CN" altLang="en-US" baseline="0" dirty="0"/>
              <a:t> </a:t>
            </a:r>
            <a:r>
              <a:rPr lang="en-US" altLang="zh-CN" baseline="0" dirty="0"/>
              <a:t>finish</a:t>
            </a:r>
          </a:p>
          <a:p>
            <a:endParaRPr lang="en-US" dirty="0"/>
          </a:p>
          <a:p>
            <a:r>
              <a:rPr lang="en-US" altLang="zh-CN" dirty="0"/>
              <a:t>CC</a:t>
            </a:r>
            <a:r>
              <a:rPr lang="zh-CN" altLang="en-US" baseline="0" dirty="0"/>
              <a:t> </a:t>
            </a:r>
            <a:r>
              <a:rPr lang="en-US" altLang="zh-CN" baseline="0" dirty="0"/>
              <a:t>and</a:t>
            </a:r>
            <a:r>
              <a:rPr lang="zh-CN" altLang="en-US" baseline="0" dirty="0"/>
              <a:t> </a:t>
            </a:r>
            <a:r>
              <a:rPr lang="en-US" altLang="zh-CN" baseline="0" dirty="0"/>
              <a:t>reliability</a:t>
            </a:r>
            <a:r>
              <a:rPr lang="zh-CN" altLang="en-US" baseline="0" dirty="0"/>
              <a:t> </a:t>
            </a:r>
            <a:r>
              <a:rPr lang="en-US" altLang="zh-CN" baseline="0" dirty="0"/>
              <a:t>intertwined;</a:t>
            </a:r>
            <a:r>
              <a:rPr lang="zh-CN" altLang="en-US" baseline="0" dirty="0"/>
              <a:t> </a:t>
            </a:r>
            <a:r>
              <a:rPr lang="en-US" altLang="zh-CN" baseline="0" dirty="0"/>
              <a:t>sometimes</a:t>
            </a:r>
            <a:r>
              <a:rPr lang="zh-CN" altLang="en-US" baseline="0" dirty="0"/>
              <a:t> </a:t>
            </a:r>
            <a:r>
              <a:rPr lang="en-US" altLang="zh-CN" baseline="0" dirty="0"/>
              <a:t>don’t</a:t>
            </a:r>
            <a:r>
              <a:rPr lang="zh-CN" altLang="en-US" baseline="0" dirty="0"/>
              <a:t> </a:t>
            </a:r>
            <a:r>
              <a:rPr lang="en-US" altLang="zh-CN" baseline="0" dirty="0"/>
              <a:t>want</a:t>
            </a:r>
            <a:r>
              <a:rPr lang="zh-CN" altLang="en-US" baseline="0" dirty="0"/>
              <a:t> </a:t>
            </a:r>
            <a:r>
              <a:rPr lang="en-US" altLang="zh-CN" baseline="0" dirty="0"/>
              <a:t>both</a:t>
            </a:r>
          </a:p>
          <a:p>
            <a:endParaRPr lang="en-US" baseline="0" dirty="0"/>
          </a:p>
          <a:p>
            <a:r>
              <a:rPr lang="en-US" altLang="zh-CN" baseline="0" dirty="0" err="1"/>
              <a:t>Endhosts</a:t>
            </a:r>
            <a:r>
              <a:rPr lang="en-US" altLang="zh-CN" baseline="0" dirty="0"/>
              <a:t>:</a:t>
            </a:r>
            <a:r>
              <a:rPr lang="zh-CN" altLang="en-US" baseline="0" dirty="0"/>
              <a:t> </a:t>
            </a:r>
            <a:r>
              <a:rPr lang="en-US" altLang="zh-CN" baseline="0" dirty="0"/>
              <a:t>increase</a:t>
            </a:r>
            <a:r>
              <a:rPr lang="zh-CN" altLang="en-US" baseline="0" dirty="0"/>
              <a:t> </a:t>
            </a:r>
            <a:r>
              <a:rPr lang="en-US" altLang="zh-CN" baseline="0" dirty="0"/>
              <a:t>CWND</a:t>
            </a:r>
            <a:r>
              <a:rPr lang="zh-CN" altLang="en-US" baseline="0" dirty="0"/>
              <a:t> </a:t>
            </a:r>
            <a:r>
              <a:rPr lang="en-US" altLang="zh-CN" baseline="0" dirty="0"/>
              <a:t>at</a:t>
            </a:r>
            <a:r>
              <a:rPr lang="zh-CN" altLang="en-US" baseline="0" dirty="0"/>
              <a:t> </a:t>
            </a:r>
            <a:r>
              <a:rPr lang="en-US" altLang="zh-CN" baseline="0" dirty="0"/>
              <a:t>a</a:t>
            </a:r>
            <a:r>
              <a:rPr lang="zh-CN" altLang="en-US" baseline="0" dirty="0"/>
              <a:t> </a:t>
            </a:r>
            <a:r>
              <a:rPr lang="en-US" altLang="zh-CN" baseline="0" dirty="0"/>
              <a:t>faster</a:t>
            </a:r>
            <a:r>
              <a:rPr lang="zh-CN" altLang="en-US" baseline="0" dirty="0"/>
              <a:t> </a:t>
            </a:r>
            <a:r>
              <a:rPr lang="en-US" altLang="zh-CN" baseline="0" dirty="0"/>
              <a:t>rate;</a:t>
            </a:r>
            <a:r>
              <a:rPr lang="zh-CN" altLang="en-US" baseline="0" dirty="0"/>
              <a:t> </a:t>
            </a:r>
            <a:r>
              <a:rPr lang="en-US" altLang="zh-CN" baseline="0" dirty="0"/>
              <a:t>open</a:t>
            </a:r>
            <a:r>
              <a:rPr lang="zh-CN" altLang="en-US" baseline="0" dirty="0"/>
              <a:t> </a:t>
            </a:r>
            <a:r>
              <a:rPr lang="en-US" altLang="zh-CN" baseline="0" dirty="0"/>
              <a:t>parallel</a:t>
            </a:r>
            <a:r>
              <a:rPr lang="zh-CN" altLang="en-US" baseline="0" dirty="0"/>
              <a:t> </a:t>
            </a:r>
            <a:r>
              <a:rPr lang="en-US" altLang="zh-CN" baseline="0" dirty="0"/>
              <a:t>connections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10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February 13 2023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11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13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13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13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13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13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13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13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13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13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13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February 13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mailto:eecs489staff-w23@umich.edu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altLang="zh-CN" sz="2400" dirty="0">
                <a:latin typeface="Arial Black" charset="0"/>
                <a:ea typeface="ＭＳ Ｐゴシック" charset="0"/>
                <a:cs typeface="ＭＳ Ｐゴシック" charset="0"/>
              </a:rPr>
              <a:t>Winter 2023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Z. 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Morley Mao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Looking up the output 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entry for each address </a:t>
            </a:r>
            <a:r>
              <a:rPr lang="en-US" dirty="0">
                <a:sym typeface="Wingdings"/>
              </a:rPr>
              <a:t> 4 billion entries!</a:t>
            </a:r>
          </a:p>
          <a:p>
            <a:r>
              <a:rPr lang="en-US" dirty="0">
                <a:sym typeface="Wingdings"/>
              </a:rPr>
              <a:t>For scalability, addresses are aggregated</a:t>
            </a:r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13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Router with 4 ports</a:t>
            </a:r>
          </a:p>
          <a:p>
            <a:r>
              <a:rPr lang="en-US" dirty="0"/>
              <a:t>Destination address range mapping</a:t>
            </a:r>
          </a:p>
          <a:p>
            <a:pPr lvl="1"/>
            <a:r>
              <a:rPr lang="en-US" dirty="0"/>
              <a:t>11 00 00 00 to 11 00 00 11: 	Port 1</a:t>
            </a:r>
          </a:p>
          <a:p>
            <a:pPr lvl="1"/>
            <a:r>
              <a:rPr lang="en-US" dirty="0"/>
              <a:t>11 00 01 00 to 11 00 01 11: 	Port 2</a:t>
            </a:r>
          </a:p>
          <a:p>
            <a:pPr lvl="1"/>
            <a:r>
              <a:rPr lang="en-US" dirty="0"/>
              <a:t>11 00 10 00 to 11 00 11 11: 	Port 3</a:t>
            </a:r>
          </a:p>
          <a:p>
            <a:pPr lvl="1"/>
            <a:r>
              <a:rPr lang="en-US" dirty="0"/>
              <a:t>11 01 00 00 to 11 01 11 11: 	Port 4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13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62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Router with 4 ports</a:t>
            </a:r>
          </a:p>
          <a:p>
            <a:r>
              <a:rPr lang="en-US" dirty="0"/>
              <a:t>Destination address range mapping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11 00 00</a:t>
            </a:r>
            <a:r>
              <a:rPr lang="en-US" dirty="0"/>
              <a:t> 00 to </a:t>
            </a:r>
            <a:r>
              <a:rPr lang="en-US" dirty="0">
                <a:solidFill>
                  <a:srgbClr val="0000FF"/>
                </a:solidFill>
              </a:rPr>
              <a:t>11 00 00</a:t>
            </a:r>
            <a:r>
              <a:rPr lang="en-US" dirty="0"/>
              <a:t> 11: 	Port 1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11 00 01 </a:t>
            </a:r>
            <a:r>
              <a:rPr lang="en-US" dirty="0"/>
              <a:t>00 to </a:t>
            </a:r>
            <a:r>
              <a:rPr lang="en-US" dirty="0">
                <a:solidFill>
                  <a:srgbClr val="0000FF"/>
                </a:solidFill>
              </a:rPr>
              <a:t>11 00 01 </a:t>
            </a:r>
            <a:r>
              <a:rPr lang="en-US" dirty="0"/>
              <a:t>11: 	Port 2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11 00</a:t>
            </a:r>
            <a:r>
              <a:rPr lang="en-US" dirty="0"/>
              <a:t> 10 00 to </a:t>
            </a:r>
            <a:r>
              <a:rPr lang="en-US" dirty="0">
                <a:solidFill>
                  <a:srgbClr val="0000FF"/>
                </a:solidFill>
              </a:rPr>
              <a:t>11 00 </a:t>
            </a:r>
            <a:r>
              <a:rPr lang="en-US" dirty="0"/>
              <a:t>11 11: 	Port 3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11 01</a:t>
            </a:r>
            <a:r>
              <a:rPr lang="en-US" dirty="0"/>
              <a:t> 00 00 to </a:t>
            </a:r>
            <a:r>
              <a:rPr lang="en-US" dirty="0">
                <a:solidFill>
                  <a:srgbClr val="0000FF"/>
                </a:solidFill>
              </a:rPr>
              <a:t>11 01</a:t>
            </a:r>
            <a:r>
              <a:rPr lang="en-US" dirty="0"/>
              <a:t> 11 11: 	Port 4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13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31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prefix matching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13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914400" y="2392362"/>
            <a:ext cx="7221880" cy="2103438"/>
            <a:chOff x="933450" y="2514600"/>
            <a:chExt cx="7220322" cy="2088887"/>
          </a:xfrm>
        </p:grpSpPr>
        <p:sp>
          <p:nvSpPr>
            <p:cNvPr id="8" name="Oval 13"/>
            <p:cNvSpPr>
              <a:spLocks noChangeArrowheads="1"/>
            </p:cNvSpPr>
            <p:nvPr/>
          </p:nvSpPr>
          <p:spPr bwMode="auto">
            <a:xfrm>
              <a:off x="28956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9" name="Oval 14"/>
            <p:cNvSpPr>
              <a:spLocks noChangeArrowheads="1"/>
            </p:cNvSpPr>
            <p:nvPr/>
          </p:nvSpPr>
          <p:spPr bwMode="auto">
            <a:xfrm>
              <a:off x="11430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0" name="Oval 15"/>
            <p:cNvSpPr>
              <a:spLocks noChangeArrowheads="1"/>
            </p:cNvSpPr>
            <p:nvPr/>
          </p:nvSpPr>
          <p:spPr bwMode="auto">
            <a:xfrm>
              <a:off x="48768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1" name="Oval 16"/>
            <p:cNvSpPr>
              <a:spLocks noChangeArrowheads="1"/>
            </p:cNvSpPr>
            <p:nvPr/>
          </p:nvSpPr>
          <p:spPr bwMode="auto">
            <a:xfrm>
              <a:off x="67056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933450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110000**</a:t>
              </a: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2714625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110001**</a:t>
              </a: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4724400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1100****</a:t>
              </a: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6571034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1101****</a:t>
              </a:r>
            </a:p>
          </p:txBody>
        </p:sp>
        <p:cxnSp>
          <p:nvCxnSpPr>
            <p:cNvPr id="16" name="AutoShape 13"/>
            <p:cNvCxnSpPr>
              <a:cxnSpLocks noChangeShapeType="1"/>
            </p:cNvCxnSpPr>
            <p:nvPr/>
          </p:nvCxnSpPr>
          <p:spPr bwMode="auto">
            <a:xfrm rot="10800000" flipV="1">
              <a:off x="1790700" y="2808288"/>
              <a:ext cx="1763713" cy="11430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" name="AutoShape 14"/>
            <p:cNvCxnSpPr>
              <a:cxnSpLocks noChangeShapeType="1"/>
            </p:cNvCxnSpPr>
            <p:nvPr/>
          </p:nvCxnSpPr>
          <p:spPr bwMode="auto">
            <a:xfrm rot="5400000">
              <a:off x="3567907" y="2985293"/>
              <a:ext cx="838200" cy="111601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8" name="AutoShape 15"/>
            <p:cNvCxnSpPr>
              <a:cxnSpLocks noChangeShapeType="1"/>
            </p:cNvCxnSpPr>
            <p:nvPr/>
          </p:nvCxnSpPr>
          <p:spPr bwMode="auto">
            <a:xfrm>
              <a:off x="5764213" y="2808288"/>
              <a:ext cx="1589087" cy="11430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9" name="AutoShape 16"/>
            <p:cNvCxnSpPr>
              <a:cxnSpLocks noChangeShapeType="1"/>
            </p:cNvCxnSpPr>
            <p:nvPr/>
          </p:nvCxnSpPr>
          <p:spPr bwMode="auto">
            <a:xfrm rot="16200000" flipH="1">
              <a:off x="4691857" y="3156744"/>
              <a:ext cx="838200" cy="750887"/>
            </a:xfrm>
            <a:prstGeom prst="bentConnector3">
              <a:avLst>
                <a:gd name="adj1" fmla="val 51514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0" name="Oval 25"/>
            <p:cNvSpPr>
              <a:spLocks noChangeArrowheads="1"/>
            </p:cNvSpPr>
            <p:nvPr/>
          </p:nvSpPr>
          <p:spPr bwMode="auto">
            <a:xfrm>
              <a:off x="3505200" y="2514600"/>
              <a:ext cx="2209800" cy="609600"/>
            </a:xfrm>
            <a:prstGeom prst="ellipse">
              <a:avLst/>
            </a:prstGeom>
            <a:solidFill>
              <a:srgbClr val="D3A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  <a:latin typeface="+mn-lt"/>
                </a:rPr>
                <a:t>ISP Router</a:t>
              </a:r>
            </a:p>
          </p:txBody>
        </p:sp>
      </p:grpSp>
      <p:cxnSp>
        <p:nvCxnSpPr>
          <p:cNvPr id="21" name="Straight Connector 29"/>
          <p:cNvCxnSpPr>
            <a:cxnSpLocks noChangeShapeType="1"/>
          </p:cNvCxnSpPr>
          <p:nvPr/>
        </p:nvCxnSpPr>
        <p:spPr bwMode="auto">
          <a:xfrm rot="5400000">
            <a:off x="4479131" y="2277268"/>
            <a:ext cx="228600" cy="158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1925637" y="23161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92437" y="30019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78437" y="3044825"/>
            <a:ext cx="83820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16637" y="23161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4</a:t>
            </a:r>
          </a:p>
        </p:txBody>
      </p:sp>
    </p:spTree>
    <p:extLst>
      <p:ext uri="{BB962C8B-B14F-4D97-AF65-F5344CB8AC3E}">
        <p14:creationId xmlns:p14="http://schemas.microsoft.com/office/powerpoint/2010/main" val="1523746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match efficiently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each entry to find a match scales poorly</a:t>
            </a:r>
          </a:p>
          <a:p>
            <a:pPr lvl="1"/>
            <a:r>
              <a:rPr lang="en-US" dirty="0"/>
              <a:t>On average: O(number of entries)</a:t>
            </a:r>
          </a:p>
          <a:p>
            <a:r>
              <a:rPr lang="en-US" dirty="0"/>
              <a:t>Leverage tree structure of binary strings</a:t>
            </a:r>
          </a:p>
          <a:p>
            <a:pPr lvl="1"/>
            <a:r>
              <a:rPr lang="en-US" dirty="0"/>
              <a:t>Set up tree-like data structure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13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8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prefix matching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13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914400" y="2392362"/>
            <a:ext cx="7221880" cy="2103438"/>
            <a:chOff x="933450" y="2514600"/>
            <a:chExt cx="7220322" cy="2088887"/>
          </a:xfrm>
        </p:grpSpPr>
        <p:sp>
          <p:nvSpPr>
            <p:cNvPr id="8" name="Oval 13"/>
            <p:cNvSpPr>
              <a:spLocks noChangeArrowheads="1"/>
            </p:cNvSpPr>
            <p:nvPr/>
          </p:nvSpPr>
          <p:spPr bwMode="auto">
            <a:xfrm>
              <a:off x="28956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9" name="Oval 14"/>
            <p:cNvSpPr>
              <a:spLocks noChangeArrowheads="1"/>
            </p:cNvSpPr>
            <p:nvPr/>
          </p:nvSpPr>
          <p:spPr bwMode="auto">
            <a:xfrm>
              <a:off x="11430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0" name="Oval 15"/>
            <p:cNvSpPr>
              <a:spLocks noChangeArrowheads="1"/>
            </p:cNvSpPr>
            <p:nvPr/>
          </p:nvSpPr>
          <p:spPr bwMode="auto">
            <a:xfrm>
              <a:off x="48768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1" name="Oval 16"/>
            <p:cNvSpPr>
              <a:spLocks noChangeArrowheads="1"/>
            </p:cNvSpPr>
            <p:nvPr/>
          </p:nvSpPr>
          <p:spPr bwMode="auto">
            <a:xfrm>
              <a:off x="67056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933450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</a:t>
              </a:r>
              <a:r>
                <a:rPr lang="en-US" sz="1600" b="0" dirty="0">
                  <a:solidFill>
                    <a:srgbClr val="0000FF"/>
                  </a:solidFill>
                  <a:latin typeface="+mn-lt"/>
                </a:rPr>
                <a:t>000</a:t>
              </a:r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**</a:t>
              </a: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2714625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</a:t>
              </a:r>
              <a:r>
                <a:rPr lang="en-US" sz="1600" b="0" dirty="0">
                  <a:solidFill>
                    <a:srgbClr val="0000FF"/>
                  </a:solidFill>
                  <a:latin typeface="+mn-lt"/>
                </a:rPr>
                <a:t>001</a:t>
              </a:r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**</a:t>
              </a: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4724400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</a:t>
              </a:r>
              <a:r>
                <a:rPr lang="en-US" sz="1600" b="0" dirty="0">
                  <a:solidFill>
                    <a:srgbClr val="0000FF"/>
                  </a:solidFill>
                  <a:latin typeface="+mn-lt"/>
                </a:rPr>
                <a:t>0**</a:t>
              </a:r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**</a:t>
              </a: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6571034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</a:t>
              </a:r>
              <a:r>
                <a:rPr lang="en-US" sz="1600" b="0" dirty="0">
                  <a:solidFill>
                    <a:srgbClr val="0000FF"/>
                  </a:solidFill>
                  <a:latin typeface="+mn-lt"/>
                </a:rPr>
                <a:t>1**</a:t>
              </a:r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**</a:t>
              </a:r>
            </a:p>
          </p:txBody>
        </p:sp>
        <p:cxnSp>
          <p:nvCxnSpPr>
            <p:cNvPr id="16" name="AutoShape 13"/>
            <p:cNvCxnSpPr>
              <a:cxnSpLocks noChangeShapeType="1"/>
            </p:cNvCxnSpPr>
            <p:nvPr/>
          </p:nvCxnSpPr>
          <p:spPr bwMode="auto">
            <a:xfrm rot="10800000" flipV="1">
              <a:off x="1790700" y="2808288"/>
              <a:ext cx="1763713" cy="11430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" name="AutoShape 14"/>
            <p:cNvCxnSpPr>
              <a:cxnSpLocks noChangeShapeType="1"/>
            </p:cNvCxnSpPr>
            <p:nvPr/>
          </p:nvCxnSpPr>
          <p:spPr bwMode="auto">
            <a:xfrm rot="5400000">
              <a:off x="3567907" y="2985293"/>
              <a:ext cx="838200" cy="111601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8" name="AutoShape 15"/>
            <p:cNvCxnSpPr>
              <a:cxnSpLocks noChangeShapeType="1"/>
            </p:cNvCxnSpPr>
            <p:nvPr/>
          </p:nvCxnSpPr>
          <p:spPr bwMode="auto">
            <a:xfrm>
              <a:off x="5764213" y="2808288"/>
              <a:ext cx="1589087" cy="11430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9" name="AutoShape 16"/>
            <p:cNvCxnSpPr>
              <a:cxnSpLocks noChangeShapeType="1"/>
            </p:cNvCxnSpPr>
            <p:nvPr/>
          </p:nvCxnSpPr>
          <p:spPr bwMode="auto">
            <a:xfrm rot="16200000" flipH="1">
              <a:off x="4691857" y="3156744"/>
              <a:ext cx="838200" cy="750887"/>
            </a:xfrm>
            <a:prstGeom prst="bentConnector3">
              <a:avLst>
                <a:gd name="adj1" fmla="val 51514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0" name="Oval 25"/>
            <p:cNvSpPr>
              <a:spLocks noChangeArrowheads="1"/>
            </p:cNvSpPr>
            <p:nvPr/>
          </p:nvSpPr>
          <p:spPr bwMode="auto">
            <a:xfrm>
              <a:off x="3505200" y="2514600"/>
              <a:ext cx="2209800" cy="609600"/>
            </a:xfrm>
            <a:prstGeom prst="ellipse">
              <a:avLst/>
            </a:prstGeom>
            <a:solidFill>
              <a:srgbClr val="D3A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  <a:latin typeface="+mn-lt"/>
                </a:rPr>
                <a:t>ISP Router</a:t>
              </a:r>
            </a:p>
          </p:txBody>
        </p:sp>
      </p:grpSp>
      <p:cxnSp>
        <p:nvCxnSpPr>
          <p:cNvPr id="21" name="Straight Connector 29"/>
          <p:cNvCxnSpPr>
            <a:cxnSpLocks noChangeShapeType="1"/>
          </p:cNvCxnSpPr>
          <p:nvPr/>
        </p:nvCxnSpPr>
        <p:spPr bwMode="auto">
          <a:xfrm rot="5400000">
            <a:off x="4479131" y="2277268"/>
            <a:ext cx="228600" cy="158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1925637" y="23161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92437" y="30019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78437" y="3044825"/>
            <a:ext cx="83820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16637" y="23161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4</a:t>
            </a:r>
          </a:p>
        </p:txBody>
      </p:sp>
    </p:spTree>
    <p:extLst>
      <p:ext uri="{BB962C8B-B14F-4D97-AF65-F5344CB8AC3E}">
        <p14:creationId xmlns:p14="http://schemas.microsoft.com/office/powerpoint/2010/main" val="382700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structure</a:t>
            </a: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1147763" y="4230688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00*</a:t>
            </a:r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381000" y="5037138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000</a:t>
            </a:r>
          </a:p>
        </p:txBody>
      </p:sp>
      <p:sp>
        <p:nvSpPr>
          <p:cNvPr id="36" name="Oval 8"/>
          <p:cNvSpPr>
            <a:spLocks noChangeArrowheads="1"/>
          </p:cNvSpPr>
          <p:nvPr/>
        </p:nvSpPr>
        <p:spPr bwMode="auto">
          <a:xfrm>
            <a:off x="1800225" y="5075238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001</a:t>
            </a:r>
          </a:p>
        </p:txBody>
      </p:sp>
      <p:sp>
        <p:nvSpPr>
          <p:cNvPr id="37" name="Line 10"/>
          <p:cNvSpPr>
            <a:spLocks noChangeShapeType="1"/>
          </p:cNvSpPr>
          <p:nvPr/>
        </p:nvSpPr>
        <p:spPr bwMode="auto">
          <a:xfrm>
            <a:off x="1571625" y="4576763"/>
            <a:ext cx="422275" cy="49847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38" name="Line 11"/>
          <p:cNvSpPr>
            <a:spLocks noChangeShapeType="1"/>
          </p:cNvSpPr>
          <p:nvPr/>
        </p:nvSpPr>
        <p:spPr bwMode="auto">
          <a:xfrm flipH="1">
            <a:off x="765175" y="4576763"/>
            <a:ext cx="422275" cy="49847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60960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40" name="Text Box 20"/>
          <p:cNvSpPr txBox="1">
            <a:spLocks noChangeArrowheads="1"/>
          </p:cNvSpPr>
          <p:nvPr/>
        </p:nvSpPr>
        <p:spPr bwMode="auto">
          <a:xfrm>
            <a:off x="165735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2590800" y="4267200"/>
            <a:ext cx="1919287" cy="1266825"/>
            <a:chOff x="685800" y="4230688"/>
            <a:chExt cx="1919287" cy="1266825"/>
          </a:xfrm>
        </p:grpSpPr>
        <p:sp>
          <p:nvSpPr>
            <p:cNvPr id="49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01*</a:t>
              </a:r>
            </a:p>
          </p:txBody>
        </p:sp>
        <p:sp>
          <p:nvSpPr>
            <p:cNvPr id="50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010</a:t>
              </a:r>
            </a:p>
          </p:txBody>
        </p:sp>
        <p:sp>
          <p:nvSpPr>
            <p:cNvPr id="51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011</a:t>
              </a:r>
            </a:p>
          </p:txBody>
        </p:sp>
        <p:sp>
          <p:nvSpPr>
            <p:cNvPr id="52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53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54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55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996113" y="4267200"/>
            <a:ext cx="1919287" cy="1266825"/>
            <a:chOff x="685800" y="4230688"/>
            <a:chExt cx="1919287" cy="1266825"/>
          </a:xfrm>
        </p:grpSpPr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11*</a:t>
              </a:r>
            </a:p>
          </p:txBody>
        </p:sp>
        <p:sp>
          <p:nvSpPr>
            <p:cNvPr id="58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110</a:t>
              </a:r>
            </a:p>
          </p:txBody>
        </p:sp>
        <p:sp>
          <p:nvSpPr>
            <p:cNvPr id="59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111</a:t>
              </a:r>
            </a:p>
          </p:txBody>
        </p:sp>
        <p:sp>
          <p:nvSpPr>
            <p:cNvPr id="60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1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2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63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800600" y="4267200"/>
            <a:ext cx="1919287" cy="1266825"/>
            <a:chOff x="685800" y="4230688"/>
            <a:chExt cx="1919287" cy="1266825"/>
          </a:xfrm>
        </p:grpSpPr>
        <p:sp>
          <p:nvSpPr>
            <p:cNvPr id="65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10*</a:t>
              </a:r>
            </a:p>
          </p:txBody>
        </p:sp>
        <p:sp>
          <p:nvSpPr>
            <p:cNvPr id="66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100</a:t>
              </a:r>
            </a:p>
          </p:txBody>
        </p:sp>
        <p:sp>
          <p:nvSpPr>
            <p:cNvPr id="67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101</a:t>
              </a:r>
            </a:p>
          </p:txBody>
        </p:sp>
        <p:sp>
          <p:nvSpPr>
            <p:cNvPr id="68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9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70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71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sp>
        <p:nvSpPr>
          <p:cNvPr id="72" name="Oval 6"/>
          <p:cNvSpPr>
            <a:spLocks noChangeArrowheads="1"/>
          </p:cNvSpPr>
          <p:nvPr/>
        </p:nvSpPr>
        <p:spPr bwMode="auto">
          <a:xfrm>
            <a:off x="2290763" y="3429000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0**</a:t>
            </a:r>
          </a:p>
        </p:txBody>
      </p:sp>
      <p:sp>
        <p:nvSpPr>
          <p:cNvPr id="75" name="Line 10"/>
          <p:cNvSpPr>
            <a:spLocks noChangeShapeType="1"/>
          </p:cNvSpPr>
          <p:nvPr/>
        </p:nvSpPr>
        <p:spPr bwMode="auto">
          <a:xfrm>
            <a:off x="2714625" y="3775075"/>
            <a:ext cx="714375" cy="6445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6" name="Line 11"/>
          <p:cNvSpPr>
            <a:spLocks noChangeShapeType="1"/>
          </p:cNvSpPr>
          <p:nvPr/>
        </p:nvSpPr>
        <p:spPr bwMode="auto">
          <a:xfrm flipH="1">
            <a:off x="1600200" y="3775075"/>
            <a:ext cx="730250" cy="568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7" name="Text Box 19"/>
          <p:cNvSpPr txBox="1">
            <a:spLocks noChangeArrowheads="1"/>
          </p:cNvSpPr>
          <p:nvPr/>
        </p:nvSpPr>
        <p:spPr bwMode="auto">
          <a:xfrm>
            <a:off x="16764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78" name="Text Box 20"/>
          <p:cNvSpPr txBox="1">
            <a:spLocks noChangeArrowheads="1"/>
          </p:cNvSpPr>
          <p:nvPr/>
        </p:nvSpPr>
        <p:spPr bwMode="auto">
          <a:xfrm>
            <a:off x="29400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6772276" y="3429000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1**</a:t>
            </a:r>
          </a:p>
        </p:txBody>
      </p:sp>
      <p:sp>
        <p:nvSpPr>
          <p:cNvPr id="82" name="Line 10"/>
          <p:cNvSpPr>
            <a:spLocks noChangeShapeType="1"/>
          </p:cNvSpPr>
          <p:nvPr/>
        </p:nvSpPr>
        <p:spPr bwMode="auto">
          <a:xfrm>
            <a:off x="7196138" y="3775075"/>
            <a:ext cx="652462" cy="568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83" name="Line 11"/>
          <p:cNvSpPr>
            <a:spLocks noChangeShapeType="1"/>
          </p:cNvSpPr>
          <p:nvPr/>
        </p:nvSpPr>
        <p:spPr bwMode="auto">
          <a:xfrm flipH="1">
            <a:off x="5943599" y="3775075"/>
            <a:ext cx="868363" cy="568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84" name="Text Box 19"/>
          <p:cNvSpPr txBox="1">
            <a:spLocks noChangeArrowheads="1"/>
          </p:cNvSpPr>
          <p:nvPr/>
        </p:nvSpPr>
        <p:spPr bwMode="auto">
          <a:xfrm>
            <a:off x="60960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85" name="Text Box 20"/>
          <p:cNvSpPr txBox="1">
            <a:spLocks noChangeArrowheads="1"/>
          </p:cNvSpPr>
          <p:nvPr/>
        </p:nvSpPr>
        <p:spPr bwMode="auto">
          <a:xfrm>
            <a:off x="74358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86" name="Oval 6"/>
          <p:cNvSpPr>
            <a:spLocks noChangeArrowheads="1"/>
          </p:cNvSpPr>
          <p:nvPr/>
        </p:nvSpPr>
        <p:spPr bwMode="auto">
          <a:xfrm>
            <a:off x="4424363" y="2209800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***</a:t>
            </a:r>
          </a:p>
        </p:txBody>
      </p:sp>
      <p:sp>
        <p:nvSpPr>
          <p:cNvPr id="89" name="Line 10"/>
          <p:cNvSpPr>
            <a:spLocks noChangeShapeType="1"/>
          </p:cNvSpPr>
          <p:nvPr/>
        </p:nvSpPr>
        <p:spPr bwMode="auto">
          <a:xfrm>
            <a:off x="4848225" y="2555875"/>
            <a:ext cx="2009775" cy="949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0" name="Line 11"/>
          <p:cNvSpPr>
            <a:spLocks noChangeShapeType="1"/>
          </p:cNvSpPr>
          <p:nvPr/>
        </p:nvSpPr>
        <p:spPr bwMode="auto">
          <a:xfrm flipH="1">
            <a:off x="2743200" y="2555875"/>
            <a:ext cx="1720850" cy="10255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1" name="Text Box 19"/>
          <p:cNvSpPr txBox="1">
            <a:spLocks noChangeArrowheads="1"/>
          </p:cNvSpPr>
          <p:nvPr/>
        </p:nvSpPr>
        <p:spPr bwMode="auto">
          <a:xfrm>
            <a:off x="3200400" y="25749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92" name="Text Box 20"/>
          <p:cNvSpPr txBox="1">
            <a:spLocks noChangeArrowheads="1"/>
          </p:cNvSpPr>
          <p:nvPr/>
        </p:nvSpPr>
        <p:spPr bwMode="auto">
          <a:xfrm>
            <a:off x="5943600" y="25908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486400" y="1191161"/>
            <a:ext cx="3276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b="0" dirty="0"/>
          </a:p>
          <a:p>
            <a:r>
              <a:rPr lang="en-US" b="0" dirty="0">
                <a:latin typeface="Monaco"/>
                <a:cs typeface="Monaco"/>
              </a:rPr>
              <a:t>  000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1</a:t>
            </a:r>
          </a:p>
          <a:p>
            <a:r>
              <a:rPr lang="en-US" b="0" dirty="0">
                <a:latin typeface="Monaco"/>
                <a:cs typeface="Monaco"/>
              </a:rPr>
              <a:t>  001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2</a:t>
            </a:r>
          </a:p>
          <a:p>
            <a:r>
              <a:rPr lang="en-US" b="0" dirty="0">
                <a:latin typeface="Monaco"/>
                <a:cs typeface="Monaco"/>
              </a:rPr>
              <a:t>  0**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3</a:t>
            </a:r>
          </a:p>
          <a:p>
            <a:r>
              <a:rPr lang="en-US" b="0" dirty="0">
                <a:latin typeface="Monaco"/>
                <a:cs typeface="Monaco"/>
              </a:rPr>
              <a:t>  1**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4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13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95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structure</a:t>
            </a: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1147763" y="4230688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00*</a:t>
            </a:r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381000" y="5037138"/>
            <a:ext cx="500062" cy="422275"/>
          </a:xfrm>
          <a:prstGeom prst="ellipse">
            <a:avLst/>
          </a:prstGeom>
          <a:solidFill>
            <a:srgbClr val="D3A600"/>
          </a:solidFill>
          <a:ln>
            <a:solidFill>
              <a:schemeClr val="accent2"/>
            </a:solidFill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000</a:t>
            </a:r>
          </a:p>
        </p:txBody>
      </p:sp>
      <p:sp>
        <p:nvSpPr>
          <p:cNvPr id="36" name="Oval 8"/>
          <p:cNvSpPr>
            <a:spLocks noChangeArrowheads="1"/>
          </p:cNvSpPr>
          <p:nvPr/>
        </p:nvSpPr>
        <p:spPr bwMode="auto">
          <a:xfrm>
            <a:off x="1800225" y="5075238"/>
            <a:ext cx="500062" cy="422275"/>
          </a:xfrm>
          <a:prstGeom prst="ellipse">
            <a:avLst/>
          </a:prstGeom>
          <a:solidFill>
            <a:srgbClr val="D3A600"/>
          </a:solidFill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001</a:t>
            </a:r>
          </a:p>
        </p:txBody>
      </p:sp>
      <p:sp>
        <p:nvSpPr>
          <p:cNvPr id="37" name="Line 10"/>
          <p:cNvSpPr>
            <a:spLocks noChangeShapeType="1"/>
          </p:cNvSpPr>
          <p:nvPr/>
        </p:nvSpPr>
        <p:spPr bwMode="auto">
          <a:xfrm>
            <a:off x="1571625" y="4576763"/>
            <a:ext cx="422275" cy="49847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38" name="Line 11"/>
          <p:cNvSpPr>
            <a:spLocks noChangeShapeType="1"/>
          </p:cNvSpPr>
          <p:nvPr/>
        </p:nvSpPr>
        <p:spPr bwMode="auto">
          <a:xfrm flipH="1">
            <a:off x="765175" y="4576763"/>
            <a:ext cx="422275" cy="49847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60960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40" name="Text Box 20"/>
          <p:cNvSpPr txBox="1">
            <a:spLocks noChangeArrowheads="1"/>
          </p:cNvSpPr>
          <p:nvPr/>
        </p:nvSpPr>
        <p:spPr bwMode="auto">
          <a:xfrm>
            <a:off x="165735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2590800" y="4267200"/>
            <a:ext cx="1919287" cy="1266825"/>
            <a:chOff x="685800" y="4230688"/>
            <a:chExt cx="1919287" cy="1266825"/>
          </a:xfrm>
        </p:grpSpPr>
        <p:sp>
          <p:nvSpPr>
            <p:cNvPr id="49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01*</a:t>
              </a:r>
            </a:p>
          </p:txBody>
        </p:sp>
        <p:sp>
          <p:nvSpPr>
            <p:cNvPr id="50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010</a:t>
              </a:r>
            </a:p>
          </p:txBody>
        </p:sp>
        <p:sp>
          <p:nvSpPr>
            <p:cNvPr id="51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011</a:t>
              </a:r>
            </a:p>
          </p:txBody>
        </p:sp>
        <p:sp>
          <p:nvSpPr>
            <p:cNvPr id="52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53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54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55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996113" y="4267200"/>
            <a:ext cx="1919287" cy="1266825"/>
            <a:chOff x="685800" y="4230688"/>
            <a:chExt cx="1919287" cy="1266825"/>
          </a:xfrm>
        </p:grpSpPr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11*</a:t>
              </a:r>
            </a:p>
          </p:txBody>
        </p:sp>
        <p:sp>
          <p:nvSpPr>
            <p:cNvPr id="58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110</a:t>
              </a:r>
            </a:p>
          </p:txBody>
        </p:sp>
        <p:sp>
          <p:nvSpPr>
            <p:cNvPr id="59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111</a:t>
              </a:r>
            </a:p>
          </p:txBody>
        </p:sp>
        <p:sp>
          <p:nvSpPr>
            <p:cNvPr id="60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1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2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63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800600" y="4267200"/>
            <a:ext cx="1919287" cy="1266825"/>
            <a:chOff x="685800" y="4230688"/>
            <a:chExt cx="1919287" cy="1266825"/>
          </a:xfrm>
        </p:grpSpPr>
        <p:sp>
          <p:nvSpPr>
            <p:cNvPr id="65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10*</a:t>
              </a:r>
            </a:p>
          </p:txBody>
        </p:sp>
        <p:sp>
          <p:nvSpPr>
            <p:cNvPr id="66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100</a:t>
              </a:r>
            </a:p>
          </p:txBody>
        </p:sp>
        <p:sp>
          <p:nvSpPr>
            <p:cNvPr id="67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101</a:t>
              </a:r>
            </a:p>
          </p:txBody>
        </p:sp>
        <p:sp>
          <p:nvSpPr>
            <p:cNvPr id="68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9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70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71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sp>
        <p:nvSpPr>
          <p:cNvPr id="72" name="Oval 6"/>
          <p:cNvSpPr>
            <a:spLocks noChangeArrowheads="1"/>
          </p:cNvSpPr>
          <p:nvPr/>
        </p:nvSpPr>
        <p:spPr bwMode="auto">
          <a:xfrm>
            <a:off x="2290763" y="3429000"/>
            <a:ext cx="500062" cy="422275"/>
          </a:xfrm>
          <a:prstGeom prst="ellipse">
            <a:avLst/>
          </a:prstGeom>
          <a:solidFill>
            <a:srgbClr val="D3A600"/>
          </a:solidFill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0**</a:t>
            </a:r>
          </a:p>
        </p:txBody>
      </p:sp>
      <p:sp>
        <p:nvSpPr>
          <p:cNvPr id="75" name="Line 10"/>
          <p:cNvSpPr>
            <a:spLocks noChangeShapeType="1"/>
          </p:cNvSpPr>
          <p:nvPr/>
        </p:nvSpPr>
        <p:spPr bwMode="auto">
          <a:xfrm>
            <a:off x="2714625" y="3775075"/>
            <a:ext cx="714375" cy="6445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6" name="Line 11"/>
          <p:cNvSpPr>
            <a:spLocks noChangeShapeType="1"/>
          </p:cNvSpPr>
          <p:nvPr/>
        </p:nvSpPr>
        <p:spPr bwMode="auto">
          <a:xfrm flipH="1">
            <a:off x="1600200" y="3775075"/>
            <a:ext cx="730250" cy="568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7" name="Text Box 19"/>
          <p:cNvSpPr txBox="1">
            <a:spLocks noChangeArrowheads="1"/>
          </p:cNvSpPr>
          <p:nvPr/>
        </p:nvSpPr>
        <p:spPr bwMode="auto">
          <a:xfrm>
            <a:off x="16764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78" name="Text Box 20"/>
          <p:cNvSpPr txBox="1">
            <a:spLocks noChangeArrowheads="1"/>
          </p:cNvSpPr>
          <p:nvPr/>
        </p:nvSpPr>
        <p:spPr bwMode="auto">
          <a:xfrm>
            <a:off x="29400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6772276" y="3429000"/>
            <a:ext cx="500062" cy="422275"/>
          </a:xfrm>
          <a:prstGeom prst="ellipse">
            <a:avLst/>
          </a:prstGeom>
          <a:solidFill>
            <a:srgbClr val="D3A600"/>
          </a:solidFill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1**</a:t>
            </a:r>
          </a:p>
        </p:txBody>
      </p:sp>
      <p:sp>
        <p:nvSpPr>
          <p:cNvPr id="82" name="Line 10"/>
          <p:cNvSpPr>
            <a:spLocks noChangeShapeType="1"/>
          </p:cNvSpPr>
          <p:nvPr/>
        </p:nvSpPr>
        <p:spPr bwMode="auto">
          <a:xfrm>
            <a:off x="7196138" y="3775075"/>
            <a:ext cx="652462" cy="568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83" name="Line 11"/>
          <p:cNvSpPr>
            <a:spLocks noChangeShapeType="1"/>
          </p:cNvSpPr>
          <p:nvPr/>
        </p:nvSpPr>
        <p:spPr bwMode="auto">
          <a:xfrm flipH="1">
            <a:off x="5943599" y="3775075"/>
            <a:ext cx="868363" cy="568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84" name="Text Box 19"/>
          <p:cNvSpPr txBox="1">
            <a:spLocks noChangeArrowheads="1"/>
          </p:cNvSpPr>
          <p:nvPr/>
        </p:nvSpPr>
        <p:spPr bwMode="auto">
          <a:xfrm>
            <a:off x="60960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85" name="Text Box 20"/>
          <p:cNvSpPr txBox="1">
            <a:spLocks noChangeArrowheads="1"/>
          </p:cNvSpPr>
          <p:nvPr/>
        </p:nvSpPr>
        <p:spPr bwMode="auto">
          <a:xfrm>
            <a:off x="74358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86" name="Oval 6"/>
          <p:cNvSpPr>
            <a:spLocks noChangeArrowheads="1"/>
          </p:cNvSpPr>
          <p:nvPr/>
        </p:nvSpPr>
        <p:spPr bwMode="auto">
          <a:xfrm>
            <a:off x="4424363" y="2209800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***</a:t>
            </a:r>
          </a:p>
        </p:txBody>
      </p:sp>
      <p:sp>
        <p:nvSpPr>
          <p:cNvPr id="89" name="Line 10"/>
          <p:cNvSpPr>
            <a:spLocks noChangeShapeType="1"/>
          </p:cNvSpPr>
          <p:nvPr/>
        </p:nvSpPr>
        <p:spPr bwMode="auto">
          <a:xfrm>
            <a:off x="4848225" y="2555875"/>
            <a:ext cx="2009775" cy="949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0" name="Line 11"/>
          <p:cNvSpPr>
            <a:spLocks noChangeShapeType="1"/>
          </p:cNvSpPr>
          <p:nvPr/>
        </p:nvSpPr>
        <p:spPr bwMode="auto">
          <a:xfrm flipH="1">
            <a:off x="2743200" y="2555875"/>
            <a:ext cx="1720850" cy="10255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1" name="Text Box 19"/>
          <p:cNvSpPr txBox="1">
            <a:spLocks noChangeArrowheads="1"/>
          </p:cNvSpPr>
          <p:nvPr/>
        </p:nvSpPr>
        <p:spPr bwMode="auto">
          <a:xfrm>
            <a:off x="3200400" y="25749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92" name="Text Box 20"/>
          <p:cNvSpPr txBox="1">
            <a:spLocks noChangeArrowheads="1"/>
          </p:cNvSpPr>
          <p:nvPr/>
        </p:nvSpPr>
        <p:spPr bwMode="auto">
          <a:xfrm>
            <a:off x="5943600" y="25908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486400" y="1191161"/>
            <a:ext cx="3276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b="0" dirty="0"/>
          </a:p>
          <a:p>
            <a:r>
              <a:rPr lang="en-US" b="0" dirty="0">
                <a:latin typeface="Monaco"/>
                <a:cs typeface="Monaco"/>
              </a:rPr>
              <a:t>  000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1</a:t>
            </a:r>
          </a:p>
          <a:p>
            <a:r>
              <a:rPr lang="en-US" b="0" dirty="0">
                <a:latin typeface="Monaco"/>
                <a:cs typeface="Monaco"/>
              </a:rPr>
              <a:t>  001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2</a:t>
            </a:r>
          </a:p>
          <a:p>
            <a:r>
              <a:rPr lang="en-US" b="0" dirty="0">
                <a:latin typeface="Monaco"/>
                <a:cs typeface="Monaco"/>
              </a:rPr>
              <a:t>  0**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3</a:t>
            </a:r>
          </a:p>
          <a:p>
            <a:r>
              <a:rPr lang="en-US" b="0" dirty="0">
                <a:latin typeface="Monaco"/>
                <a:cs typeface="Monaco"/>
              </a:rPr>
              <a:t>  1**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4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40531" y="5812264"/>
            <a:ext cx="82629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>
                <a:solidFill>
                  <a:schemeClr val="accent2"/>
                </a:solidFill>
                <a:latin typeface="+mn-lt"/>
              </a:rPr>
              <a:t>Record port associated with latest match, and only override when it matches another prefix during walk down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7C6A66-3E77-ED42-94AA-73BBEB9A5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EDE53D-0602-AF28-F86E-B803AFB15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13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76292F-AEC0-865C-3508-184895757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02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linecards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challenge is processing speeds</a:t>
            </a:r>
          </a:p>
          <a:p>
            <a:r>
              <a:rPr lang="en-US" dirty="0"/>
              <a:t>Tasks involved:</a:t>
            </a:r>
          </a:p>
          <a:p>
            <a:pPr lvl="1"/>
            <a:r>
              <a:rPr lang="en-US" dirty="0"/>
              <a:t>Update packet header (easy) </a:t>
            </a:r>
          </a:p>
          <a:p>
            <a:pPr lvl="1"/>
            <a:r>
              <a:rPr lang="en-US" dirty="0"/>
              <a:t>LPM lookup on destination address (harder)</a:t>
            </a:r>
          </a:p>
          <a:p>
            <a:r>
              <a:rPr lang="en-US" dirty="0"/>
              <a:t>Mostly implemented with specialized hardware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13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8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linecards</a:t>
            </a:r>
          </a:p>
        </p:txBody>
      </p:sp>
      <p:sp>
        <p:nvSpPr>
          <p:cNvPr id="71" name="Content Placeholder 7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Packet classification</a:t>
            </a:r>
            <a:r>
              <a:rPr lang="en-US" dirty="0"/>
              <a:t>: map packets to flows</a:t>
            </a:r>
          </a:p>
          <a:p>
            <a:r>
              <a:rPr lang="en-US" dirty="0">
                <a:solidFill>
                  <a:srgbClr val="0000FF"/>
                </a:solidFill>
              </a:rPr>
              <a:t>Buffer management</a:t>
            </a:r>
            <a:r>
              <a:rPr lang="en-US" dirty="0"/>
              <a:t>: decide when and which packet to drop</a:t>
            </a:r>
          </a:p>
          <a:p>
            <a:r>
              <a:rPr lang="en-US" dirty="0">
                <a:solidFill>
                  <a:srgbClr val="0000FF"/>
                </a:solidFill>
              </a:rPr>
              <a:t>Scheduler</a:t>
            </a:r>
            <a:r>
              <a:rPr lang="en-US" dirty="0"/>
              <a:t>: decide when and which packet to transmit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95600" y="4159418"/>
            <a:ext cx="3424238" cy="21288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32" tIns="44374" rIns="90332" bIns="44374" anchor="ctr"/>
          <a:lstStyle/>
          <a:p>
            <a:pPr algn="ctr" defTabSz="912813"/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037013" y="4388018"/>
            <a:ext cx="1065212" cy="14446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5283200" y="4767430"/>
            <a:ext cx="911225" cy="5318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4191000" y="4615019"/>
            <a:ext cx="779463" cy="152400"/>
            <a:chOff x="3636" y="2064"/>
            <a:chExt cx="493" cy="96"/>
          </a:xfrm>
          <a:effectLst/>
        </p:grpSpPr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3696" y="2064"/>
              <a:ext cx="432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4128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3984" y="20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3840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>
              <a:off x="3636" y="2064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>
              <a:off x="3636" y="2160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</p:grpSp>
      <p:sp>
        <p:nvSpPr>
          <p:cNvPr id="41" name="Text Box 40"/>
          <p:cNvSpPr txBox="1">
            <a:spLocks noChangeArrowheads="1"/>
          </p:cNvSpPr>
          <p:nvPr/>
        </p:nvSpPr>
        <p:spPr bwMode="auto">
          <a:xfrm>
            <a:off x="5249438" y="4870306"/>
            <a:ext cx="988739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Scheduler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308660" y="4388018"/>
            <a:ext cx="650505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flow 1</a:t>
            </a:r>
          </a:p>
        </p:txBody>
      </p:sp>
      <p:sp>
        <p:nvSpPr>
          <p:cNvPr id="51" name="Text Box 50"/>
          <p:cNvSpPr txBox="1">
            <a:spLocks noChangeArrowheads="1"/>
          </p:cNvSpPr>
          <p:nvPr/>
        </p:nvSpPr>
        <p:spPr bwMode="auto">
          <a:xfrm>
            <a:off x="4327710" y="4845218"/>
            <a:ext cx="650505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flow 2</a:t>
            </a:r>
          </a:p>
        </p:txBody>
      </p:sp>
      <p:grpSp>
        <p:nvGrpSpPr>
          <p:cNvPr id="52" name="Group 51"/>
          <p:cNvGrpSpPr>
            <a:grpSpLocks/>
          </p:cNvGrpSpPr>
          <p:nvPr/>
        </p:nvGrpSpPr>
        <p:grpSpPr bwMode="auto">
          <a:xfrm>
            <a:off x="4208463" y="5602444"/>
            <a:ext cx="781050" cy="152400"/>
            <a:chOff x="3636" y="2064"/>
            <a:chExt cx="493" cy="96"/>
          </a:xfrm>
          <a:effectLst/>
        </p:grpSpPr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3696" y="2064"/>
              <a:ext cx="432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4" name="Line 53"/>
            <p:cNvSpPr>
              <a:spLocks noChangeShapeType="1"/>
            </p:cNvSpPr>
            <p:nvPr/>
          </p:nvSpPr>
          <p:spPr bwMode="auto">
            <a:xfrm>
              <a:off x="4128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5" name="Line 54"/>
            <p:cNvSpPr>
              <a:spLocks noChangeShapeType="1"/>
            </p:cNvSpPr>
            <p:nvPr/>
          </p:nvSpPr>
          <p:spPr bwMode="auto">
            <a:xfrm>
              <a:off x="3984" y="20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6" name="Line 55"/>
            <p:cNvSpPr>
              <a:spLocks noChangeShapeType="1"/>
            </p:cNvSpPr>
            <p:nvPr/>
          </p:nvSpPr>
          <p:spPr bwMode="auto">
            <a:xfrm>
              <a:off x="3840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7" name="Line 56"/>
            <p:cNvSpPr>
              <a:spLocks noChangeShapeType="1"/>
            </p:cNvSpPr>
            <p:nvPr/>
          </p:nvSpPr>
          <p:spPr bwMode="auto">
            <a:xfrm>
              <a:off x="3636" y="2064"/>
              <a:ext cx="10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8" name="Line 57"/>
            <p:cNvSpPr>
              <a:spLocks noChangeShapeType="1"/>
            </p:cNvSpPr>
            <p:nvPr/>
          </p:nvSpPr>
          <p:spPr bwMode="auto">
            <a:xfrm>
              <a:off x="3636" y="2160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</p:grpSp>
      <p:sp>
        <p:nvSpPr>
          <p:cNvPr id="59" name="Text Box 58"/>
          <p:cNvSpPr txBox="1">
            <a:spLocks noChangeArrowheads="1"/>
          </p:cNvSpPr>
          <p:nvPr/>
        </p:nvSpPr>
        <p:spPr bwMode="auto">
          <a:xfrm>
            <a:off x="4328364" y="5361436"/>
            <a:ext cx="649153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flow n</a:t>
            </a: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3013075" y="4767430"/>
            <a:ext cx="862013" cy="5318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1" name="Text Box 60"/>
          <p:cNvSpPr txBox="1">
            <a:spLocks noChangeArrowheads="1"/>
          </p:cNvSpPr>
          <p:nvPr/>
        </p:nvSpPr>
        <p:spPr bwMode="auto">
          <a:xfrm>
            <a:off x="2981432" y="4870306"/>
            <a:ext cx="919811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Classifier</a:t>
            </a:r>
          </a:p>
        </p:txBody>
      </p:sp>
      <p:sp>
        <p:nvSpPr>
          <p:cNvPr id="63" name="Line 62"/>
          <p:cNvSpPr>
            <a:spLocks noChangeShapeType="1"/>
          </p:cNvSpPr>
          <p:nvPr/>
        </p:nvSpPr>
        <p:spPr bwMode="auto">
          <a:xfrm flipV="1">
            <a:off x="3886200" y="4691230"/>
            <a:ext cx="304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4" name="Line 63"/>
          <p:cNvSpPr>
            <a:spLocks noChangeShapeType="1"/>
          </p:cNvSpPr>
          <p:nvPr/>
        </p:nvSpPr>
        <p:spPr bwMode="auto">
          <a:xfrm>
            <a:off x="3886200" y="4996030"/>
            <a:ext cx="3048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5" name="Line 64"/>
          <p:cNvSpPr>
            <a:spLocks noChangeShapeType="1"/>
          </p:cNvSpPr>
          <p:nvPr/>
        </p:nvSpPr>
        <p:spPr bwMode="auto">
          <a:xfrm>
            <a:off x="3886200" y="4996030"/>
            <a:ext cx="304800" cy="684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6" name="Line 65"/>
          <p:cNvSpPr>
            <a:spLocks noChangeShapeType="1"/>
          </p:cNvSpPr>
          <p:nvPr/>
        </p:nvSpPr>
        <p:spPr bwMode="auto">
          <a:xfrm>
            <a:off x="4978400" y="4700755"/>
            <a:ext cx="295275" cy="276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7" name="Line 66"/>
          <p:cNvSpPr>
            <a:spLocks noChangeShapeType="1"/>
          </p:cNvSpPr>
          <p:nvPr/>
        </p:nvSpPr>
        <p:spPr bwMode="auto">
          <a:xfrm flipV="1">
            <a:off x="5026025" y="5043655"/>
            <a:ext cx="258763" cy="104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8" name="Line 67"/>
          <p:cNvSpPr>
            <a:spLocks noChangeShapeType="1"/>
          </p:cNvSpPr>
          <p:nvPr/>
        </p:nvSpPr>
        <p:spPr bwMode="auto">
          <a:xfrm flipV="1">
            <a:off x="4999038" y="5148430"/>
            <a:ext cx="255587" cy="522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9" name="Line 68"/>
          <p:cNvSpPr>
            <a:spLocks noChangeShapeType="1"/>
          </p:cNvSpPr>
          <p:nvPr/>
        </p:nvSpPr>
        <p:spPr bwMode="auto">
          <a:xfrm>
            <a:off x="6205538" y="5019842"/>
            <a:ext cx="419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0" name="Text Box 69"/>
          <p:cNvSpPr txBox="1">
            <a:spLocks noChangeArrowheads="1"/>
          </p:cNvSpPr>
          <p:nvPr/>
        </p:nvSpPr>
        <p:spPr bwMode="auto">
          <a:xfrm>
            <a:off x="3840956" y="5804098"/>
            <a:ext cx="1533525" cy="520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Buffer management</a:t>
            </a:r>
            <a:endParaRPr lang="en-US" sz="1400" b="0" dirty="0">
              <a:ln w="0"/>
              <a:solidFill>
                <a:schemeClr val="accent2"/>
              </a:solidFill>
              <a:latin typeface="+mn-lt"/>
            </a:endParaRPr>
          </a:p>
        </p:txBody>
      </p:sp>
      <p:grpSp>
        <p:nvGrpSpPr>
          <p:cNvPr id="72" name="Group 71"/>
          <p:cNvGrpSpPr>
            <a:grpSpLocks/>
          </p:cNvGrpSpPr>
          <p:nvPr/>
        </p:nvGrpSpPr>
        <p:grpSpPr bwMode="auto">
          <a:xfrm>
            <a:off x="4191000" y="5096031"/>
            <a:ext cx="779463" cy="152400"/>
            <a:chOff x="3636" y="2064"/>
            <a:chExt cx="493" cy="96"/>
          </a:xfrm>
          <a:effectLst/>
        </p:grpSpPr>
        <p:sp>
          <p:nvSpPr>
            <p:cNvPr id="73" name="Rectangle 72"/>
            <p:cNvSpPr>
              <a:spLocks noChangeArrowheads="1"/>
            </p:cNvSpPr>
            <p:nvPr/>
          </p:nvSpPr>
          <p:spPr bwMode="auto">
            <a:xfrm>
              <a:off x="3696" y="2064"/>
              <a:ext cx="432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4" name="Line 35"/>
            <p:cNvSpPr>
              <a:spLocks noChangeShapeType="1"/>
            </p:cNvSpPr>
            <p:nvPr/>
          </p:nvSpPr>
          <p:spPr bwMode="auto">
            <a:xfrm>
              <a:off x="4128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5" name="Line 36"/>
            <p:cNvSpPr>
              <a:spLocks noChangeShapeType="1"/>
            </p:cNvSpPr>
            <p:nvPr/>
          </p:nvSpPr>
          <p:spPr bwMode="auto">
            <a:xfrm>
              <a:off x="3984" y="20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6" name="Line 37"/>
            <p:cNvSpPr>
              <a:spLocks noChangeShapeType="1"/>
            </p:cNvSpPr>
            <p:nvPr/>
          </p:nvSpPr>
          <p:spPr bwMode="auto">
            <a:xfrm>
              <a:off x="3840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7" name="Line 38"/>
            <p:cNvSpPr>
              <a:spLocks noChangeShapeType="1"/>
            </p:cNvSpPr>
            <p:nvPr/>
          </p:nvSpPr>
          <p:spPr bwMode="auto">
            <a:xfrm>
              <a:off x="3636" y="2064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8" name="Line 39"/>
            <p:cNvSpPr>
              <a:spLocks noChangeShapeType="1"/>
            </p:cNvSpPr>
            <p:nvPr/>
          </p:nvSpPr>
          <p:spPr bwMode="auto">
            <a:xfrm>
              <a:off x="3636" y="2160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</p:grpSp>
      <p:sp>
        <p:nvSpPr>
          <p:cNvPr id="84" name="Line 68"/>
          <p:cNvSpPr>
            <a:spLocks noChangeShapeType="1"/>
          </p:cNvSpPr>
          <p:nvPr/>
        </p:nvSpPr>
        <p:spPr bwMode="auto">
          <a:xfrm>
            <a:off x="2593975" y="5019842"/>
            <a:ext cx="419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85" name="Date Placeholder 8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13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6" name="Footer Placeholder 8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7" name="Slide Number Placeholder 8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0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 routers</a:t>
            </a:r>
          </a:p>
          <a:p>
            <a:r>
              <a:rPr lang="en-US" dirty="0"/>
              <a:t>Router-assisted congestion control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February 13 2023</a:t>
            </a:r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Simplest: FIFO router</a:t>
            </a:r>
          </a:p>
        </p:txBody>
      </p:sp>
      <p:sp>
        <p:nvSpPr>
          <p:cNvPr id="963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classification</a:t>
            </a:r>
          </a:p>
          <a:p>
            <a:r>
              <a:rPr lang="en-US" dirty="0">
                <a:solidFill>
                  <a:srgbClr val="0000FF"/>
                </a:solidFill>
              </a:rPr>
              <a:t>Drop-tail buffer management</a:t>
            </a:r>
            <a:r>
              <a:rPr lang="en-US" dirty="0"/>
              <a:t>: when buffer is full drop the incoming packet</a:t>
            </a:r>
          </a:p>
          <a:p>
            <a:r>
              <a:rPr lang="en-US" dirty="0">
                <a:solidFill>
                  <a:srgbClr val="0000FF"/>
                </a:solidFill>
              </a:rPr>
              <a:t>First-In-First-Out (FIFO) Scheduling</a:t>
            </a:r>
            <a:r>
              <a:rPr lang="en-US" dirty="0"/>
              <a:t>: schedule packets in the same order they arrive </a:t>
            </a:r>
          </a:p>
          <a:p>
            <a:endParaRPr lang="en-US" dirty="0"/>
          </a:p>
        </p:txBody>
      </p:sp>
      <p:sp>
        <p:nvSpPr>
          <p:cNvPr id="963613" name="Rectangle 29"/>
          <p:cNvSpPr>
            <a:spLocks noChangeArrowheads="1"/>
          </p:cNvSpPr>
          <p:nvPr/>
        </p:nvSpPr>
        <p:spPr bwMode="auto">
          <a:xfrm>
            <a:off x="3352800" y="4572000"/>
            <a:ext cx="2435225" cy="9112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32" tIns="44374" rIns="90332" bIns="44374" anchor="ctr"/>
          <a:lstStyle/>
          <a:p>
            <a:pPr algn="ctr" defTabSz="912813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963614" name="Rectangle 30"/>
          <p:cNvSpPr>
            <a:spLocks noChangeArrowheads="1"/>
          </p:cNvSpPr>
          <p:nvPr/>
        </p:nvSpPr>
        <p:spPr bwMode="auto">
          <a:xfrm>
            <a:off x="3733800" y="4875213"/>
            <a:ext cx="9128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963615" name="Line 31"/>
          <p:cNvSpPr>
            <a:spLocks noChangeShapeType="1"/>
          </p:cNvSpPr>
          <p:nvPr/>
        </p:nvSpPr>
        <p:spPr bwMode="auto">
          <a:xfrm>
            <a:off x="4418012" y="4875213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963616" name="Line 32"/>
          <p:cNvSpPr>
            <a:spLocks noChangeShapeType="1"/>
          </p:cNvSpPr>
          <p:nvPr/>
        </p:nvSpPr>
        <p:spPr bwMode="auto">
          <a:xfrm>
            <a:off x="4189412" y="4875213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963617" name="Line 33"/>
          <p:cNvSpPr>
            <a:spLocks noChangeShapeType="1"/>
          </p:cNvSpPr>
          <p:nvPr/>
        </p:nvSpPr>
        <p:spPr bwMode="auto">
          <a:xfrm>
            <a:off x="3962400" y="4875213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963618" name="Rectangle 34"/>
          <p:cNvSpPr>
            <a:spLocks noChangeArrowheads="1"/>
          </p:cNvSpPr>
          <p:nvPr/>
        </p:nvSpPr>
        <p:spPr bwMode="auto">
          <a:xfrm>
            <a:off x="4748275" y="4722813"/>
            <a:ext cx="912813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963619" name="Line 35"/>
          <p:cNvSpPr>
            <a:spLocks noChangeShapeType="1"/>
          </p:cNvSpPr>
          <p:nvPr/>
        </p:nvSpPr>
        <p:spPr bwMode="auto">
          <a:xfrm>
            <a:off x="3505200" y="4875213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963620" name="Line 36"/>
          <p:cNvSpPr>
            <a:spLocks noChangeShapeType="1"/>
          </p:cNvSpPr>
          <p:nvPr/>
        </p:nvSpPr>
        <p:spPr bwMode="auto">
          <a:xfrm>
            <a:off x="3505200" y="5180013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963621" name="Text Box 37"/>
          <p:cNvSpPr txBox="1">
            <a:spLocks noChangeArrowheads="1"/>
          </p:cNvSpPr>
          <p:nvPr/>
        </p:nvSpPr>
        <p:spPr bwMode="auto">
          <a:xfrm>
            <a:off x="4680656" y="4836984"/>
            <a:ext cx="1048051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>
                <a:solidFill>
                  <a:schemeClr val="accent2"/>
                </a:solidFill>
                <a:latin typeface="Arial" charset="0"/>
              </a:rPr>
              <a:t>Scheduler</a:t>
            </a:r>
          </a:p>
        </p:txBody>
      </p:sp>
      <p:sp>
        <p:nvSpPr>
          <p:cNvPr id="963622" name="Text Box 38"/>
          <p:cNvSpPr txBox="1">
            <a:spLocks noChangeArrowheads="1"/>
          </p:cNvSpPr>
          <p:nvPr/>
        </p:nvSpPr>
        <p:spPr bwMode="auto">
          <a:xfrm>
            <a:off x="3690463" y="4572000"/>
            <a:ext cx="786761" cy="33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solidFill>
                  <a:schemeClr val="accent2"/>
                </a:solidFill>
                <a:latin typeface="Arial" charset="0"/>
              </a:rPr>
              <a:t>Buffer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13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17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classification</a:t>
            </a:r>
          </a:p>
        </p:txBody>
      </p:sp>
      <p:sp>
        <p:nvSpPr>
          <p:cNvPr id="979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Classify an IP packet based on a number of fields in the packet header, e.g.,</a:t>
            </a:r>
          </a:p>
          <a:p>
            <a:pPr lvl="1"/>
            <a:r>
              <a:rPr lang="en-US" dirty="0"/>
              <a:t>Source/destination IP address (32 bits)</a:t>
            </a:r>
          </a:p>
          <a:p>
            <a:pPr lvl="1"/>
            <a:r>
              <a:rPr lang="en-US" dirty="0"/>
              <a:t>Source/destination TCP port number (16 bits)</a:t>
            </a:r>
          </a:p>
          <a:p>
            <a:pPr lvl="1"/>
            <a:r>
              <a:rPr lang="en-US" dirty="0"/>
              <a:t>Type of service (TOS) byte (8 bits)</a:t>
            </a:r>
          </a:p>
          <a:p>
            <a:pPr lvl="1"/>
            <a:r>
              <a:rPr lang="en-US" dirty="0"/>
              <a:t>Type of protocol (8 bits)</a:t>
            </a:r>
          </a:p>
          <a:p>
            <a:r>
              <a:rPr lang="en-US" dirty="0"/>
              <a:t>In general fields are specified by range</a:t>
            </a:r>
          </a:p>
          <a:p>
            <a:pPr lvl="1"/>
            <a:r>
              <a:rPr lang="en-US" dirty="0"/>
              <a:t>Classification requires a multi-dimensional range search!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13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91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Scheduler</a:t>
            </a:r>
          </a:p>
        </p:txBody>
      </p:sp>
      <p:sp>
        <p:nvSpPr>
          <p:cNvPr id="982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queue per “flow”</a:t>
            </a:r>
          </a:p>
          <a:p>
            <a:r>
              <a:rPr lang="en-US" dirty="0"/>
              <a:t>Scheduler decides when and from which queue to send a packet</a:t>
            </a:r>
          </a:p>
          <a:p>
            <a:r>
              <a:rPr lang="en-US" dirty="0"/>
              <a:t>Goals of a scheduling algorithm</a:t>
            </a:r>
          </a:p>
          <a:p>
            <a:pPr lvl="1"/>
            <a:r>
              <a:rPr lang="en-US" dirty="0"/>
              <a:t>Fast!</a:t>
            </a:r>
          </a:p>
          <a:p>
            <a:pPr lvl="1"/>
            <a:r>
              <a:rPr lang="en-US" dirty="0"/>
              <a:t>Depends on the policy being implemented (fairness, priority, etc.)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13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18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091" name="Line 27"/>
          <p:cNvSpPr>
            <a:spLocks noChangeShapeType="1"/>
          </p:cNvSpPr>
          <p:nvPr/>
        </p:nvSpPr>
        <p:spPr bwMode="auto">
          <a:xfrm>
            <a:off x="4038600" y="3810000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92" name="Line 28"/>
          <p:cNvSpPr>
            <a:spLocks noChangeShapeType="1"/>
          </p:cNvSpPr>
          <p:nvPr/>
        </p:nvSpPr>
        <p:spPr bwMode="auto">
          <a:xfrm>
            <a:off x="4038600" y="4572000"/>
            <a:ext cx="685800" cy="152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93" name="Line 29"/>
          <p:cNvSpPr>
            <a:spLocks noChangeShapeType="1"/>
          </p:cNvSpPr>
          <p:nvPr/>
        </p:nvSpPr>
        <p:spPr bwMode="auto">
          <a:xfrm flipV="1">
            <a:off x="4038600" y="4953000"/>
            <a:ext cx="6858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85" name="Rectangle 21"/>
          <p:cNvSpPr>
            <a:spLocks noChangeArrowheads="1"/>
          </p:cNvSpPr>
          <p:nvPr/>
        </p:nvSpPr>
        <p:spPr bwMode="auto">
          <a:xfrm>
            <a:off x="4724400" y="4191000"/>
            <a:ext cx="1371600" cy="914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89" name="Text Box 25"/>
          <p:cNvSpPr txBox="1">
            <a:spLocks noChangeArrowheads="1"/>
          </p:cNvSpPr>
          <p:nvPr/>
        </p:nvSpPr>
        <p:spPr bwMode="auto">
          <a:xfrm>
            <a:off x="4769284" y="4309234"/>
            <a:ext cx="1221489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b="0" dirty="0">
                <a:solidFill>
                  <a:schemeClr val="accent2"/>
                </a:solidFill>
                <a:latin typeface="+mn-lt"/>
              </a:rPr>
              <a:t>Priority</a:t>
            </a:r>
          </a:p>
          <a:p>
            <a:pPr algn="ctr"/>
            <a:r>
              <a:rPr lang="en-US" sz="1800" b="0" dirty="0">
                <a:solidFill>
                  <a:schemeClr val="accent2"/>
                </a:solidFill>
                <a:latin typeface="+mn-lt"/>
              </a:rPr>
              <a:t>Scheduler</a:t>
            </a:r>
          </a:p>
        </p:txBody>
      </p:sp>
      <p:sp>
        <p:nvSpPr>
          <p:cNvPr id="984090" name="Line 26"/>
          <p:cNvSpPr>
            <a:spLocks noChangeShapeType="1"/>
          </p:cNvSpPr>
          <p:nvPr/>
        </p:nvSpPr>
        <p:spPr bwMode="auto">
          <a:xfrm>
            <a:off x="6096000" y="4648200"/>
            <a:ext cx="762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scheduler</a:t>
            </a:r>
          </a:p>
        </p:txBody>
      </p:sp>
      <p:sp>
        <p:nvSpPr>
          <p:cNvPr id="984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Priority scheduler: packets in the highest priority queue are always served before the packets in lower priority queues</a:t>
            </a:r>
            <a:endParaRPr lang="en-US" dirty="0"/>
          </a:p>
        </p:txBody>
      </p:sp>
      <p:sp>
        <p:nvSpPr>
          <p:cNvPr id="984069" name="Freeform 5"/>
          <p:cNvSpPr>
            <a:spLocks/>
          </p:cNvSpPr>
          <p:nvPr/>
        </p:nvSpPr>
        <p:spPr bwMode="auto">
          <a:xfrm>
            <a:off x="2362200" y="3657600"/>
            <a:ext cx="1676400" cy="381000"/>
          </a:xfrm>
          <a:custGeom>
            <a:avLst/>
            <a:gdLst>
              <a:gd name="T0" fmla="*/ 0 w 1056"/>
              <a:gd name="T1" fmla="*/ 0 h 240"/>
              <a:gd name="T2" fmla="*/ 1056 w 1056"/>
              <a:gd name="T3" fmla="*/ 0 h 240"/>
              <a:gd name="T4" fmla="*/ 1056 w 1056"/>
              <a:gd name="T5" fmla="*/ 240 h 240"/>
              <a:gd name="T6" fmla="*/ 0 w 1056"/>
              <a:gd name="T7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56" h="240">
                <a:moveTo>
                  <a:pt x="0" y="0"/>
                </a:moveTo>
                <a:lnTo>
                  <a:pt x="1056" y="0"/>
                </a:lnTo>
                <a:lnTo>
                  <a:pt x="1056" y="240"/>
                </a:lnTo>
                <a:lnTo>
                  <a:pt x="0" y="24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70" name="Rectangle 6"/>
          <p:cNvSpPr>
            <a:spLocks noChangeArrowheads="1"/>
          </p:cNvSpPr>
          <p:nvPr/>
        </p:nvSpPr>
        <p:spPr bwMode="auto">
          <a:xfrm>
            <a:off x="3352800" y="3733800"/>
            <a:ext cx="609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73" name="Freeform 9"/>
          <p:cNvSpPr>
            <a:spLocks/>
          </p:cNvSpPr>
          <p:nvPr/>
        </p:nvSpPr>
        <p:spPr bwMode="auto">
          <a:xfrm>
            <a:off x="2362200" y="4419600"/>
            <a:ext cx="1676400" cy="381000"/>
          </a:xfrm>
          <a:custGeom>
            <a:avLst/>
            <a:gdLst>
              <a:gd name="T0" fmla="*/ 0 w 1056"/>
              <a:gd name="T1" fmla="*/ 0 h 240"/>
              <a:gd name="T2" fmla="*/ 1056 w 1056"/>
              <a:gd name="T3" fmla="*/ 0 h 240"/>
              <a:gd name="T4" fmla="*/ 1056 w 1056"/>
              <a:gd name="T5" fmla="*/ 240 h 240"/>
              <a:gd name="T6" fmla="*/ 0 w 1056"/>
              <a:gd name="T7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56" h="240">
                <a:moveTo>
                  <a:pt x="0" y="0"/>
                </a:moveTo>
                <a:lnTo>
                  <a:pt x="1056" y="0"/>
                </a:lnTo>
                <a:lnTo>
                  <a:pt x="1056" y="240"/>
                </a:lnTo>
                <a:lnTo>
                  <a:pt x="0" y="24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74" name="Rectangle 10"/>
          <p:cNvSpPr>
            <a:spLocks noChangeArrowheads="1"/>
          </p:cNvSpPr>
          <p:nvPr/>
        </p:nvSpPr>
        <p:spPr bwMode="auto">
          <a:xfrm>
            <a:off x="3352800" y="4495800"/>
            <a:ext cx="609600" cy="2286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75" name="Rectangle 11"/>
          <p:cNvSpPr>
            <a:spLocks noChangeArrowheads="1"/>
          </p:cNvSpPr>
          <p:nvPr/>
        </p:nvSpPr>
        <p:spPr bwMode="auto">
          <a:xfrm>
            <a:off x="2667000" y="4495800"/>
            <a:ext cx="609600" cy="2286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77" name="Freeform 13"/>
          <p:cNvSpPr>
            <a:spLocks/>
          </p:cNvSpPr>
          <p:nvPr/>
        </p:nvSpPr>
        <p:spPr bwMode="auto">
          <a:xfrm>
            <a:off x="2362200" y="5181600"/>
            <a:ext cx="1676400" cy="381000"/>
          </a:xfrm>
          <a:custGeom>
            <a:avLst/>
            <a:gdLst>
              <a:gd name="T0" fmla="*/ 0 w 1056"/>
              <a:gd name="T1" fmla="*/ 0 h 240"/>
              <a:gd name="T2" fmla="*/ 1056 w 1056"/>
              <a:gd name="T3" fmla="*/ 0 h 240"/>
              <a:gd name="T4" fmla="*/ 1056 w 1056"/>
              <a:gd name="T5" fmla="*/ 240 h 240"/>
              <a:gd name="T6" fmla="*/ 0 w 1056"/>
              <a:gd name="T7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56" h="240">
                <a:moveTo>
                  <a:pt x="0" y="0"/>
                </a:moveTo>
                <a:lnTo>
                  <a:pt x="1056" y="0"/>
                </a:lnTo>
                <a:lnTo>
                  <a:pt x="1056" y="240"/>
                </a:lnTo>
                <a:lnTo>
                  <a:pt x="0" y="24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78" name="Rectangle 14"/>
          <p:cNvSpPr>
            <a:spLocks noChangeArrowheads="1"/>
          </p:cNvSpPr>
          <p:nvPr/>
        </p:nvSpPr>
        <p:spPr bwMode="auto">
          <a:xfrm>
            <a:off x="3352800" y="5257800"/>
            <a:ext cx="609600" cy="228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79" name="Rectangle 15"/>
          <p:cNvSpPr>
            <a:spLocks noChangeArrowheads="1"/>
          </p:cNvSpPr>
          <p:nvPr/>
        </p:nvSpPr>
        <p:spPr bwMode="auto">
          <a:xfrm>
            <a:off x="2819400" y="5257800"/>
            <a:ext cx="457200" cy="228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80" name="Rectangle 16"/>
          <p:cNvSpPr>
            <a:spLocks noChangeArrowheads="1"/>
          </p:cNvSpPr>
          <p:nvPr/>
        </p:nvSpPr>
        <p:spPr bwMode="auto">
          <a:xfrm>
            <a:off x="2286000" y="5257800"/>
            <a:ext cx="457200" cy="228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81" name="Text Box 17"/>
          <p:cNvSpPr txBox="1">
            <a:spLocks noChangeArrowheads="1"/>
          </p:cNvSpPr>
          <p:nvPr/>
        </p:nvSpPr>
        <p:spPr bwMode="auto">
          <a:xfrm>
            <a:off x="2731113" y="3338513"/>
            <a:ext cx="1413850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en-US" sz="1800" b="0">
                <a:solidFill>
                  <a:schemeClr val="accent2"/>
                </a:solidFill>
                <a:latin typeface="+mn-lt"/>
              </a:rPr>
              <a:t>High priority</a:t>
            </a:r>
          </a:p>
        </p:txBody>
      </p:sp>
      <p:sp>
        <p:nvSpPr>
          <p:cNvPr id="984082" name="Text Box 18"/>
          <p:cNvSpPr txBox="1">
            <a:spLocks noChangeArrowheads="1"/>
          </p:cNvSpPr>
          <p:nvPr/>
        </p:nvSpPr>
        <p:spPr bwMode="auto">
          <a:xfrm>
            <a:off x="2384865" y="4114800"/>
            <a:ext cx="176009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en-US" sz="1800" b="0">
                <a:solidFill>
                  <a:schemeClr val="accent2"/>
                </a:solidFill>
                <a:latin typeface="+mn-lt"/>
              </a:rPr>
              <a:t>Medium priority</a:t>
            </a:r>
          </a:p>
        </p:txBody>
      </p:sp>
      <p:sp>
        <p:nvSpPr>
          <p:cNvPr id="984083" name="Text Box 19"/>
          <p:cNvSpPr txBox="1">
            <a:spLocks noChangeArrowheads="1"/>
          </p:cNvSpPr>
          <p:nvPr/>
        </p:nvSpPr>
        <p:spPr bwMode="auto">
          <a:xfrm>
            <a:off x="2782410" y="4848225"/>
            <a:ext cx="136255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en-US" sz="1800" b="0">
                <a:solidFill>
                  <a:schemeClr val="accent2"/>
                </a:solidFill>
                <a:latin typeface="+mn-lt"/>
              </a:rPr>
              <a:t>Low priority</a:t>
            </a:r>
          </a:p>
        </p:txBody>
      </p:sp>
      <p:sp>
        <p:nvSpPr>
          <p:cNvPr id="984095" name="Rectangle 31"/>
          <p:cNvSpPr>
            <a:spLocks noChangeArrowheads="1"/>
          </p:cNvSpPr>
          <p:nvPr/>
        </p:nvSpPr>
        <p:spPr bwMode="auto">
          <a:xfrm>
            <a:off x="2667000" y="3733800"/>
            <a:ext cx="609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13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551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Round-robin scheduler</a:t>
            </a:r>
          </a:p>
        </p:txBody>
      </p:sp>
      <p:sp>
        <p:nvSpPr>
          <p:cNvPr id="985097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Round robin: packets are served from each queue in turn</a:t>
            </a:r>
          </a:p>
          <a:p>
            <a:r>
              <a:rPr lang="en-US" dirty="0"/>
              <a:t>Fair queuing (FQ): round-robin for packets of different size</a:t>
            </a:r>
          </a:p>
          <a:p>
            <a:r>
              <a:rPr lang="en-US" dirty="0"/>
              <a:t>Weighted fair queueing (WFQ): serve proportional to weight</a:t>
            </a:r>
          </a:p>
          <a:p>
            <a:pPr lvl="1"/>
            <a:r>
              <a:rPr lang="en-US" dirty="0"/>
              <a:t>FQ gives equal weight to each flow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13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0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inputs to outputs:</a:t>
            </a:r>
            <a:br>
              <a:rPr lang="en-US" dirty="0"/>
            </a:br>
            <a:r>
              <a:rPr lang="en-US" dirty="0"/>
              <a:t>Switching fabric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Mini-network</a:t>
            </a:r>
          </a:p>
          <a:p>
            <a:r>
              <a:rPr lang="en-US" dirty="0"/>
              <a:t>Three primary ways to switch</a:t>
            </a:r>
          </a:p>
          <a:p>
            <a:pPr lvl="1"/>
            <a:r>
              <a:rPr lang="en-US" dirty="0"/>
              <a:t>Switching via shared memory</a:t>
            </a:r>
          </a:p>
          <a:p>
            <a:pPr lvl="1"/>
            <a:r>
              <a:rPr lang="en-US" dirty="0"/>
              <a:t>Switching via a bus</a:t>
            </a:r>
          </a:p>
          <a:p>
            <a:pPr lvl="1"/>
            <a:r>
              <a:rPr lang="en-US" dirty="0"/>
              <a:t>Switching via an inter-connection network</a:t>
            </a:r>
          </a:p>
          <a:p>
            <a:pPr lvl="2"/>
            <a:r>
              <a:rPr lang="en-US" dirty="0"/>
              <a:t>For example, cross-bar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13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044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Crossbar fabric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2N buses intersecting with each other:</a:t>
            </a:r>
          </a:p>
          <a:p>
            <a:pPr lvl="1"/>
            <a:r>
              <a:rPr lang="en-US" dirty="0"/>
              <a:t>N input </a:t>
            </a:r>
          </a:p>
          <a:p>
            <a:pPr lvl="1"/>
            <a:r>
              <a:rPr lang="en-US" dirty="0"/>
              <a:t>N output</a:t>
            </a:r>
          </a:p>
          <a:p>
            <a:r>
              <a:rPr lang="en-US" dirty="0"/>
              <a:t>Non-blocking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5003800" y="2895600"/>
            <a:ext cx="3073400" cy="2903220"/>
            <a:chOff x="4876800" y="2730500"/>
            <a:chExt cx="1524000" cy="1524000"/>
          </a:xfrm>
        </p:grpSpPr>
        <p:sp>
          <p:nvSpPr>
            <p:cNvPr id="29" name="Rectangle 149"/>
            <p:cNvSpPr>
              <a:spLocks noChangeArrowheads="1"/>
            </p:cNvSpPr>
            <p:nvPr/>
          </p:nvSpPr>
          <p:spPr bwMode="auto">
            <a:xfrm>
              <a:off x="4876800" y="2730500"/>
              <a:ext cx="1524000" cy="15240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30" name="Group 150"/>
            <p:cNvGrpSpPr>
              <a:grpSpLocks/>
            </p:cNvGrpSpPr>
            <p:nvPr/>
          </p:nvGrpSpPr>
          <p:grpSpPr bwMode="auto">
            <a:xfrm>
              <a:off x="5410200" y="2882900"/>
              <a:ext cx="457200" cy="1219200"/>
              <a:chOff x="2736" y="1824"/>
              <a:chExt cx="288" cy="768"/>
            </a:xfrm>
          </p:grpSpPr>
          <p:sp>
            <p:nvSpPr>
              <p:cNvPr id="36" name="Line 151"/>
              <p:cNvSpPr>
                <a:spLocks noChangeShapeType="1"/>
              </p:cNvSpPr>
              <p:nvPr/>
            </p:nvSpPr>
            <p:spPr bwMode="auto">
              <a:xfrm>
                <a:off x="2736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7" name="Line 152"/>
              <p:cNvSpPr>
                <a:spLocks noChangeShapeType="1"/>
              </p:cNvSpPr>
              <p:nvPr/>
            </p:nvSpPr>
            <p:spPr bwMode="auto">
              <a:xfrm>
                <a:off x="2832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8" name="Line 153"/>
              <p:cNvSpPr>
                <a:spLocks noChangeShapeType="1"/>
              </p:cNvSpPr>
              <p:nvPr/>
            </p:nvSpPr>
            <p:spPr bwMode="auto">
              <a:xfrm>
                <a:off x="2928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9" name="Line 154"/>
              <p:cNvSpPr>
                <a:spLocks noChangeShapeType="1"/>
              </p:cNvSpPr>
              <p:nvPr/>
            </p:nvSpPr>
            <p:spPr bwMode="auto">
              <a:xfrm>
                <a:off x="3024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31" name="Group 155"/>
            <p:cNvGrpSpPr>
              <a:grpSpLocks/>
            </p:cNvGrpSpPr>
            <p:nvPr/>
          </p:nvGrpSpPr>
          <p:grpSpPr bwMode="auto">
            <a:xfrm rot="-5400000">
              <a:off x="5410200" y="2882900"/>
              <a:ext cx="457200" cy="1219200"/>
              <a:chOff x="2736" y="1824"/>
              <a:chExt cx="288" cy="768"/>
            </a:xfrm>
          </p:grpSpPr>
          <p:sp>
            <p:nvSpPr>
              <p:cNvPr id="32" name="Line 156"/>
              <p:cNvSpPr>
                <a:spLocks noChangeShapeType="1"/>
              </p:cNvSpPr>
              <p:nvPr/>
            </p:nvSpPr>
            <p:spPr bwMode="auto">
              <a:xfrm>
                <a:off x="2736" y="1822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3" name="Line 157"/>
              <p:cNvSpPr>
                <a:spLocks noChangeShapeType="1"/>
              </p:cNvSpPr>
              <p:nvPr/>
            </p:nvSpPr>
            <p:spPr bwMode="auto">
              <a:xfrm>
                <a:off x="2832" y="1822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4" name="Line 158"/>
              <p:cNvSpPr>
                <a:spLocks noChangeShapeType="1"/>
              </p:cNvSpPr>
              <p:nvPr/>
            </p:nvSpPr>
            <p:spPr bwMode="auto">
              <a:xfrm>
                <a:off x="2930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5" name="Line 159"/>
              <p:cNvSpPr>
                <a:spLocks noChangeShapeType="1"/>
              </p:cNvSpPr>
              <p:nvPr/>
            </p:nvSpPr>
            <p:spPr bwMode="auto">
              <a:xfrm>
                <a:off x="3026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3819579" y="3861137"/>
            <a:ext cx="11080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</a:t>
            </a:r>
            <a:br>
              <a:rPr lang="en-US" dirty="0"/>
            </a:br>
            <a:r>
              <a:rPr lang="en-US" dirty="0"/>
              <a:t>ports</a:t>
            </a:r>
            <a:br>
              <a:rPr lang="en-US" dirty="0"/>
            </a:b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114979" y="5848290"/>
            <a:ext cx="27844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 ports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994400" y="3810000"/>
            <a:ext cx="1066800" cy="1066800"/>
            <a:chOff x="3886200" y="4191000"/>
            <a:chExt cx="1066800" cy="1066800"/>
          </a:xfrm>
        </p:grpSpPr>
        <p:sp>
          <p:nvSpPr>
            <p:cNvPr id="5" name="Oval 4"/>
            <p:cNvSpPr/>
            <p:nvPr/>
          </p:nvSpPr>
          <p:spPr bwMode="auto">
            <a:xfrm>
              <a:off x="4191000" y="4191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3886200" y="44958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4800600" y="48006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4495800" y="51054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13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362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13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3BB3E78-E627-7948-AAAC-604D1F94C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E9A3222-879E-E54F-89D9-86FE8F7AD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80-minute midterm exam starts on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Feb 22 Wednesday 9am – 10:20am</a:t>
            </a:r>
          </a:p>
          <a:p>
            <a:pPr lvl="1"/>
            <a:r>
              <a:rPr lang="en-US" dirty="0"/>
              <a:t>Students receiving accommodations should have received an email confirmation by now.  (Reach out to </a:t>
            </a:r>
            <a:r>
              <a:rPr lang="en-US" dirty="0">
                <a:hlinkClick r:id="rId2"/>
              </a:rPr>
              <a:t>eecs489staff-w23@umich.edu</a:t>
            </a:r>
            <a:r>
              <a:rPr lang="en-US" dirty="0"/>
              <a:t> if you haven’t).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924AA-5737-E844-97E1-CE48621FA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13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62841-EC9D-1347-BD30-196F242A1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21341-A460-814B-9BB6-AA2FFEAD1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239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Router-assisted Congestion control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13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66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routers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Core building block of the Internet infrastructure</a:t>
            </a:r>
          </a:p>
          <a:p>
            <a:r>
              <a:rPr lang="en-US" dirty="0"/>
              <a:t>$120B+ industry </a:t>
            </a:r>
          </a:p>
          <a:p>
            <a:r>
              <a:rPr lang="en-US" dirty="0"/>
              <a:t>Vendors: Cisco, Huawei, Juniper, </a:t>
            </a:r>
            <a:br>
              <a:rPr lang="en-US" dirty="0"/>
            </a:br>
            <a:r>
              <a:rPr lang="en-US" dirty="0"/>
              <a:t>Alcatel-Lucent (account for &gt;90%)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13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72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ular Callout 18"/>
          <p:cNvSpPr/>
          <p:nvPr/>
        </p:nvSpPr>
        <p:spPr bwMode="auto">
          <a:xfrm>
            <a:off x="6858000" y="4800600"/>
            <a:ext cx="2207019" cy="762000"/>
          </a:xfrm>
          <a:prstGeom prst="wedgeRoundRectCallout">
            <a:avLst>
              <a:gd name="adj1" fmla="val -68501"/>
              <a:gd name="adj2" fmla="val 1031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Recap: TCP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Misled by non-congestion losses</a:t>
            </a:r>
          </a:p>
          <a:p>
            <a:r>
              <a:rPr lang="en-US" sz="2400" dirty="0"/>
              <a:t>Fills up queues leading to high delays</a:t>
            </a:r>
          </a:p>
          <a:p>
            <a:r>
              <a:rPr lang="en-US" sz="2400" dirty="0"/>
              <a:t>Short flows complete before discovering available capacity</a:t>
            </a:r>
          </a:p>
          <a:p>
            <a:r>
              <a:rPr lang="en-US" sz="2400" dirty="0"/>
              <a:t>AIMD impractical for high-speed links </a:t>
            </a:r>
          </a:p>
          <a:p>
            <a:r>
              <a:rPr lang="en-US" sz="2400" dirty="0"/>
              <a:t>Saw tooth discovery too choppy for some apps</a:t>
            </a:r>
          </a:p>
          <a:p>
            <a:r>
              <a:rPr lang="en-US" sz="2400" dirty="0"/>
              <a:t>Unfair under heterogeneous RTTs</a:t>
            </a:r>
          </a:p>
          <a:p>
            <a:r>
              <a:rPr lang="en-US" sz="2400" dirty="0"/>
              <a:t>Tight coupling with reliability mechanisms</a:t>
            </a:r>
          </a:p>
          <a:p>
            <a:r>
              <a:rPr lang="en-US" sz="2400" dirty="0"/>
              <a:t>End hosts can cheat</a:t>
            </a:r>
          </a:p>
          <a:p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6705600" y="1295400"/>
            <a:ext cx="2362200" cy="762000"/>
            <a:chOff x="6248400" y="2057400"/>
            <a:chExt cx="2743865" cy="762000"/>
          </a:xfrm>
        </p:grpSpPr>
        <p:sp>
          <p:nvSpPr>
            <p:cNvPr id="7" name="Rounded Rectangular Callout 6"/>
            <p:cNvSpPr/>
            <p:nvPr/>
          </p:nvSpPr>
          <p:spPr bwMode="auto">
            <a:xfrm>
              <a:off x="6324600" y="2057400"/>
              <a:ext cx="2667000" cy="762000"/>
            </a:xfrm>
            <a:prstGeom prst="wedgeRoundRectCallout">
              <a:avLst>
                <a:gd name="adj1" fmla="val -59678"/>
                <a:gd name="adj2" fmla="val 33884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48400" y="2118955"/>
              <a:ext cx="2743865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0" dirty="0">
                  <a:solidFill>
                    <a:srgbClr val="0000FF"/>
                  </a:solidFill>
                  <a:latin typeface="+mn-lt"/>
                </a:rPr>
                <a:t>Routers tell endpoints </a:t>
              </a:r>
              <a:br>
                <a:rPr lang="en-US" b="0" dirty="0">
                  <a:solidFill>
                    <a:srgbClr val="0000FF"/>
                  </a:solidFill>
                  <a:latin typeface="+mn-lt"/>
                </a:rPr>
              </a:br>
              <a:r>
                <a:rPr lang="en-US" b="0" dirty="0">
                  <a:solidFill>
                    <a:srgbClr val="0000FF"/>
                  </a:solidFill>
                  <a:latin typeface="+mn-lt"/>
                </a:rPr>
                <a:t>  if they’re congested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993452" y="2895599"/>
            <a:ext cx="2133600" cy="1790993"/>
            <a:chOff x="6324600" y="2550885"/>
            <a:chExt cx="2743865" cy="741613"/>
          </a:xfrm>
        </p:grpSpPr>
        <p:sp>
          <p:nvSpPr>
            <p:cNvPr id="12" name="Rounded Rectangular Callout 11"/>
            <p:cNvSpPr/>
            <p:nvPr/>
          </p:nvSpPr>
          <p:spPr bwMode="auto">
            <a:xfrm>
              <a:off x="6324600" y="2550885"/>
              <a:ext cx="2667001" cy="378634"/>
            </a:xfrm>
            <a:prstGeom prst="wedgeRoundRectCallout">
              <a:avLst>
                <a:gd name="adj1" fmla="val -71945"/>
                <a:gd name="adj2" fmla="val -2260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24600" y="2567025"/>
              <a:ext cx="2743865" cy="7254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0" dirty="0">
                  <a:solidFill>
                    <a:srgbClr val="0000FF"/>
                  </a:solidFill>
                  <a:latin typeface="+mn-lt"/>
                </a:rPr>
                <a:t>Routers tell</a:t>
              </a:r>
              <a:br>
                <a:rPr lang="en-US" b="0" dirty="0">
                  <a:solidFill>
                    <a:srgbClr val="0000FF"/>
                  </a:solidFill>
                  <a:latin typeface="+mn-lt"/>
                </a:rPr>
              </a:br>
              <a:r>
                <a:rPr lang="en-US" b="0" dirty="0">
                  <a:solidFill>
                    <a:srgbClr val="0000FF"/>
                  </a:solidFill>
                  <a:latin typeface="+mn-lt"/>
                </a:rPr>
                <a:t> endpoints what </a:t>
              </a:r>
              <a:br>
                <a:rPr lang="en-US" b="0" dirty="0">
                  <a:solidFill>
                    <a:srgbClr val="0000FF"/>
                  </a:solidFill>
                  <a:latin typeface="+mn-lt"/>
                </a:rPr>
              </a:br>
              <a:r>
                <a:rPr lang="en-US" b="0" dirty="0">
                  <a:solidFill>
                    <a:srgbClr val="0000FF"/>
                  </a:solidFill>
                  <a:latin typeface="+mn-lt"/>
                </a:rPr>
                <a:t>rate to send at</a:t>
              </a:r>
            </a:p>
          </p:txBody>
        </p:sp>
      </p:grpSp>
      <p:sp>
        <p:nvSpPr>
          <p:cNvPr id="15" name="Oval 14"/>
          <p:cNvSpPr/>
          <p:nvPr/>
        </p:nvSpPr>
        <p:spPr bwMode="auto">
          <a:xfrm>
            <a:off x="723900" y="1524000"/>
            <a:ext cx="5943600" cy="11430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152400" y="2438400"/>
            <a:ext cx="6477000" cy="22098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228600" y="4800600"/>
            <a:ext cx="6477000" cy="6858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40638" y="4915192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rgbClr val="0000FF"/>
                </a:solidFill>
                <a:latin typeface="+mn-lt"/>
              </a:rPr>
              <a:t>Routers enforce</a:t>
            </a:r>
            <a:br>
              <a:rPr lang="en-US" b="0" dirty="0">
                <a:solidFill>
                  <a:srgbClr val="0000FF"/>
                </a:solidFill>
                <a:latin typeface="+mn-lt"/>
              </a:rPr>
            </a:br>
            <a:r>
              <a:rPr lang="en-US" b="0" dirty="0">
                <a:solidFill>
                  <a:srgbClr val="0000FF"/>
                </a:solidFill>
                <a:latin typeface="+mn-lt"/>
              </a:rPr>
              <a:t>fair sharing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13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85800" y="5791200"/>
            <a:ext cx="7924800" cy="762000"/>
            <a:chOff x="838200" y="5791200"/>
            <a:chExt cx="7620000" cy="762000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838200" y="5791200"/>
              <a:ext cx="7620000" cy="762000"/>
            </a:xfrm>
            <a:prstGeom prst="roundRect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05090" y="5939135"/>
              <a:ext cx="7369175" cy="461665"/>
            </a:xfrm>
            <a:prstGeom prst="rect">
              <a:avLst/>
            </a:prstGeom>
            <a:solidFill>
              <a:srgbClr val="D3A600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0" dirty="0">
                  <a:solidFill>
                    <a:srgbClr val="0000FF"/>
                  </a:solidFill>
                  <a:latin typeface="+mn-lt"/>
                </a:rPr>
                <a:t>Could fix many of these with some help from routers!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142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" grpId="0" build="p"/>
      <p:bldP spid="15" grpId="0" animBg="1"/>
      <p:bldP spid="16" grpId="0" animBg="1"/>
      <p:bldP spid="17" grpId="0" animBg="1"/>
      <p:bldP spid="1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Router-assisted congestion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tasks for congestion control</a:t>
            </a:r>
          </a:p>
          <a:p>
            <a:pPr lvl="1"/>
            <a:r>
              <a:rPr lang="en-US" dirty="0"/>
              <a:t>Isolation/fairness</a:t>
            </a:r>
          </a:p>
          <a:p>
            <a:pPr lvl="1"/>
            <a:r>
              <a:rPr lang="en-US" dirty="0"/>
              <a:t>Adjustment</a:t>
            </a:r>
          </a:p>
          <a:p>
            <a:pPr lvl="1"/>
            <a:r>
              <a:rPr lang="en-US" dirty="0"/>
              <a:t>Detecting congestion</a:t>
            </a:r>
          </a:p>
          <a:p>
            <a:pPr lvl="7"/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13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7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Fairness: General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Routers classify packets into “flows”</a:t>
            </a:r>
          </a:p>
          <a:p>
            <a:pPr lvl="1"/>
            <a:r>
              <a:rPr lang="en-US" dirty="0"/>
              <a:t>Let’s assume flows are TCP connections</a:t>
            </a:r>
          </a:p>
          <a:p>
            <a:r>
              <a:rPr lang="en-US" dirty="0"/>
              <a:t>Each flow has its own FIFO queue in router</a:t>
            </a:r>
          </a:p>
          <a:p>
            <a:r>
              <a:rPr lang="en-US" dirty="0"/>
              <a:t>Router services flows in a fair fashion</a:t>
            </a:r>
          </a:p>
          <a:p>
            <a:pPr lvl="1"/>
            <a:r>
              <a:rPr lang="en-US" dirty="0"/>
              <a:t>When line becomes free, take packet from next flow in a fair order</a:t>
            </a:r>
          </a:p>
          <a:p>
            <a:r>
              <a:rPr lang="en-US" dirty="0">
                <a:solidFill>
                  <a:srgbClr val="0000FF"/>
                </a:solidFill>
              </a:rPr>
              <a:t>What does “fair” mean exactly?</a:t>
            </a:r>
          </a:p>
          <a:p>
            <a:pPr lvl="7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13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69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Max-Min fairness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set of bandwidth demands </a:t>
            </a:r>
            <a:r>
              <a:rPr lang="en-US" dirty="0" err="1">
                <a:solidFill>
                  <a:srgbClr val="0000FF"/>
                </a:solidFill>
              </a:rPr>
              <a:t>r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/>
              <a:t> and total bandwidth </a:t>
            </a:r>
            <a:r>
              <a:rPr lang="en-US" dirty="0">
                <a:solidFill>
                  <a:srgbClr val="0000FF"/>
                </a:solidFill>
              </a:rPr>
              <a:t>C</a:t>
            </a:r>
            <a:r>
              <a:rPr lang="en-US" dirty="0"/>
              <a:t>, max-min bandwidth allocations are: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a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  = min(f, </a:t>
            </a:r>
            <a:r>
              <a:rPr lang="en-US" dirty="0" err="1">
                <a:solidFill>
                  <a:srgbClr val="0000FF"/>
                </a:solidFill>
              </a:rPr>
              <a:t>r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US" dirty="0"/>
              <a:t>where </a:t>
            </a:r>
            <a:r>
              <a:rPr lang="en-US" dirty="0">
                <a:solidFill>
                  <a:srgbClr val="0000FF"/>
                </a:solidFill>
              </a:rPr>
              <a:t>f</a:t>
            </a:r>
            <a:r>
              <a:rPr lang="en-US" dirty="0"/>
              <a:t> is the unique value such that </a:t>
            </a:r>
            <a:r>
              <a:rPr lang="en-US" dirty="0">
                <a:solidFill>
                  <a:srgbClr val="0000FF"/>
                </a:solidFill>
              </a:rPr>
              <a:t>Sum(</a:t>
            </a:r>
            <a:r>
              <a:rPr lang="en-US" dirty="0" err="1">
                <a:solidFill>
                  <a:srgbClr val="0000FF"/>
                </a:solidFill>
              </a:rPr>
              <a:t>a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) = C</a:t>
            </a:r>
          </a:p>
          <a:p>
            <a:pPr lvl="3"/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819400" y="4419600"/>
            <a:ext cx="2805113" cy="1146175"/>
            <a:chOff x="1488" y="2112"/>
            <a:chExt cx="1767" cy="722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488" y="2112"/>
              <a:ext cx="2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FF0000"/>
                  </a:solidFill>
                  <a:latin typeface="Arial" charset="0"/>
                  <a:ea typeface="Arial" charset="0"/>
                </a:rPr>
                <a:t>r</a:t>
              </a:r>
              <a:r>
                <a:rPr lang="en-US" sz="1800" b="0" baseline="-25000" dirty="0">
                  <a:solidFill>
                    <a:srgbClr val="FF0000"/>
                  </a:solidFill>
                  <a:latin typeface="Arial" charset="0"/>
                  <a:ea typeface="Arial" charset="0"/>
                </a:rPr>
                <a:t>1</a:t>
              </a:r>
              <a:endParaRPr lang="en-US" sz="1800" b="0" baseline="-25000" dirty="0">
                <a:latin typeface="Arial" charset="0"/>
                <a:ea typeface="Arial" charset="0"/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488" y="2361"/>
              <a:ext cx="2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008000"/>
                  </a:solidFill>
                  <a:latin typeface="Arial" charset="0"/>
                  <a:ea typeface="Arial" charset="0"/>
                </a:rPr>
                <a:t>r</a:t>
              </a:r>
              <a:r>
                <a:rPr lang="en-US" sz="1800" b="0" baseline="-25000" dirty="0">
                  <a:solidFill>
                    <a:srgbClr val="008000"/>
                  </a:solidFill>
                  <a:latin typeface="Arial" charset="0"/>
                  <a:ea typeface="Arial" charset="0"/>
                </a:rPr>
                <a:t>2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488" y="2601"/>
              <a:ext cx="2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r</a:t>
              </a:r>
              <a:r>
                <a:rPr lang="en-US" sz="1800" b="0" baseline="-2500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3</a:t>
              </a: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2736" y="2580"/>
              <a:ext cx="336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2736" y="2496"/>
              <a:ext cx="336" cy="0"/>
            </a:xfrm>
            <a:prstGeom prst="line">
              <a:avLst/>
            </a:prstGeom>
            <a:noFill/>
            <a:ln w="3175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2736" y="2404"/>
              <a:ext cx="336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3058" y="2400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008000"/>
                  </a:solidFill>
                  <a:latin typeface="Arial" charset="0"/>
                  <a:ea typeface="Arial" charset="0"/>
                </a:rPr>
                <a:t>?</a:t>
              </a: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3058" y="2256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FF0000"/>
                  </a:solidFill>
                  <a:latin typeface="Arial" charset="0"/>
                  <a:ea typeface="Arial" charset="0"/>
                </a:rPr>
                <a:t>?</a:t>
              </a:r>
              <a:endParaRPr lang="en-US" sz="1800" b="0" dirty="0">
                <a:latin typeface="Arial" charset="0"/>
                <a:ea typeface="Arial" charset="0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3058" y="2523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?</a:t>
              </a: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2688" y="2352"/>
              <a:ext cx="96" cy="288"/>
            </a:xfrm>
            <a:prstGeom prst="ellipse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2064" y="2352"/>
              <a:ext cx="672" cy="288"/>
            </a:xfrm>
            <a:prstGeom prst="rect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2064" y="235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2064" y="2640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2016" y="2352"/>
              <a:ext cx="96" cy="28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1692" y="2256"/>
              <a:ext cx="384" cy="192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1692" y="2496"/>
              <a:ext cx="384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V="1">
              <a:off x="1680" y="2544"/>
              <a:ext cx="384" cy="19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2111" y="2359"/>
              <a:ext cx="60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 b="0" dirty="0">
                  <a:latin typeface="Arial" charset="0"/>
                  <a:ea typeface="Arial" charset="0"/>
                </a:rPr>
                <a:t>C bits/s</a:t>
              </a:r>
              <a:endParaRPr lang="en-US" b="0" dirty="0">
                <a:latin typeface="Arial" charset="0"/>
                <a:ea typeface="Arial" charset="0"/>
              </a:endParaRPr>
            </a:p>
          </p:txBody>
        </p:sp>
      </p:grp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13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932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= 10; r</a:t>
            </a:r>
            <a:r>
              <a:rPr lang="en-US" baseline="-25000" dirty="0"/>
              <a:t>1</a:t>
            </a:r>
            <a:r>
              <a:rPr lang="en-US" dirty="0"/>
              <a:t> = 8, r</a:t>
            </a:r>
            <a:r>
              <a:rPr lang="en-US" baseline="-25000" dirty="0"/>
              <a:t>2</a:t>
            </a:r>
            <a:r>
              <a:rPr lang="en-US" dirty="0"/>
              <a:t> = 6, r</a:t>
            </a:r>
            <a:r>
              <a:rPr lang="en-US" baseline="-25000" dirty="0"/>
              <a:t>3</a:t>
            </a:r>
            <a:r>
              <a:rPr lang="en-US" dirty="0"/>
              <a:t> = 2; N = 3</a:t>
            </a:r>
          </a:p>
          <a:p>
            <a:r>
              <a:rPr lang="en-US" dirty="0"/>
              <a:t>C/3 = 3.33 </a:t>
            </a:r>
            <a:r>
              <a:rPr lang="en-US" dirty="0">
                <a:sym typeface="Symbol" charset="0"/>
              </a:rPr>
              <a:t></a:t>
            </a:r>
            <a:endParaRPr lang="en-US" dirty="0">
              <a:sym typeface="Wingdings" charset="0"/>
            </a:endParaRPr>
          </a:p>
          <a:p>
            <a:pPr lvl="1"/>
            <a:r>
              <a:rPr lang="en-US" dirty="0">
                <a:sym typeface="Wingdings" charset="0"/>
              </a:rPr>
              <a:t>r</a:t>
            </a:r>
            <a:r>
              <a:rPr lang="en-US" baseline="-25000" dirty="0">
                <a:sym typeface="Wingdings" charset="0"/>
              </a:rPr>
              <a:t>3</a:t>
            </a:r>
            <a:r>
              <a:rPr lang="en-US" dirty="0">
                <a:sym typeface="Wingdings" charset="0"/>
              </a:rPr>
              <a:t> needs only 2</a:t>
            </a:r>
          </a:p>
          <a:p>
            <a:pPr lvl="2"/>
            <a:r>
              <a:rPr lang="en-US" dirty="0">
                <a:sym typeface="Wingdings" charset="0"/>
              </a:rPr>
              <a:t>Can service all of r</a:t>
            </a:r>
            <a:r>
              <a:rPr lang="en-US" baseline="-25000" dirty="0">
                <a:sym typeface="Wingdings" charset="0"/>
              </a:rPr>
              <a:t>3</a:t>
            </a:r>
          </a:p>
          <a:p>
            <a:pPr lvl="1"/>
            <a:r>
              <a:rPr lang="en-US" dirty="0">
                <a:sym typeface="Wingdings" charset="0"/>
              </a:rPr>
              <a:t>Remove r</a:t>
            </a:r>
            <a:r>
              <a:rPr lang="en-US" baseline="-25000" dirty="0">
                <a:sym typeface="Wingdings" charset="0"/>
              </a:rPr>
              <a:t>3</a:t>
            </a:r>
            <a:r>
              <a:rPr lang="en-US" dirty="0">
                <a:sym typeface="Wingdings" charset="0"/>
              </a:rPr>
              <a:t> from the accounting: C = C – r</a:t>
            </a:r>
            <a:r>
              <a:rPr lang="en-US" baseline="-25000" dirty="0">
                <a:sym typeface="Wingdings" charset="0"/>
              </a:rPr>
              <a:t>3</a:t>
            </a:r>
            <a:r>
              <a:rPr lang="en-US" dirty="0">
                <a:sym typeface="Wingdings" charset="0"/>
              </a:rPr>
              <a:t> = 8; N = 2</a:t>
            </a:r>
          </a:p>
          <a:p>
            <a:r>
              <a:rPr lang="en-US" dirty="0">
                <a:sym typeface="Wingdings" charset="0"/>
              </a:rPr>
              <a:t>C/2 = 4 </a:t>
            </a:r>
            <a:r>
              <a:rPr lang="en-US" dirty="0">
                <a:sym typeface="Symbol" charset="0"/>
              </a:rPr>
              <a:t></a:t>
            </a:r>
            <a:endParaRPr lang="en-US" dirty="0">
              <a:sym typeface="Wingdings" charset="0"/>
            </a:endParaRPr>
          </a:p>
          <a:p>
            <a:pPr lvl="1"/>
            <a:r>
              <a:rPr lang="en-US" dirty="0">
                <a:sym typeface="Wingdings" charset="0"/>
              </a:rPr>
              <a:t>Can’t service all of r</a:t>
            </a:r>
            <a:r>
              <a:rPr lang="en-US" baseline="-25000" dirty="0">
                <a:sym typeface="Wingdings" charset="0"/>
              </a:rPr>
              <a:t>1</a:t>
            </a:r>
            <a:r>
              <a:rPr lang="en-US" dirty="0">
                <a:sym typeface="Wingdings" charset="0"/>
              </a:rPr>
              <a:t> or r</a:t>
            </a:r>
            <a:r>
              <a:rPr lang="en-US" baseline="-25000" dirty="0">
                <a:sym typeface="Wingdings" charset="0"/>
              </a:rPr>
              <a:t>2</a:t>
            </a:r>
          </a:p>
          <a:p>
            <a:pPr lvl="1"/>
            <a:r>
              <a:rPr lang="en-US" dirty="0">
                <a:sym typeface="Wingdings" charset="0"/>
              </a:rPr>
              <a:t>So hold them to the remaining fair share: f = 4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05000" y="5410200"/>
            <a:ext cx="4876800" cy="1295400"/>
            <a:chOff x="1488" y="2016"/>
            <a:chExt cx="3072" cy="816"/>
          </a:xfrm>
        </p:grpSpPr>
        <p:sp>
          <p:nvSpPr>
            <p:cNvPr id="73734" name="Text Box 5"/>
            <p:cNvSpPr txBox="1">
              <a:spLocks noChangeArrowheads="1"/>
            </p:cNvSpPr>
            <p:nvPr/>
          </p:nvSpPr>
          <p:spPr bwMode="auto">
            <a:xfrm>
              <a:off x="1488" y="2112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FF0000"/>
                  </a:solidFill>
                  <a:latin typeface="Arial" charset="0"/>
                  <a:ea typeface="Arial" charset="0"/>
                </a:rPr>
                <a:t>8</a:t>
              </a:r>
              <a:endParaRPr lang="en-US" sz="1800" b="0">
                <a:latin typeface="Arial" charset="0"/>
                <a:ea typeface="Arial" charset="0"/>
              </a:endParaRPr>
            </a:p>
          </p:txBody>
        </p:sp>
        <p:sp>
          <p:nvSpPr>
            <p:cNvPr id="73735" name="Text Box 6"/>
            <p:cNvSpPr txBox="1">
              <a:spLocks noChangeArrowheads="1"/>
            </p:cNvSpPr>
            <p:nvPr/>
          </p:nvSpPr>
          <p:spPr bwMode="auto">
            <a:xfrm>
              <a:off x="1488" y="2361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66CCFF"/>
                  </a:solidFill>
                  <a:latin typeface="Arial" charset="0"/>
                  <a:ea typeface="Arial" charset="0"/>
                </a:rPr>
                <a:t>6</a:t>
              </a:r>
            </a:p>
          </p:txBody>
        </p:sp>
        <p:sp>
          <p:nvSpPr>
            <p:cNvPr id="73736" name="Text Box 7"/>
            <p:cNvSpPr txBox="1">
              <a:spLocks noChangeArrowheads="1"/>
            </p:cNvSpPr>
            <p:nvPr/>
          </p:nvSpPr>
          <p:spPr bwMode="auto">
            <a:xfrm>
              <a:off x="1488" y="2601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chemeClr val="accent2"/>
                  </a:solidFill>
                  <a:latin typeface="Arial" charset="0"/>
                  <a:ea typeface="Arial" charset="0"/>
                </a:rPr>
                <a:t>2</a:t>
              </a:r>
              <a:endParaRPr lang="en-US" sz="1800" b="0">
                <a:latin typeface="Arial" charset="0"/>
                <a:ea typeface="Arial" charset="0"/>
              </a:endParaRPr>
            </a:p>
          </p:txBody>
        </p:sp>
        <p:sp>
          <p:nvSpPr>
            <p:cNvPr id="73737" name="Line 8"/>
            <p:cNvSpPr>
              <a:spLocks noChangeShapeType="1"/>
            </p:cNvSpPr>
            <p:nvPr/>
          </p:nvSpPr>
          <p:spPr bwMode="auto">
            <a:xfrm>
              <a:off x="2736" y="2580"/>
              <a:ext cx="336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38" name="Line 9"/>
            <p:cNvSpPr>
              <a:spLocks noChangeShapeType="1"/>
            </p:cNvSpPr>
            <p:nvPr/>
          </p:nvSpPr>
          <p:spPr bwMode="auto">
            <a:xfrm>
              <a:off x="2736" y="2496"/>
              <a:ext cx="336" cy="0"/>
            </a:xfrm>
            <a:prstGeom prst="line">
              <a:avLst/>
            </a:prstGeom>
            <a:noFill/>
            <a:ln w="3175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39" name="Line 10"/>
            <p:cNvSpPr>
              <a:spLocks noChangeShapeType="1"/>
            </p:cNvSpPr>
            <p:nvPr/>
          </p:nvSpPr>
          <p:spPr bwMode="auto">
            <a:xfrm>
              <a:off x="2736" y="2404"/>
              <a:ext cx="336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0" name="Text Box 11"/>
            <p:cNvSpPr txBox="1">
              <a:spLocks noChangeArrowheads="1"/>
            </p:cNvSpPr>
            <p:nvPr/>
          </p:nvSpPr>
          <p:spPr bwMode="auto">
            <a:xfrm>
              <a:off x="3051" y="2400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66CCFF"/>
                  </a:solidFill>
                  <a:latin typeface="Arial" charset="0"/>
                  <a:ea typeface="Arial" charset="0"/>
                </a:rPr>
                <a:t>4</a:t>
              </a:r>
            </a:p>
          </p:txBody>
        </p:sp>
        <p:sp>
          <p:nvSpPr>
            <p:cNvPr id="73741" name="Text Box 12"/>
            <p:cNvSpPr txBox="1">
              <a:spLocks noChangeArrowheads="1"/>
            </p:cNvSpPr>
            <p:nvPr/>
          </p:nvSpPr>
          <p:spPr bwMode="auto">
            <a:xfrm>
              <a:off x="3060" y="2256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FF0000"/>
                  </a:solidFill>
                  <a:latin typeface="Arial" charset="0"/>
                  <a:ea typeface="Arial" charset="0"/>
                </a:rPr>
                <a:t>4</a:t>
              </a:r>
              <a:endParaRPr lang="en-US" sz="1800" b="0">
                <a:latin typeface="Arial" charset="0"/>
                <a:ea typeface="Arial" charset="0"/>
              </a:endParaRPr>
            </a:p>
          </p:txBody>
        </p:sp>
        <p:sp>
          <p:nvSpPr>
            <p:cNvPr id="73742" name="Text Box 13"/>
            <p:cNvSpPr txBox="1">
              <a:spLocks noChangeArrowheads="1"/>
            </p:cNvSpPr>
            <p:nvPr/>
          </p:nvSpPr>
          <p:spPr bwMode="auto">
            <a:xfrm>
              <a:off x="3060" y="2523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chemeClr val="accent2"/>
                  </a:solidFill>
                  <a:latin typeface="Arial" charset="0"/>
                  <a:ea typeface="Arial" charset="0"/>
                </a:rPr>
                <a:t>2</a:t>
              </a:r>
              <a:endParaRPr lang="en-US" sz="1800" b="0">
                <a:latin typeface="Arial" charset="0"/>
                <a:ea typeface="Arial" charset="0"/>
              </a:endParaRPr>
            </a:p>
          </p:txBody>
        </p:sp>
        <p:sp>
          <p:nvSpPr>
            <p:cNvPr id="73743" name="Text Box 14"/>
            <p:cNvSpPr txBox="1">
              <a:spLocks noChangeArrowheads="1"/>
            </p:cNvSpPr>
            <p:nvPr/>
          </p:nvSpPr>
          <p:spPr bwMode="auto">
            <a:xfrm>
              <a:off x="3592" y="2034"/>
              <a:ext cx="968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i="1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f </a:t>
              </a:r>
              <a:r>
                <a:rPr lang="en-US" sz="18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= 4:  </a:t>
              </a:r>
            </a:p>
            <a:p>
              <a:pPr algn="l"/>
              <a:r>
                <a:rPr lang="en-US" sz="18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min(8, 4) = 4 </a:t>
              </a:r>
            </a:p>
            <a:p>
              <a:pPr algn="l"/>
              <a:r>
                <a:rPr lang="en-US" sz="18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min(6, 4) = 4 </a:t>
              </a:r>
            </a:p>
            <a:p>
              <a:pPr algn="l"/>
              <a:r>
                <a:rPr lang="en-US" sz="18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min(2, 4) = 2</a:t>
              </a:r>
              <a:r>
                <a:rPr lang="en-US" sz="16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 </a:t>
              </a:r>
            </a:p>
          </p:txBody>
        </p:sp>
        <p:sp>
          <p:nvSpPr>
            <p:cNvPr id="73744" name="Oval 15"/>
            <p:cNvSpPr>
              <a:spLocks noChangeArrowheads="1"/>
            </p:cNvSpPr>
            <p:nvPr/>
          </p:nvSpPr>
          <p:spPr bwMode="auto">
            <a:xfrm>
              <a:off x="2688" y="2352"/>
              <a:ext cx="96" cy="288"/>
            </a:xfrm>
            <a:prstGeom prst="ellipse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5" name="Rectangle 16"/>
            <p:cNvSpPr>
              <a:spLocks noChangeArrowheads="1"/>
            </p:cNvSpPr>
            <p:nvPr/>
          </p:nvSpPr>
          <p:spPr bwMode="auto">
            <a:xfrm>
              <a:off x="2064" y="2352"/>
              <a:ext cx="672" cy="288"/>
            </a:xfrm>
            <a:prstGeom prst="rect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6" name="Line 17"/>
            <p:cNvSpPr>
              <a:spLocks noChangeShapeType="1"/>
            </p:cNvSpPr>
            <p:nvPr/>
          </p:nvSpPr>
          <p:spPr bwMode="auto">
            <a:xfrm>
              <a:off x="2064" y="235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7" name="Line 18"/>
            <p:cNvSpPr>
              <a:spLocks noChangeShapeType="1"/>
            </p:cNvSpPr>
            <p:nvPr/>
          </p:nvSpPr>
          <p:spPr bwMode="auto">
            <a:xfrm>
              <a:off x="2064" y="2640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8" name="Oval 19"/>
            <p:cNvSpPr>
              <a:spLocks noChangeArrowheads="1"/>
            </p:cNvSpPr>
            <p:nvPr/>
          </p:nvSpPr>
          <p:spPr bwMode="auto">
            <a:xfrm>
              <a:off x="2016" y="2352"/>
              <a:ext cx="96" cy="28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9" name="Line 20"/>
            <p:cNvSpPr>
              <a:spLocks noChangeShapeType="1"/>
            </p:cNvSpPr>
            <p:nvPr/>
          </p:nvSpPr>
          <p:spPr bwMode="auto">
            <a:xfrm>
              <a:off x="1692" y="2256"/>
              <a:ext cx="384" cy="192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50" name="Line 21"/>
            <p:cNvSpPr>
              <a:spLocks noChangeShapeType="1"/>
            </p:cNvSpPr>
            <p:nvPr/>
          </p:nvSpPr>
          <p:spPr bwMode="auto">
            <a:xfrm>
              <a:off x="1692" y="2496"/>
              <a:ext cx="384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51" name="Line 22"/>
            <p:cNvSpPr>
              <a:spLocks noChangeShapeType="1"/>
            </p:cNvSpPr>
            <p:nvPr/>
          </p:nvSpPr>
          <p:spPr bwMode="auto">
            <a:xfrm flipV="1">
              <a:off x="1680" y="2544"/>
              <a:ext cx="384" cy="19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52" name="Text Box 23"/>
            <p:cNvSpPr txBox="1">
              <a:spLocks noChangeArrowheads="1"/>
            </p:cNvSpPr>
            <p:nvPr/>
          </p:nvSpPr>
          <p:spPr bwMode="auto">
            <a:xfrm>
              <a:off x="2271" y="2159"/>
              <a:ext cx="2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  <a:ea typeface="Arial" charset="0"/>
                </a:rPr>
                <a:t>10</a:t>
              </a:r>
              <a:endParaRPr lang="en-US" b="0">
                <a:latin typeface="Arial" charset="0"/>
                <a:ea typeface="Arial" charset="0"/>
              </a:endParaRPr>
            </a:p>
          </p:txBody>
        </p:sp>
        <p:sp>
          <p:nvSpPr>
            <p:cNvPr id="73753" name="Rectangle 24"/>
            <p:cNvSpPr>
              <a:spLocks noChangeArrowheads="1"/>
            </p:cNvSpPr>
            <p:nvPr/>
          </p:nvSpPr>
          <p:spPr bwMode="auto">
            <a:xfrm>
              <a:off x="3552" y="2016"/>
              <a:ext cx="1008" cy="81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13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5F5892-F76B-FFC4-F1B2-7F497710A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2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86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Max-Min fairness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set of bandwidth demands </a:t>
            </a:r>
            <a:r>
              <a:rPr lang="en-US" dirty="0" err="1">
                <a:solidFill>
                  <a:srgbClr val="0000FF"/>
                </a:solidFill>
              </a:rPr>
              <a:t>r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/>
              <a:t> and total bandwidth </a:t>
            </a:r>
            <a:r>
              <a:rPr lang="en-US" dirty="0">
                <a:solidFill>
                  <a:srgbClr val="0000FF"/>
                </a:solidFill>
              </a:rPr>
              <a:t>C</a:t>
            </a:r>
            <a:r>
              <a:rPr lang="en-US" dirty="0"/>
              <a:t>, max-min bandwidth allocations are: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a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  = min(f, </a:t>
            </a:r>
            <a:r>
              <a:rPr lang="en-US" dirty="0" err="1">
                <a:solidFill>
                  <a:srgbClr val="0000FF"/>
                </a:solidFill>
              </a:rPr>
              <a:t>r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US" dirty="0"/>
              <a:t>where </a:t>
            </a:r>
            <a:r>
              <a:rPr lang="en-US" dirty="0">
                <a:solidFill>
                  <a:srgbClr val="0000FF"/>
                </a:solidFill>
              </a:rPr>
              <a:t>f</a:t>
            </a:r>
            <a:r>
              <a:rPr lang="en-US" dirty="0"/>
              <a:t> is the unique value such that </a:t>
            </a:r>
            <a:r>
              <a:rPr lang="en-US" dirty="0">
                <a:solidFill>
                  <a:srgbClr val="0000FF"/>
                </a:solidFill>
              </a:rPr>
              <a:t>Sum(</a:t>
            </a:r>
            <a:r>
              <a:rPr lang="en-US" dirty="0" err="1">
                <a:solidFill>
                  <a:srgbClr val="0000FF"/>
                </a:solidFill>
              </a:rPr>
              <a:t>a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) = C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If you don’t get full demand, no one gets more than you</a:t>
            </a:r>
          </a:p>
          <a:p>
            <a:r>
              <a:rPr lang="en-US" dirty="0"/>
              <a:t>This is what round-robin service gives if all packets are the same size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13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6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 we deal with packets of different sizes?</a:t>
            </a:r>
            <a:endParaRPr lang="en-US" dirty="0"/>
          </a:p>
        </p:txBody>
      </p:sp>
      <p:sp>
        <p:nvSpPr>
          <p:cNvPr id="1111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Mental model: Bit-by-bit round robin (“fluid flow”) </a:t>
            </a:r>
          </a:p>
          <a:p>
            <a:r>
              <a:rPr lang="en-US" dirty="0"/>
              <a:t>Can you do this in practice?</a:t>
            </a:r>
          </a:p>
          <a:p>
            <a:pPr lvl="1"/>
            <a:r>
              <a:rPr lang="en-US" dirty="0"/>
              <a:t>No, packets cannot be preempted</a:t>
            </a:r>
          </a:p>
          <a:p>
            <a:r>
              <a:rPr lang="en-US" dirty="0"/>
              <a:t>But we can approximate it </a:t>
            </a:r>
          </a:p>
          <a:p>
            <a:pPr lvl="1"/>
            <a:r>
              <a:rPr lang="en-US" dirty="0"/>
              <a:t>This is what “fair queuing” routers do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13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9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104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Fair Queuing (FQ) </a:t>
            </a:r>
            <a:endParaRPr lang="en-US" dirty="0"/>
          </a:p>
        </p:txBody>
      </p:sp>
      <p:sp>
        <p:nvSpPr>
          <p:cNvPr id="1112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packet, compute the time at which the last bit of a packet would have left the router if flows are served bit-by-bit</a:t>
            </a:r>
          </a:p>
          <a:p>
            <a:r>
              <a:rPr lang="en-US" dirty="0"/>
              <a:t>Then serve packets in the increasing order of their deadlines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13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1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2067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1116163" name="Line 3"/>
          <p:cNvSpPr>
            <a:spLocks noChangeShapeType="1"/>
          </p:cNvSpPr>
          <p:nvPr/>
        </p:nvSpPr>
        <p:spPr bwMode="auto">
          <a:xfrm>
            <a:off x="1981200" y="2284413"/>
            <a:ext cx="60198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b="0">
              <a:latin typeface="+mn-lt"/>
              <a:cs typeface="+mn-cs"/>
            </a:endParaRPr>
          </a:p>
        </p:txBody>
      </p:sp>
      <p:sp>
        <p:nvSpPr>
          <p:cNvPr id="1116164" name="Rectangle 4"/>
          <p:cNvSpPr>
            <a:spLocks noChangeArrowheads="1"/>
          </p:cNvSpPr>
          <p:nvPr/>
        </p:nvSpPr>
        <p:spPr bwMode="auto">
          <a:xfrm>
            <a:off x="32004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65" name="Rectangle 5"/>
          <p:cNvSpPr>
            <a:spLocks noChangeArrowheads="1"/>
          </p:cNvSpPr>
          <p:nvPr/>
        </p:nvSpPr>
        <p:spPr bwMode="auto">
          <a:xfrm>
            <a:off x="38100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66" name="Rectangle 6"/>
          <p:cNvSpPr>
            <a:spLocks noChangeArrowheads="1"/>
          </p:cNvSpPr>
          <p:nvPr/>
        </p:nvSpPr>
        <p:spPr bwMode="auto">
          <a:xfrm>
            <a:off x="44196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67" name="Rectangle 7"/>
          <p:cNvSpPr>
            <a:spLocks noChangeArrowheads="1"/>
          </p:cNvSpPr>
          <p:nvPr/>
        </p:nvSpPr>
        <p:spPr bwMode="auto">
          <a:xfrm>
            <a:off x="50292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68" name="Line 8"/>
          <p:cNvSpPr>
            <a:spLocks noChangeShapeType="1"/>
          </p:cNvSpPr>
          <p:nvPr/>
        </p:nvSpPr>
        <p:spPr bwMode="auto">
          <a:xfrm>
            <a:off x="1981200" y="3275013"/>
            <a:ext cx="60198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b="0">
              <a:latin typeface="+mn-lt"/>
              <a:cs typeface="+mn-cs"/>
            </a:endParaRPr>
          </a:p>
        </p:txBody>
      </p:sp>
      <p:sp>
        <p:nvSpPr>
          <p:cNvPr id="1116169" name="Rectangle 9"/>
          <p:cNvSpPr>
            <a:spLocks noChangeArrowheads="1"/>
          </p:cNvSpPr>
          <p:nvPr/>
        </p:nvSpPr>
        <p:spPr bwMode="auto">
          <a:xfrm>
            <a:off x="1981200" y="28194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70" name="Rectangle 10"/>
          <p:cNvSpPr>
            <a:spLocks noChangeArrowheads="1"/>
          </p:cNvSpPr>
          <p:nvPr/>
        </p:nvSpPr>
        <p:spPr bwMode="auto">
          <a:xfrm>
            <a:off x="2590800" y="28194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71" name="Rectangle 11"/>
          <p:cNvSpPr>
            <a:spLocks noChangeArrowheads="1"/>
          </p:cNvSpPr>
          <p:nvPr/>
        </p:nvSpPr>
        <p:spPr bwMode="auto">
          <a:xfrm>
            <a:off x="3200400" y="28194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72" name="Rectangle 12"/>
          <p:cNvSpPr>
            <a:spLocks noChangeArrowheads="1"/>
          </p:cNvSpPr>
          <p:nvPr/>
        </p:nvSpPr>
        <p:spPr bwMode="auto">
          <a:xfrm>
            <a:off x="3810000" y="28194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73" name="Rectangle 13"/>
          <p:cNvSpPr>
            <a:spLocks noChangeArrowheads="1"/>
          </p:cNvSpPr>
          <p:nvPr/>
        </p:nvSpPr>
        <p:spPr bwMode="auto">
          <a:xfrm>
            <a:off x="4419600" y="28194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74" name="Text Box 14"/>
          <p:cNvSpPr txBox="1">
            <a:spLocks noChangeArrowheads="1"/>
          </p:cNvSpPr>
          <p:nvPr/>
        </p:nvSpPr>
        <p:spPr bwMode="auto">
          <a:xfrm>
            <a:off x="2135984" y="28575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1</a:t>
            </a:r>
          </a:p>
        </p:txBody>
      </p:sp>
      <p:sp>
        <p:nvSpPr>
          <p:cNvPr id="1116175" name="Text Box 15"/>
          <p:cNvSpPr txBox="1">
            <a:spLocks noChangeArrowheads="1"/>
          </p:cNvSpPr>
          <p:nvPr/>
        </p:nvSpPr>
        <p:spPr bwMode="auto">
          <a:xfrm>
            <a:off x="2745584" y="28575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2</a:t>
            </a:r>
          </a:p>
        </p:txBody>
      </p:sp>
      <p:sp>
        <p:nvSpPr>
          <p:cNvPr id="1116176" name="Text Box 16"/>
          <p:cNvSpPr txBox="1">
            <a:spLocks noChangeArrowheads="1"/>
          </p:cNvSpPr>
          <p:nvPr/>
        </p:nvSpPr>
        <p:spPr bwMode="auto">
          <a:xfrm>
            <a:off x="3355184" y="28575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3</a:t>
            </a:r>
          </a:p>
        </p:txBody>
      </p:sp>
      <p:sp>
        <p:nvSpPr>
          <p:cNvPr id="1116177" name="Text Box 17"/>
          <p:cNvSpPr txBox="1">
            <a:spLocks noChangeArrowheads="1"/>
          </p:cNvSpPr>
          <p:nvPr/>
        </p:nvSpPr>
        <p:spPr bwMode="auto">
          <a:xfrm>
            <a:off x="3966372" y="28575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4</a:t>
            </a:r>
          </a:p>
        </p:txBody>
      </p:sp>
      <p:sp>
        <p:nvSpPr>
          <p:cNvPr id="1116178" name="Text Box 18"/>
          <p:cNvSpPr txBox="1">
            <a:spLocks noChangeArrowheads="1"/>
          </p:cNvSpPr>
          <p:nvPr/>
        </p:nvSpPr>
        <p:spPr bwMode="auto">
          <a:xfrm>
            <a:off x="4574384" y="28575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5</a:t>
            </a:r>
          </a:p>
        </p:txBody>
      </p:sp>
      <p:sp>
        <p:nvSpPr>
          <p:cNvPr id="1116179" name="Text Box 19"/>
          <p:cNvSpPr txBox="1">
            <a:spLocks noChangeArrowheads="1"/>
          </p:cNvSpPr>
          <p:nvPr/>
        </p:nvSpPr>
        <p:spPr bwMode="auto">
          <a:xfrm>
            <a:off x="3202784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1</a:t>
            </a:r>
          </a:p>
        </p:txBody>
      </p:sp>
      <p:sp>
        <p:nvSpPr>
          <p:cNvPr id="1116180" name="Text Box 20"/>
          <p:cNvSpPr txBox="1">
            <a:spLocks noChangeArrowheads="1"/>
          </p:cNvSpPr>
          <p:nvPr/>
        </p:nvSpPr>
        <p:spPr bwMode="auto">
          <a:xfrm>
            <a:off x="3813972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2</a:t>
            </a:r>
          </a:p>
        </p:txBody>
      </p:sp>
      <p:sp>
        <p:nvSpPr>
          <p:cNvPr id="1116181" name="Text Box 21"/>
          <p:cNvSpPr txBox="1">
            <a:spLocks noChangeArrowheads="1"/>
          </p:cNvSpPr>
          <p:nvPr/>
        </p:nvSpPr>
        <p:spPr bwMode="auto">
          <a:xfrm>
            <a:off x="4423572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3</a:t>
            </a:r>
          </a:p>
        </p:txBody>
      </p:sp>
      <p:sp>
        <p:nvSpPr>
          <p:cNvPr id="1116182" name="Text Box 22"/>
          <p:cNvSpPr txBox="1">
            <a:spLocks noChangeArrowheads="1"/>
          </p:cNvSpPr>
          <p:nvPr/>
        </p:nvSpPr>
        <p:spPr bwMode="auto">
          <a:xfrm>
            <a:off x="5031584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4</a:t>
            </a:r>
          </a:p>
        </p:txBody>
      </p:sp>
      <p:sp>
        <p:nvSpPr>
          <p:cNvPr id="1116183" name="Line 23"/>
          <p:cNvSpPr>
            <a:spLocks noChangeShapeType="1"/>
          </p:cNvSpPr>
          <p:nvPr/>
        </p:nvSpPr>
        <p:spPr bwMode="auto">
          <a:xfrm>
            <a:off x="1981200" y="4572000"/>
            <a:ext cx="60198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b="0">
              <a:latin typeface="+mn-lt"/>
              <a:cs typeface="+mn-cs"/>
            </a:endParaRPr>
          </a:p>
        </p:txBody>
      </p:sp>
      <p:sp>
        <p:nvSpPr>
          <p:cNvPr id="1116184" name="Line 24"/>
          <p:cNvSpPr>
            <a:spLocks noChangeShapeType="1"/>
          </p:cNvSpPr>
          <p:nvPr/>
        </p:nvSpPr>
        <p:spPr bwMode="auto">
          <a:xfrm>
            <a:off x="1981200" y="5887765"/>
            <a:ext cx="60198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b="0">
              <a:latin typeface="+mn-lt"/>
              <a:cs typeface="+mn-cs"/>
            </a:endParaRPr>
          </a:p>
        </p:txBody>
      </p:sp>
      <p:sp>
        <p:nvSpPr>
          <p:cNvPr id="1116185" name="Rectangle 25"/>
          <p:cNvSpPr>
            <a:spLocks noChangeArrowheads="1"/>
          </p:cNvSpPr>
          <p:nvPr/>
        </p:nvSpPr>
        <p:spPr bwMode="auto">
          <a:xfrm>
            <a:off x="1981200" y="41148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86" name="Rectangle 26"/>
          <p:cNvSpPr>
            <a:spLocks noChangeArrowheads="1"/>
          </p:cNvSpPr>
          <p:nvPr/>
        </p:nvSpPr>
        <p:spPr bwMode="auto">
          <a:xfrm>
            <a:off x="2590800" y="41148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87" name="Rectangle 27"/>
          <p:cNvSpPr>
            <a:spLocks noChangeArrowheads="1"/>
          </p:cNvSpPr>
          <p:nvPr/>
        </p:nvSpPr>
        <p:spPr bwMode="auto">
          <a:xfrm>
            <a:off x="32004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88" name="Rectangle 28"/>
          <p:cNvSpPr>
            <a:spLocks noChangeArrowheads="1"/>
          </p:cNvSpPr>
          <p:nvPr/>
        </p:nvSpPr>
        <p:spPr bwMode="auto">
          <a:xfrm>
            <a:off x="3200400" y="4343400"/>
            <a:ext cx="1219200" cy="2286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89" name="Rectangle 29"/>
          <p:cNvSpPr>
            <a:spLocks noChangeArrowheads="1"/>
          </p:cNvSpPr>
          <p:nvPr/>
        </p:nvSpPr>
        <p:spPr bwMode="auto">
          <a:xfrm>
            <a:off x="38100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90" name="Rectangle 30"/>
          <p:cNvSpPr>
            <a:spLocks noChangeArrowheads="1"/>
          </p:cNvSpPr>
          <p:nvPr/>
        </p:nvSpPr>
        <p:spPr bwMode="auto">
          <a:xfrm>
            <a:off x="4419600" y="4343400"/>
            <a:ext cx="1219200" cy="2286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91" name="Rectangle 31"/>
          <p:cNvSpPr>
            <a:spLocks noChangeArrowheads="1"/>
          </p:cNvSpPr>
          <p:nvPr/>
        </p:nvSpPr>
        <p:spPr bwMode="auto">
          <a:xfrm>
            <a:off x="44196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92" name="Rectangle 32"/>
          <p:cNvSpPr>
            <a:spLocks noChangeArrowheads="1"/>
          </p:cNvSpPr>
          <p:nvPr/>
        </p:nvSpPr>
        <p:spPr bwMode="auto">
          <a:xfrm>
            <a:off x="50292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93" name="Text Box 33"/>
          <p:cNvSpPr txBox="1">
            <a:spLocks noChangeArrowheads="1"/>
          </p:cNvSpPr>
          <p:nvPr/>
        </p:nvSpPr>
        <p:spPr bwMode="auto">
          <a:xfrm>
            <a:off x="2137572" y="4152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1</a:t>
            </a:r>
          </a:p>
        </p:txBody>
      </p:sp>
      <p:sp>
        <p:nvSpPr>
          <p:cNvPr id="1116194" name="Text Box 34"/>
          <p:cNvSpPr txBox="1">
            <a:spLocks noChangeArrowheads="1"/>
          </p:cNvSpPr>
          <p:nvPr/>
        </p:nvSpPr>
        <p:spPr bwMode="auto">
          <a:xfrm>
            <a:off x="2747172" y="4152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2</a:t>
            </a:r>
          </a:p>
        </p:txBody>
      </p:sp>
      <p:sp>
        <p:nvSpPr>
          <p:cNvPr id="1116195" name="Text Box 35"/>
          <p:cNvSpPr txBox="1">
            <a:spLocks noChangeArrowheads="1"/>
          </p:cNvSpPr>
          <p:nvPr/>
        </p:nvSpPr>
        <p:spPr bwMode="auto">
          <a:xfrm>
            <a:off x="3669497" y="43148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3</a:t>
            </a:r>
          </a:p>
        </p:txBody>
      </p:sp>
      <p:sp>
        <p:nvSpPr>
          <p:cNvPr id="1116196" name="Text Box 36"/>
          <p:cNvSpPr txBox="1">
            <a:spLocks noChangeArrowheads="1"/>
          </p:cNvSpPr>
          <p:nvPr/>
        </p:nvSpPr>
        <p:spPr bwMode="auto">
          <a:xfrm>
            <a:off x="3369460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1</a:t>
            </a:r>
          </a:p>
        </p:txBody>
      </p:sp>
      <p:sp>
        <p:nvSpPr>
          <p:cNvPr id="1116197" name="Text Box 37"/>
          <p:cNvSpPr txBox="1">
            <a:spLocks noChangeArrowheads="1"/>
          </p:cNvSpPr>
          <p:nvPr/>
        </p:nvSpPr>
        <p:spPr bwMode="auto">
          <a:xfrm>
            <a:off x="3979060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2</a:t>
            </a:r>
          </a:p>
        </p:txBody>
      </p:sp>
      <p:sp>
        <p:nvSpPr>
          <p:cNvPr id="1116198" name="Text Box 38"/>
          <p:cNvSpPr txBox="1">
            <a:spLocks noChangeArrowheads="1"/>
          </p:cNvSpPr>
          <p:nvPr/>
        </p:nvSpPr>
        <p:spPr bwMode="auto">
          <a:xfrm>
            <a:off x="4888697" y="43148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4</a:t>
            </a:r>
          </a:p>
        </p:txBody>
      </p:sp>
      <p:sp>
        <p:nvSpPr>
          <p:cNvPr id="1116199" name="Text Box 39"/>
          <p:cNvSpPr txBox="1">
            <a:spLocks noChangeArrowheads="1"/>
          </p:cNvSpPr>
          <p:nvPr/>
        </p:nvSpPr>
        <p:spPr bwMode="auto">
          <a:xfrm>
            <a:off x="4588660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3</a:t>
            </a:r>
          </a:p>
        </p:txBody>
      </p:sp>
      <p:sp>
        <p:nvSpPr>
          <p:cNvPr id="1116200" name="Text Box 40"/>
          <p:cNvSpPr txBox="1">
            <a:spLocks noChangeArrowheads="1"/>
          </p:cNvSpPr>
          <p:nvPr/>
        </p:nvSpPr>
        <p:spPr bwMode="auto">
          <a:xfrm>
            <a:off x="5187147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4</a:t>
            </a:r>
          </a:p>
        </p:txBody>
      </p:sp>
      <p:sp>
        <p:nvSpPr>
          <p:cNvPr id="1116201" name="Rectangle 41"/>
          <p:cNvSpPr>
            <a:spLocks noChangeArrowheads="1"/>
          </p:cNvSpPr>
          <p:nvPr/>
        </p:nvSpPr>
        <p:spPr bwMode="auto">
          <a:xfrm>
            <a:off x="5638800" y="4343400"/>
            <a:ext cx="1219200" cy="2286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202" name="Rectangle 42"/>
          <p:cNvSpPr>
            <a:spLocks noChangeArrowheads="1"/>
          </p:cNvSpPr>
          <p:nvPr/>
        </p:nvSpPr>
        <p:spPr bwMode="auto">
          <a:xfrm>
            <a:off x="56388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203" name="Rectangle 43"/>
          <p:cNvSpPr>
            <a:spLocks noChangeArrowheads="1"/>
          </p:cNvSpPr>
          <p:nvPr/>
        </p:nvSpPr>
        <p:spPr bwMode="auto">
          <a:xfrm>
            <a:off x="62484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204" name="Text Box 44"/>
          <p:cNvSpPr txBox="1">
            <a:spLocks noChangeArrowheads="1"/>
          </p:cNvSpPr>
          <p:nvPr/>
        </p:nvSpPr>
        <p:spPr bwMode="auto">
          <a:xfrm>
            <a:off x="6107897" y="43148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5</a:t>
            </a:r>
          </a:p>
        </p:txBody>
      </p:sp>
      <p:sp>
        <p:nvSpPr>
          <p:cNvPr id="1116205" name="Text Box 45"/>
          <p:cNvSpPr txBox="1">
            <a:spLocks noChangeArrowheads="1"/>
          </p:cNvSpPr>
          <p:nvPr/>
        </p:nvSpPr>
        <p:spPr bwMode="auto">
          <a:xfrm>
            <a:off x="5807860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5</a:t>
            </a:r>
          </a:p>
        </p:txBody>
      </p:sp>
      <p:sp>
        <p:nvSpPr>
          <p:cNvPr id="1116206" name="Text Box 46"/>
          <p:cNvSpPr txBox="1">
            <a:spLocks noChangeArrowheads="1"/>
          </p:cNvSpPr>
          <p:nvPr/>
        </p:nvSpPr>
        <p:spPr bwMode="auto">
          <a:xfrm>
            <a:off x="6406347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6</a:t>
            </a:r>
          </a:p>
        </p:txBody>
      </p:sp>
      <p:sp>
        <p:nvSpPr>
          <p:cNvPr id="1116207" name="Rectangle 47"/>
          <p:cNvSpPr>
            <a:spLocks noChangeArrowheads="1"/>
          </p:cNvSpPr>
          <p:nvPr/>
        </p:nvSpPr>
        <p:spPr bwMode="auto">
          <a:xfrm>
            <a:off x="1981200" y="5432152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08" name="Rectangle 48"/>
          <p:cNvSpPr>
            <a:spLocks noChangeArrowheads="1"/>
          </p:cNvSpPr>
          <p:nvPr/>
        </p:nvSpPr>
        <p:spPr bwMode="auto">
          <a:xfrm>
            <a:off x="2590800" y="5432152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09" name="Text Box 49"/>
          <p:cNvSpPr txBox="1">
            <a:spLocks noChangeArrowheads="1"/>
          </p:cNvSpPr>
          <p:nvPr/>
        </p:nvSpPr>
        <p:spPr bwMode="auto">
          <a:xfrm>
            <a:off x="2137572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1</a:t>
            </a:r>
          </a:p>
        </p:txBody>
      </p:sp>
      <p:sp>
        <p:nvSpPr>
          <p:cNvPr id="1116210" name="Text Box 50"/>
          <p:cNvSpPr txBox="1">
            <a:spLocks noChangeArrowheads="1"/>
          </p:cNvSpPr>
          <p:nvPr/>
        </p:nvSpPr>
        <p:spPr bwMode="auto">
          <a:xfrm>
            <a:off x="2747172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2</a:t>
            </a:r>
          </a:p>
        </p:txBody>
      </p:sp>
      <p:sp>
        <p:nvSpPr>
          <p:cNvPr id="1116211" name="Rectangle 51"/>
          <p:cNvSpPr>
            <a:spLocks noChangeArrowheads="1"/>
          </p:cNvSpPr>
          <p:nvPr/>
        </p:nvSpPr>
        <p:spPr bwMode="auto">
          <a:xfrm>
            <a:off x="3203575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12" name="Text Box 52"/>
          <p:cNvSpPr txBox="1">
            <a:spLocks noChangeArrowheads="1"/>
          </p:cNvSpPr>
          <p:nvPr/>
        </p:nvSpPr>
        <p:spPr bwMode="auto">
          <a:xfrm>
            <a:off x="32059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1</a:t>
            </a:r>
          </a:p>
        </p:txBody>
      </p:sp>
      <p:sp>
        <p:nvSpPr>
          <p:cNvPr id="1116213" name="Rectangle 53"/>
          <p:cNvSpPr>
            <a:spLocks noChangeArrowheads="1"/>
          </p:cNvSpPr>
          <p:nvPr/>
        </p:nvSpPr>
        <p:spPr bwMode="auto">
          <a:xfrm>
            <a:off x="3505200" y="5432152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14" name="Text Box 54"/>
          <p:cNvSpPr txBox="1">
            <a:spLocks noChangeArrowheads="1"/>
          </p:cNvSpPr>
          <p:nvPr/>
        </p:nvSpPr>
        <p:spPr bwMode="auto">
          <a:xfrm>
            <a:off x="3659984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3</a:t>
            </a:r>
          </a:p>
        </p:txBody>
      </p:sp>
      <p:sp>
        <p:nvSpPr>
          <p:cNvPr id="1116215" name="Rectangle 55"/>
          <p:cNvSpPr>
            <a:spLocks noChangeArrowheads="1"/>
          </p:cNvSpPr>
          <p:nvPr/>
        </p:nvSpPr>
        <p:spPr bwMode="auto">
          <a:xfrm>
            <a:off x="4116388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16" name="Text Box 56"/>
          <p:cNvSpPr txBox="1">
            <a:spLocks noChangeArrowheads="1"/>
          </p:cNvSpPr>
          <p:nvPr/>
        </p:nvSpPr>
        <p:spPr bwMode="auto">
          <a:xfrm>
            <a:off x="41203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2</a:t>
            </a:r>
          </a:p>
        </p:txBody>
      </p:sp>
      <p:sp>
        <p:nvSpPr>
          <p:cNvPr id="1116217" name="Rectangle 57"/>
          <p:cNvSpPr>
            <a:spLocks noChangeArrowheads="1"/>
          </p:cNvSpPr>
          <p:nvPr/>
        </p:nvSpPr>
        <p:spPr bwMode="auto">
          <a:xfrm>
            <a:off x="4421188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18" name="Text Box 58"/>
          <p:cNvSpPr txBox="1">
            <a:spLocks noChangeArrowheads="1"/>
          </p:cNvSpPr>
          <p:nvPr/>
        </p:nvSpPr>
        <p:spPr bwMode="auto">
          <a:xfrm>
            <a:off x="44251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3</a:t>
            </a:r>
          </a:p>
        </p:txBody>
      </p:sp>
      <p:sp>
        <p:nvSpPr>
          <p:cNvPr id="1116219" name="Rectangle 59"/>
          <p:cNvSpPr>
            <a:spLocks noChangeArrowheads="1"/>
          </p:cNvSpPr>
          <p:nvPr/>
        </p:nvSpPr>
        <p:spPr bwMode="auto">
          <a:xfrm>
            <a:off x="4724400" y="5432152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20" name="Text Box 60"/>
          <p:cNvSpPr txBox="1">
            <a:spLocks noChangeArrowheads="1"/>
          </p:cNvSpPr>
          <p:nvPr/>
        </p:nvSpPr>
        <p:spPr bwMode="auto">
          <a:xfrm>
            <a:off x="4880772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4</a:t>
            </a:r>
          </a:p>
        </p:txBody>
      </p:sp>
      <p:sp>
        <p:nvSpPr>
          <p:cNvPr id="1116221" name="Rectangle 61"/>
          <p:cNvSpPr>
            <a:spLocks noChangeArrowheads="1"/>
          </p:cNvSpPr>
          <p:nvPr/>
        </p:nvSpPr>
        <p:spPr bwMode="auto">
          <a:xfrm>
            <a:off x="5337175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22" name="Text Box 62"/>
          <p:cNvSpPr txBox="1">
            <a:spLocks noChangeArrowheads="1"/>
          </p:cNvSpPr>
          <p:nvPr/>
        </p:nvSpPr>
        <p:spPr bwMode="auto">
          <a:xfrm>
            <a:off x="53395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4</a:t>
            </a:r>
          </a:p>
        </p:txBody>
      </p:sp>
      <p:sp>
        <p:nvSpPr>
          <p:cNvPr id="1116223" name="Rectangle 63"/>
          <p:cNvSpPr>
            <a:spLocks noChangeArrowheads="1"/>
          </p:cNvSpPr>
          <p:nvPr/>
        </p:nvSpPr>
        <p:spPr bwMode="auto">
          <a:xfrm>
            <a:off x="56388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24" name="Rectangle 64"/>
          <p:cNvSpPr>
            <a:spLocks noChangeArrowheads="1"/>
          </p:cNvSpPr>
          <p:nvPr/>
        </p:nvSpPr>
        <p:spPr bwMode="auto">
          <a:xfrm>
            <a:off x="62484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25" name="Text Box 65"/>
          <p:cNvSpPr txBox="1">
            <a:spLocks noChangeArrowheads="1"/>
          </p:cNvSpPr>
          <p:nvPr/>
        </p:nvSpPr>
        <p:spPr bwMode="auto">
          <a:xfrm>
            <a:off x="5642772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5</a:t>
            </a:r>
          </a:p>
        </p:txBody>
      </p:sp>
      <p:sp>
        <p:nvSpPr>
          <p:cNvPr id="1116226" name="Text Box 66"/>
          <p:cNvSpPr txBox="1">
            <a:spLocks noChangeArrowheads="1"/>
          </p:cNvSpPr>
          <p:nvPr/>
        </p:nvSpPr>
        <p:spPr bwMode="auto">
          <a:xfrm>
            <a:off x="6250784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6</a:t>
            </a:r>
          </a:p>
        </p:txBody>
      </p:sp>
      <p:sp>
        <p:nvSpPr>
          <p:cNvPr id="1116227" name="Rectangle 67"/>
          <p:cNvSpPr>
            <a:spLocks noChangeArrowheads="1"/>
          </p:cNvSpPr>
          <p:nvPr/>
        </p:nvSpPr>
        <p:spPr bwMode="auto">
          <a:xfrm>
            <a:off x="5943600" y="5432152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28" name="Text Box 68"/>
          <p:cNvSpPr txBox="1">
            <a:spLocks noChangeArrowheads="1"/>
          </p:cNvSpPr>
          <p:nvPr/>
        </p:nvSpPr>
        <p:spPr bwMode="auto">
          <a:xfrm>
            <a:off x="6099972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5</a:t>
            </a:r>
          </a:p>
        </p:txBody>
      </p:sp>
      <p:sp>
        <p:nvSpPr>
          <p:cNvPr id="1116229" name="Rectangle 69"/>
          <p:cNvSpPr>
            <a:spLocks noChangeArrowheads="1"/>
          </p:cNvSpPr>
          <p:nvPr/>
        </p:nvSpPr>
        <p:spPr bwMode="auto">
          <a:xfrm>
            <a:off x="5640388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30" name="Rectangle 70"/>
          <p:cNvSpPr>
            <a:spLocks noChangeArrowheads="1"/>
          </p:cNvSpPr>
          <p:nvPr/>
        </p:nvSpPr>
        <p:spPr bwMode="auto">
          <a:xfrm>
            <a:off x="6556375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31" name="Text Box 71"/>
          <p:cNvSpPr txBox="1">
            <a:spLocks noChangeArrowheads="1"/>
          </p:cNvSpPr>
          <p:nvPr/>
        </p:nvSpPr>
        <p:spPr bwMode="auto">
          <a:xfrm>
            <a:off x="56443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5</a:t>
            </a:r>
          </a:p>
        </p:txBody>
      </p:sp>
      <p:sp>
        <p:nvSpPr>
          <p:cNvPr id="1116232" name="Text Box 72"/>
          <p:cNvSpPr txBox="1">
            <a:spLocks noChangeArrowheads="1"/>
          </p:cNvSpPr>
          <p:nvPr/>
        </p:nvSpPr>
        <p:spPr bwMode="auto">
          <a:xfrm>
            <a:off x="65587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6</a:t>
            </a:r>
          </a:p>
        </p:txBody>
      </p:sp>
      <p:sp>
        <p:nvSpPr>
          <p:cNvPr id="1116233" name="Text Box 73"/>
          <p:cNvSpPr txBox="1">
            <a:spLocks noChangeArrowheads="1"/>
          </p:cNvSpPr>
          <p:nvPr/>
        </p:nvSpPr>
        <p:spPr bwMode="auto">
          <a:xfrm>
            <a:off x="243240" y="1828800"/>
            <a:ext cx="1745546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Flow 1</a:t>
            </a:r>
          </a:p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(arrival traffic)</a:t>
            </a:r>
          </a:p>
        </p:txBody>
      </p:sp>
      <p:sp>
        <p:nvSpPr>
          <p:cNvPr id="1116234" name="Text Box 74"/>
          <p:cNvSpPr txBox="1">
            <a:spLocks noChangeArrowheads="1"/>
          </p:cNvSpPr>
          <p:nvPr/>
        </p:nvSpPr>
        <p:spPr bwMode="auto">
          <a:xfrm>
            <a:off x="243240" y="2743200"/>
            <a:ext cx="1745546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Flow 2</a:t>
            </a:r>
          </a:p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(arrival traffic)</a:t>
            </a:r>
          </a:p>
        </p:txBody>
      </p:sp>
      <p:sp>
        <p:nvSpPr>
          <p:cNvPr id="1116235" name="Text Box 75"/>
          <p:cNvSpPr txBox="1">
            <a:spLocks noChangeArrowheads="1"/>
          </p:cNvSpPr>
          <p:nvPr/>
        </p:nvSpPr>
        <p:spPr bwMode="auto">
          <a:xfrm>
            <a:off x="365977" y="4038600"/>
            <a:ext cx="1465146" cy="101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Service</a:t>
            </a:r>
          </a:p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in fluid flow </a:t>
            </a:r>
          </a:p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system</a:t>
            </a:r>
          </a:p>
        </p:txBody>
      </p:sp>
      <p:sp>
        <p:nvSpPr>
          <p:cNvPr id="1116236" name="Text Box 76"/>
          <p:cNvSpPr txBox="1">
            <a:spLocks noChangeArrowheads="1"/>
          </p:cNvSpPr>
          <p:nvPr/>
        </p:nvSpPr>
        <p:spPr bwMode="auto">
          <a:xfrm>
            <a:off x="635967" y="5463902"/>
            <a:ext cx="995015" cy="101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 dirty="0">
                <a:latin typeface="+mn-lt"/>
                <a:cs typeface="+mn-cs"/>
              </a:rPr>
              <a:t>FQ</a:t>
            </a:r>
            <a:br>
              <a:rPr lang="en-US" b="0" dirty="0">
                <a:latin typeface="+mn-lt"/>
                <a:cs typeface="+mn-cs"/>
              </a:rPr>
            </a:br>
            <a:r>
              <a:rPr lang="en-US" b="0" dirty="0">
                <a:latin typeface="+mn-lt"/>
                <a:cs typeface="+mn-cs"/>
              </a:rPr>
              <a:t>Packet</a:t>
            </a:r>
          </a:p>
          <a:p>
            <a:pPr algn="ctr">
              <a:defRPr/>
            </a:pPr>
            <a:r>
              <a:rPr lang="en-US" b="0" dirty="0">
                <a:latin typeface="+mn-lt"/>
                <a:cs typeface="+mn-cs"/>
              </a:rPr>
              <a:t>system</a:t>
            </a:r>
          </a:p>
        </p:txBody>
      </p:sp>
      <p:sp>
        <p:nvSpPr>
          <p:cNvPr id="1116237" name="Text Box 77"/>
          <p:cNvSpPr txBox="1">
            <a:spLocks noChangeArrowheads="1"/>
          </p:cNvSpPr>
          <p:nvPr/>
        </p:nvSpPr>
        <p:spPr bwMode="auto">
          <a:xfrm>
            <a:off x="7918187" y="2119313"/>
            <a:ext cx="66727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time</a:t>
            </a:r>
          </a:p>
        </p:txBody>
      </p:sp>
      <p:sp>
        <p:nvSpPr>
          <p:cNvPr id="1116238" name="Text Box 78"/>
          <p:cNvSpPr txBox="1">
            <a:spLocks noChangeArrowheads="1"/>
          </p:cNvSpPr>
          <p:nvPr/>
        </p:nvSpPr>
        <p:spPr bwMode="auto">
          <a:xfrm>
            <a:off x="7949937" y="3095625"/>
            <a:ext cx="66727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time</a:t>
            </a:r>
          </a:p>
        </p:txBody>
      </p:sp>
      <p:sp>
        <p:nvSpPr>
          <p:cNvPr id="1116239" name="Text Box 79"/>
          <p:cNvSpPr txBox="1">
            <a:spLocks noChangeArrowheads="1"/>
          </p:cNvSpPr>
          <p:nvPr/>
        </p:nvSpPr>
        <p:spPr bwMode="auto">
          <a:xfrm>
            <a:off x="7994387" y="4391025"/>
            <a:ext cx="66727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time</a:t>
            </a:r>
          </a:p>
        </p:txBody>
      </p:sp>
      <p:sp>
        <p:nvSpPr>
          <p:cNvPr id="1116240" name="Text Box 80"/>
          <p:cNvSpPr txBox="1">
            <a:spLocks noChangeArrowheads="1"/>
          </p:cNvSpPr>
          <p:nvPr/>
        </p:nvSpPr>
        <p:spPr bwMode="auto">
          <a:xfrm>
            <a:off x="7994387" y="5736952"/>
            <a:ext cx="66727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time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13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70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83" grpId="0" animBg="1"/>
      <p:bldP spid="1116184" grpId="0" animBg="1"/>
      <p:bldP spid="1116185" grpId="0" animBg="1"/>
      <p:bldP spid="1116186" grpId="0" animBg="1"/>
      <p:bldP spid="1116187" grpId="0" animBg="1"/>
      <p:bldP spid="1116188" grpId="0" animBg="1"/>
      <p:bldP spid="1116189" grpId="0" animBg="1"/>
      <p:bldP spid="1116190" grpId="0" animBg="1"/>
      <p:bldP spid="1116191" grpId="0" animBg="1"/>
      <p:bldP spid="1116192" grpId="0" animBg="1"/>
      <p:bldP spid="1116193" grpId="0"/>
      <p:bldP spid="1116194" grpId="0"/>
      <p:bldP spid="1116195" grpId="0"/>
      <p:bldP spid="1116196" grpId="0"/>
      <p:bldP spid="1116197" grpId="0"/>
      <p:bldP spid="1116198" grpId="0"/>
      <p:bldP spid="1116199" grpId="0"/>
      <p:bldP spid="1116200" grpId="0"/>
      <p:bldP spid="1116201" grpId="0" animBg="1"/>
      <p:bldP spid="1116202" grpId="0" animBg="1"/>
      <p:bldP spid="1116203" grpId="0" animBg="1"/>
      <p:bldP spid="1116204" grpId="0"/>
      <p:bldP spid="1116205" grpId="0"/>
      <p:bldP spid="1116206" grpId="0"/>
      <p:bldP spid="1116207" grpId="0" animBg="1"/>
      <p:bldP spid="1116208" grpId="0" animBg="1"/>
      <p:bldP spid="1116209" grpId="0"/>
      <p:bldP spid="1116210" grpId="0"/>
      <p:bldP spid="1116211" grpId="0" animBg="1"/>
      <p:bldP spid="1116212" grpId="0"/>
      <p:bldP spid="1116213" grpId="0" animBg="1"/>
      <p:bldP spid="1116214" grpId="0"/>
      <p:bldP spid="1116215" grpId="0" animBg="1"/>
      <p:bldP spid="1116216" grpId="0"/>
      <p:bldP spid="1116217" grpId="0" animBg="1"/>
      <p:bldP spid="1116218" grpId="0"/>
      <p:bldP spid="1116219" grpId="0" animBg="1"/>
      <p:bldP spid="1116220" grpId="0"/>
      <p:bldP spid="1116221" grpId="0" animBg="1"/>
      <p:bldP spid="1116222" grpId="0"/>
      <p:bldP spid="1116227" grpId="0" animBg="1"/>
      <p:bldP spid="1116228" grpId="0"/>
      <p:bldP spid="1116229" grpId="0" animBg="1"/>
      <p:bldP spid="1116230" grpId="0" animBg="1"/>
      <p:bldP spid="1116231" grpId="0"/>
      <p:bldP spid="1116232" grpId="0"/>
      <p:bldP spid="1116235" grpId="0"/>
      <p:bldP spid="1116236" grpId="0"/>
      <p:bldP spid="1116239" grpId="0"/>
      <p:bldP spid="111624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Fair Queuing (FQ)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 of round-robin generalized to the case where not all packets are equal sized</a:t>
            </a:r>
          </a:p>
          <a:p>
            <a:r>
              <a:rPr lang="en-US" dirty="0">
                <a:solidFill>
                  <a:srgbClr val="0000FF"/>
                </a:solidFill>
              </a:rPr>
              <a:t>Weighted fair queuing (WFQ)</a:t>
            </a:r>
            <a:r>
              <a:rPr lang="en-US" dirty="0"/>
              <a:t>: assign different flows different shares</a:t>
            </a:r>
          </a:p>
          <a:p>
            <a:r>
              <a:rPr lang="en-US" dirty="0"/>
              <a:t>Today, some form of WFQ implemented in almost all routers</a:t>
            </a:r>
          </a:p>
          <a:p>
            <a:pPr lvl="1"/>
            <a:r>
              <a:rPr lang="en-US" dirty="0"/>
              <a:t>Not the case in the 1980-90s, when CC was being developed</a:t>
            </a:r>
          </a:p>
          <a:p>
            <a:pPr lvl="1"/>
            <a:r>
              <a:rPr lang="en-US" dirty="0"/>
              <a:t>Mostly used to isolate traffic at larger granularities (e.g., per-prefix)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13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12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Router definitions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Router capacity</a:t>
            </a:r>
            <a:r>
              <a:rPr lang="en-US" dirty="0"/>
              <a:t> = N x R</a:t>
            </a:r>
          </a:p>
          <a:p>
            <a:r>
              <a:rPr lang="en-US" dirty="0"/>
              <a:t>N = Number of external router “ports”</a:t>
            </a:r>
          </a:p>
          <a:p>
            <a:r>
              <a:rPr lang="en-US" dirty="0"/>
              <a:t>R = Speed (“line rate”) of a port</a:t>
            </a:r>
          </a:p>
          <a:p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13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789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FQ vs. FIFO</a:t>
            </a:r>
            <a:endParaRPr lang="en-US" dirty="0"/>
          </a:p>
        </p:txBody>
      </p:sp>
      <p:sp>
        <p:nvSpPr>
          <p:cNvPr id="1110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FQ advantages: </a:t>
            </a:r>
          </a:p>
          <a:p>
            <a:pPr lvl="1"/>
            <a:r>
              <a:rPr lang="en-US" dirty="0"/>
              <a:t>Isolation: cheating flows don’t benefit</a:t>
            </a:r>
          </a:p>
          <a:p>
            <a:pPr lvl="1"/>
            <a:r>
              <a:rPr lang="en-US" dirty="0"/>
              <a:t>Bandwidth share does not depend on RTT</a:t>
            </a:r>
          </a:p>
          <a:p>
            <a:pPr lvl="1"/>
            <a:r>
              <a:rPr lang="en-US" dirty="0"/>
              <a:t>Flows can pick any rate adjustment scheme they want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More complex than FIFO: per flow queue/state, additional per-packet book-keeping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13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5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0019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13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2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FQ in the big picture</a:t>
            </a:r>
            <a:endParaRPr lang="en-US" dirty="0"/>
          </a:p>
        </p:txBody>
      </p:sp>
      <p:sp>
        <p:nvSpPr>
          <p:cNvPr id="1120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FQ does not eliminate congestion </a:t>
            </a:r>
            <a:r>
              <a:rPr lang="en-US">
                <a:sym typeface="Wingdings" charset="0"/>
              </a:rPr>
              <a:t> it just manages the congestion</a:t>
            </a:r>
            <a:endParaRPr lang="en-US"/>
          </a:p>
          <a:p>
            <a:endParaRPr lang="en-US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279900"/>
            <a:ext cx="63794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42" name="Picture 4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279900"/>
            <a:ext cx="63794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>
            <a:stCxn id="8" idx="3"/>
            <a:endCxn id="42" idx="1"/>
          </p:cNvCxnSpPr>
          <p:nvPr/>
        </p:nvCxnSpPr>
        <p:spPr bwMode="auto">
          <a:xfrm>
            <a:off x="3533548" y="4464050"/>
            <a:ext cx="1114652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20257" name="TextBox 1120256"/>
          <p:cNvSpPr txBox="1"/>
          <p:nvPr/>
        </p:nvSpPr>
        <p:spPr>
          <a:xfrm>
            <a:off x="3657600" y="4127500"/>
            <a:ext cx="789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+mn-lt"/>
              </a:rPr>
              <a:t>1Gbps</a:t>
            </a:r>
          </a:p>
        </p:txBody>
      </p:sp>
      <p:cxnSp>
        <p:nvCxnSpPr>
          <p:cNvPr id="47" name="Straight Connector 46"/>
          <p:cNvCxnSpPr/>
          <p:nvPr/>
        </p:nvCxnSpPr>
        <p:spPr bwMode="auto">
          <a:xfrm rot="19343877">
            <a:off x="5155066" y="4047360"/>
            <a:ext cx="1114652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TextBox 47"/>
          <p:cNvSpPr txBox="1"/>
          <p:nvPr/>
        </p:nvSpPr>
        <p:spPr>
          <a:xfrm rot="19343877">
            <a:off x="5159344" y="3710810"/>
            <a:ext cx="1028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+mn-lt"/>
              </a:rPr>
              <a:t>100Mbps</a:t>
            </a:r>
          </a:p>
        </p:txBody>
      </p:sp>
      <p:cxnSp>
        <p:nvCxnSpPr>
          <p:cNvPr id="50" name="Straight Connector 49"/>
          <p:cNvCxnSpPr/>
          <p:nvPr/>
        </p:nvCxnSpPr>
        <p:spPr bwMode="auto">
          <a:xfrm rot="2917495">
            <a:off x="4974599" y="4994870"/>
            <a:ext cx="1114652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extBox 50"/>
          <p:cNvSpPr txBox="1"/>
          <p:nvPr/>
        </p:nvSpPr>
        <p:spPr>
          <a:xfrm rot="2917495">
            <a:off x="5237351" y="4680526"/>
            <a:ext cx="789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+mn-lt"/>
              </a:rPr>
              <a:t>1Gbps</a:t>
            </a:r>
          </a:p>
        </p:txBody>
      </p:sp>
      <p:cxnSp>
        <p:nvCxnSpPr>
          <p:cNvPr id="53" name="Straight Connector 52"/>
          <p:cNvCxnSpPr/>
          <p:nvPr/>
        </p:nvCxnSpPr>
        <p:spPr bwMode="auto">
          <a:xfrm rot="2917495">
            <a:off x="2097059" y="3923416"/>
            <a:ext cx="1114652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TextBox 53"/>
          <p:cNvSpPr txBox="1"/>
          <p:nvPr/>
        </p:nvSpPr>
        <p:spPr>
          <a:xfrm rot="2917495">
            <a:off x="2431651" y="3613726"/>
            <a:ext cx="789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+mn-lt"/>
              </a:rPr>
              <a:t>5Gbps</a:t>
            </a:r>
          </a:p>
        </p:txBody>
      </p:sp>
      <p:cxnSp>
        <p:nvCxnSpPr>
          <p:cNvPr id="55" name="Straight Connector 54"/>
          <p:cNvCxnSpPr/>
          <p:nvPr/>
        </p:nvCxnSpPr>
        <p:spPr bwMode="auto">
          <a:xfrm rot="19343877">
            <a:off x="1973359" y="4917734"/>
            <a:ext cx="1114652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TextBox 55"/>
          <p:cNvSpPr txBox="1"/>
          <p:nvPr/>
        </p:nvSpPr>
        <p:spPr>
          <a:xfrm rot="19343877">
            <a:off x="2097411" y="4581184"/>
            <a:ext cx="789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+mn-lt"/>
              </a:rPr>
              <a:t>1Gbps</a:t>
            </a:r>
          </a:p>
        </p:txBody>
      </p:sp>
      <p:sp>
        <p:nvSpPr>
          <p:cNvPr id="1120267" name="Freeform 1120266"/>
          <p:cNvSpPr/>
          <p:nvPr/>
        </p:nvSpPr>
        <p:spPr>
          <a:xfrm>
            <a:off x="2148350" y="3048000"/>
            <a:ext cx="3864328" cy="972648"/>
          </a:xfrm>
          <a:custGeom>
            <a:avLst/>
            <a:gdLst>
              <a:gd name="connsiteX0" fmla="*/ 0 w 3864328"/>
              <a:gd name="connsiteY0" fmla="*/ 0 h 972648"/>
              <a:gd name="connsiteX1" fmla="*/ 1432234 w 3864328"/>
              <a:gd name="connsiteY1" fmla="*/ 878148 h 972648"/>
              <a:gd name="connsiteX2" fmla="*/ 2634769 w 3864328"/>
              <a:gd name="connsiteY2" fmla="*/ 864638 h 972648"/>
              <a:gd name="connsiteX3" fmla="*/ 3864328 w 3864328"/>
              <a:gd name="connsiteY3" fmla="*/ 135100 h 97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4328" h="972648">
                <a:moveTo>
                  <a:pt x="0" y="0"/>
                </a:moveTo>
                <a:cubicBezTo>
                  <a:pt x="496553" y="367021"/>
                  <a:pt x="993106" y="734042"/>
                  <a:pt x="1432234" y="878148"/>
                </a:cubicBezTo>
                <a:cubicBezTo>
                  <a:pt x="1871362" y="1022254"/>
                  <a:pt x="2229420" y="988479"/>
                  <a:pt x="2634769" y="864638"/>
                </a:cubicBezTo>
                <a:cubicBezTo>
                  <a:pt x="3040118" y="740797"/>
                  <a:pt x="3864328" y="135100"/>
                  <a:pt x="3864328" y="135100"/>
                </a:cubicBezTo>
              </a:path>
            </a:pathLst>
          </a:custGeom>
          <a:ln w="38100" cmpd="sng">
            <a:solidFill>
              <a:srgbClr val="008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3" name="Freeform 62"/>
          <p:cNvSpPr/>
          <p:nvPr/>
        </p:nvSpPr>
        <p:spPr>
          <a:xfrm rot="10800000">
            <a:off x="2079144" y="4743435"/>
            <a:ext cx="3864328" cy="972648"/>
          </a:xfrm>
          <a:custGeom>
            <a:avLst/>
            <a:gdLst>
              <a:gd name="connsiteX0" fmla="*/ 0 w 3864328"/>
              <a:gd name="connsiteY0" fmla="*/ 0 h 972648"/>
              <a:gd name="connsiteX1" fmla="*/ 1432234 w 3864328"/>
              <a:gd name="connsiteY1" fmla="*/ 878148 h 972648"/>
              <a:gd name="connsiteX2" fmla="*/ 2634769 w 3864328"/>
              <a:gd name="connsiteY2" fmla="*/ 864638 h 972648"/>
              <a:gd name="connsiteX3" fmla="*/ 3864328 w 3864328"/>
              <a:gd name="connsiteY3" fmla="*/ 135100 h 97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4328" h="972648">
                <a:moveTo>
                  <a:pt x="0" y="0"/>
                </a:moveTo>
                <a:cubicBezTo>
                  <a:pt x="496553" y="367021"/>
                  <a:pt x="993106" y="734042"/>
                  <a:pt x="1432234" y="878148"/>
                </a:cubicBezTo>
                <a:cubicBezTo>
                  <a:pt x="1871362" y="1022254"/>
                  <a:pt x="2229420" y="988479"/>
                  <a:pt x="2634769" y="864638"/>
                </a:cubicBezTo>
                <a:cubicBezTo>
                  <a:pt x="3040118" y="740797"/>
                  <a:pt x="3864328" y="135100"/>
                  <a:pt x="3864328" y="135100"/>
                </a:cubicBezTo>
              </a:path>
            </a:pathLst>
          </a:custGeom>
          <a:ln w="38100" cmpd="sng">
            <a:solidFill>
              <a:srgbClr val="0000FF"/>
            </a:solidFill>
            <a:headEnd type="arrow"/>
            <a:tailEnd type="non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20268" name="Rounded Rectangular Callout 1120267"/>
          <p:cNvSpPr/>
          <p:nvPr/>
        </p:nvSpPr>
        <p:spPr bwMode="auto">
          <a:xfrm>
            <a:off x="685800" y="5715000"/>
            <a:ext cx="2667000" cy="1066800"/>
          </a:xfrm>
          <a:prstGeom prst="wedgeRoundRectCallout">
            <a:avLst>
              <a:gd name="adj1" fmla="val 43753"/>
              <a:gd name="adj2" fmla="val -15229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20269" name="TextBox 1120268"/>
          <p:cNvSpPr txBox="1"/>
          <p:nvPr/>
        </p:nvSpPr>
        <p:spPr>
          <a:xfrm>
            <a:off x="796001" y="5782270"/>
            <a:ext cx="24043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+mn-lt"/>
              </a:rPr>
              <a:t>Blue and Green get</a:t>
            </a:r>
            <a:br>
              <a:rPr lang="en-US" sz="1800" b="0" dirty="0">
                <a:latin typeface="+mn-lt"/>
              </a:rPr>
            </a:br>
            <a:r>
              <a:rPr lang="en-US" sz="1800" b="0" dirty="0">
                <a:latin typeface="+mn-lt"/>
              </a:rPr>
              <a:t> 0.5Gbps; any excess </a:t>
            </a:r>
            <a:br>
              <a:rPr lang="en-US" sz="1800" b="0" dirty="0">
                <a:latin typeface="+mn-lt"/>
              </a:rPr>
            </a:br>
            <a:r>
              <a:rPr lang="en-US" sz="1800" b="0" dirty="0">
                <a:latin typeface="+mn-lt"/>
              </a:rPr>
              <a:t>will be dropped</a:t>
            </a:r>
          </a:p>
        </p:txBody>
      </p:sp>
      <p:sp>
        <p:nvSpPr>
          <p:cNvPr id="66" name="Rounded Rectangular Callout 65"/>
          <p:cNvSpPr/>
          <p:nvPr/>
        </p:nvSpPr>
        <p:spPr bwMode="auto">
          <a:xfrm>
            <a:off x="6324600" y="4449128"/>
            <a:ext cx="2667000" cy="961072"/>
          </a:xfrm>
          <a:prstGeom prst="wedgeRoundRectCallout">
            <a:avLst>
              <a:gd name="adj1" fmla="val -91515"/>
              <a:gd name="adj2" fmla="val -4703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420974" y="4495801"/>
            <a:ext cx="2494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dirty="0">
                <a:latin typeface="+mn-lt"/>
              </a:rPr>
              <a:t>Will drop an additional</a:t>
            </a:r>
            <a:br>
              <a:rPr lang="en-US" sz="1800" b="0" dirty="0">
                <a:latin typeface="+mn-lt"/>
              </a:rPr>
            </a:br>
            <a:r>
              <a:rPr lang="en-US" sz="1800" b="0" dirty="0">
                <a:latin typeface="+mn-lt"/>
              </a:rPr>
              <a:t>400Mbps from </a:t>
            </a:r>
            <a:br>
              <a:rPr lang="en-US" sz="1800" b="0" dirty="0">
                <a:latin typeface="+mn-lt"/>
              </a:rPr>
            </a:br>
            <a:r>
              <a:rPr lang="en-US" sz="1800" b="0" dirty="0">
                <a:latin typeface="+mn-lt"/>
              </a:rPr>
              <a:t>the green flow </a:t>
            </a:r>
          </a:p>
        </p:txBody>
      </p:sp>
      <p:sp>
        <p:nvSpPr>
          <p:cNvPr id="69" name="Rounded Rectangular Callout 68"/>
          <p:cNvSpPr/>
          <p:nvPr/>
        </p:nvSpPr>
        <p:spPr bwMode="auto">
          <a:xfrm>
            <a:off x="4419600" y="5715000"/>
            <a:ext cx="4648200" cy="961072"/>
          </a:xfrm>
          <a:prstGeom prst="wedgeRoundRectCallout">
            <a:avLst>
              <a:gd name="adj1" fmla="val -59515"/>
              <a:gd name="adj2" fmla="val -179171"/>
              <a:gd name="adj3" fmla="val 16667"/>
            </a:avLst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419600" y="5715000"/>
            <a:ext cx="472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dirty="0">
                <a:latin typeface="+mn-lt"/>
              </a:rPr>
              <a:t>If the green flow doesn’t drop its sending rate to 100Mbps, we’re wasting 400Mbps that could be usefully given to the blue flow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FAA7A9D-C8FA-E26B-0499-7FD31310E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31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0257" grpId="0"/>
      <p:bldP spid="48" grpId="0"/>
      <p:bldP spid="51" grpId="0"/>
      <p:bldP spid="54" grpId="0"/>
      <p:bldP spid="56" grpId="0"/>
      <p:bldP spid="1120267" grpId="0" animBg="1"/>
      <p:bldP spid="63" grpId="0" animBg="1"/>
      <p:bldP spid="1120268" grpId="0" animBg="1"/>
      <p:bldP spid="1120269" grpId="0"/>
      <p:bldP spid="66" grpId="0" animBg="1"/>
      <p:bldP spid="67" grpId="0"/>
      <p:bldP spid="69" grpId="0" animBg="1"/>
      <p:bldP spid="7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FQ in the big picture</a:t>
            </a:r>
            <a:endParaRPr lang="en-US" dirty="0"/>
          </a:p>
        </p:txBody>
      </p:sp>
      <p:sp>
        <p:nvSpPr>
          <p:cNvPr id="1120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FQ does not eliminate congestion </a:t>
            </a:r>
            <a:r>
              <a:rPr lang="en-US" dirty="0">
                <a:sym typeface="Wingdings" charset="0"/>
              </a:rPr>
              <a:t> it just manages the congestion</a:t>
            </a:r>
          </a:p>
          <a:p>
            <a:pPr lvl="1"/>
            <a:r>
              <a:rPr lang="en-US" dirty="0">
                <a:sym typeface="Wingdings" charset="0"/>
              </a:rPr>
              <a:t>Robust to cheating, variations in RTT, details of delay, reordering, retransmission, etc.</a:t>
            </a:r>
            <a:endParaRPr lang="en-US" dirty="0"/>
          </a:p>
          <a:p>
            <a:r>
              <a:rPr lang="en-US" dirty="0"/>
              <a:t>But congestion (and packet drops) still occurs</a:t>
            </a:r>
          </a:p>
          <a:p>
            <a:r>
              <a:rPr lang="en-US" dirty="0"/>
              <a:t>We still want end-hosts to discover/adapt to their fair share!</a:t>
            </a:r>
          </a:p>
          <a:p>
            <a:r>
              <a:rPr lang="en-US" dirty="0"/>
              <a:t>What would the end-to-end argument say w.r.t. congestion control?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13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0259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Fairness is a controversial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you have 8 flows, and I have 4?</a:t>
            </a:r>
          </a:p>
          <a:p>
            <a:pPr lvl="1"/>
            <a:r>
              <a:rPr lang="en-US" dirty="0"/>
              <a:t>Why should you get twice the bandwidth?</a:t>
            </a:r>
          </a:p>
          <a:p>
            <a:r>
              <a:rPr lang="en-US" dirty="0"/>
              <a:t>What if your flow goes over 4 congested hops, and mine only goes over 1?</a:t>
            </a:r>
          </a:p>
          <a:p>
            <a:pPr lvl="1"/>
            <a:r>
              <a:rPr lang="en-US" dirty="0"/>
              <a:t>Why shouldn’t you be penalized for using more scarce bandwidth?</a:t>
            </a:r>
          </a:p>
          <a:p>
            <a:r>
              <a:rPr lang="en-US" dirty="0"/>
              <a:t>What is a flow anyway?</a:t>
            </a:r>
          </a:p>
          <a:p>
            <a:pPr lvl="1"/>
            <a:r>
              <a:rPr lang="en-US" dirty="0"/>
              <a:t>TCP connection</a:t>
            </a:r>
          </a:p>
          <a:p>
            <a:pPr lvl="1"/>
            <a:r>
              <a:rPr lang="en-US" dirty="0"/>
              <a:t>Source-Destination pair?</a:t>
            </a:r>
          </a:p>
          <a:p>
            <a:pPr lvl="1"/>
            <a:r>
              <a:rPr lang="en-US" dirty="0"/>
              <a:t>Source?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13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1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Router-Assisted Congestion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CC has three different tasks: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Isolation/fairness</a:t>
            </a:r>
          </a:p>
          <a:p>
            <a:pPr lvl="1"/>
            <a:r>
              <a:rPr lang="en-US" dirty="0"/>
              <a:t>Rate adjustment</a:t>
            </a:r>
          </a:p>
          <a:p>
            <a:pPr lvl="1"/>
            <a:r>
              <a:rPr lang="en-US" dirty="0"/>
              <a:t>Detecting congestion</a:t>
            </a:r>
          </a:p>
          <a:p>
            <a:pPr lvl="7"/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13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82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let routers tell what rate end hosts should use?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Packets carry “rate field”</a:t>
            </a:r>
          </a:p>
          <a:p>
            <a:r>
              <a:rPr lang="en-US" dirty="0"/>
              <a:t>Routers insert “fair share” f in packet header</a:t>
            </a:r>
          </a:p>
          <a:p>
            <a:r>
              <a:rPr lang="en-US" dirty="0"/>
              <a:t>End-hosts set sending rate (or window size) to f</a:t>
            </a:r>
          </a:p>
          <a:p>
            <a:pPr lvl="1"/>
            <a:r>
              <a:rPr lang="en-US" dirty="0"/>
              <a:t>Hopefully (still need some policing of end hosts!)</a:t>
            </a:r>
          </a:p>
          <a:p>
            <a:r>
              <a:rPr lang="en-US" dirty="0"/>
              <a:t>This is the basic idea behind the “Rate Control Protocol” (RCP) from </a:t>
            </a:r>
            <a:r>
              <a:rPr lang="en-US" dirty="0" err="1"/>
              <a:t>Dukkipati</a:t>
            </a:r>
            <a:r>
              <a:rPr lang="en-US" dirty="0"/>
              <a:t> et al. ’07</a:t>
            </a:r>
          </a:p>
          <a:p>
            <a:pPr lvl="1"/>
            <a:r>
              <a:rPr lang="en-US" dirty="0"/>
              <a:t>Flows react faster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13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07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1173162"/>
          </a:xfrm>
        </p:spPr>
        <p:txBody>
          <a:bodyPr/>
          <a:lstStyle/>
          <a:p>
            <a:r>
              <a:rPr lang="en-US" sz="3600" dirty="0"/>
              <a:t>Router-Assisted Congestion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CC has three different tasks: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Isolation/fairness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Rate adjustment</a:t>
            </a:r>
          </a:p>
          <a:p>
            <a:pPr lvl="1"/>
            <a:r>
              <a:rPr lang="en-US" dirty="0"/>
              <a:t>Detecting congestion</a:t>
            </a:r>
          </a:p>
          <a:p>
            <a:pPr lvl="7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13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533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Congestion Notification (ECN)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bit in packet header; set by congested routers</a:t>
            </a:r>
          </a:p>
          <a:p>
            <a:pPr lvl="1"/>
            <a:r>
              <a:rPr lang="en-US" dirty="0"/>
              <a:t>If data packet has bit set, then ACK has ECN bit set</a:t>
            </a:r>
          </a:p>
          <a:p>
            <a:r>
              <a:rPr lang="en-US" dirty="0"/>
              <a:t>Many options for when routers set the bit</a:t>
            </a:r>
          </a:p>
          <a:p>
            <a:pPr lvl="1"/>
            <a:r>
              <a:rPr lang="en-US" dirty="0"/>
              <a:t>Tradeoff between (link) utilization and (packet) delay</a:t>
            </a:r>
          </a:p>
          <a:p>
            <a:r>
              <a:rPr lang="en-US" dirty="0"/>
              <a:t>Congestion semantics can be exactly like that of drop</a:t>
            </a:r>
          </a:p>
          <a:p>
            <a:pPr lvl="1"/>
            <a:r>
              <a:rPr lang="en-US" dirty="0"/>
              <a:t>i.e., end-host reacts as though it saw a drop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13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9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Don’t confuse corruption with congestion; recovery w/ rate adjustment</a:t>
            </a:r>
          </a:p>
          <a:p>
            <a:pPr lvl="1"/>
            <a:r>
              <a:rPr lang="en-US" dirty="0"/>
              <a:t>Can serve as an early indicator of congestion to avoid delays</a:t>
            </a:r>
          </a:p>
          <a:p>
            <a:pPr lvl="1"/>
            <a:r>
              <a:rPr lang="en-US" dirty="0"/>
              <a:t>Easy (easier) to incrementally deploy </a:t>
            </a:r>
          </a:p>
          <a:p>
            <a:pPr lvl="2"/>
            <a:r>
              <a:rPr lang="en-US" dirty="0"/>
              <a:t>Today: defined in RFC 3168 using ToS/DSCP bits in the IP header</a:t>
            </a:r>
          </a:p>
          <a:p>
            <a:pPr lvl="2"/>
            <a:r>
              <a:rPr lang="en-US" dirty="0"/>
              <a:t>Common in datacenters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13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452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 routers form the backbone of the Internet</a:t>
            </a:r>
          </a:p>
          <a:p>
            <a:r>
              <a:rPr lang="en-US" dirty="0"/>
              <a:t>Aims for speed while providing fairness</a:t>
            </a:r>
          </a:p>
          <a:p>
            <a:r>
              <a:rPr lang="en-US" dirty="0"/>
              <a:t>Routers can assist in addressing/mitigating many of TCP’s shortcomings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13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loud 57"/>
          <p:cNvSpPr>
            <a:spLocks noChangeArrowheads="1"/>
          </p:cNvSpPr>
          <p:nvPr/>
        </p:nvSpPr>
        <p:spPr bwMode="auto">
          <a:xfrm>
            <a:off x="7467600" y="5029200"/>
            <a:ext cx="1447800" cy="91440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1">
              <a:lumMod val="20000"/>
              <a:lumOff val="80000"/>
              <a:alpha val="47842"/>
            </a:schemeClr>
          </a:solidFill>
          <a:ln w="12700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>
                <a:cs typeface="+mn-cs"/>
              </a:rPr>
              <a:t> </a:t>
            </a:r>
          </a:p>
        </p:txBody>
      </p:sp>
      <p:sp>
        <p:nvSpPr>
          <p:cNvPr id="84" name="Cloud 57"/>
          <p:cNvSpPr>
            <a:spLocks noChangeArrowheads="1"/>
          </p:cNvSpPr>
          <p:nvPr/>
        </p:nvSpPr>
        <p:spPr bwMode="auto">
          <a:xfrm>
            <a:off x="7239000" y="2286000"/>
            <a:ext cx="1447800" cy="114300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1">
              <a:lumMod val="20000"/>
              <a:lumOff val="80000"/>
              <a:alpha val="47842"/>
            </a:schemeClr>
          </a:solidFill>
          <a:ln w="12700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>
                <a:cs typeface="+mn-cs"/>
              </a:rPr>
              <a:t> </a:t>
            </a:r>
          </a:p>
        </p:txBody>
      </p:sp>
      <p:sp>
        <p:nvSpPr>
          <p:cNvPr id="83" name="Cloud 57"/>
          <p:cNvSpPr>
            <a:spLocks noChangeArrowheads="1"/>
          </p:cNvSpPr>
          <p:nvPr/>
        </p:nvSpPr>
        <p:spPr bwMode="auto">
          <a:xfrm>
            <a:off x="685800" y="1828800"/>
            <a:ext cx="1676400" cy="129540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1">
              <a:lumMod val="20000"/>
              <a:lumOff val="80000"/>
              <a:alpha val="47842"/>
            </a:schemeClr>
          </a:solidFill>
          <a:ln w="12700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>
                <a:cs typeface="+mn-cs"/>
              </a:rPr>
              <a:t> </a:t>
            </a:r>
          </a:p>
        </p:txBody>
      </p:sp>
      <p:sp>
        <p:nvSpPr>
          <p:cNvPr id="81" name="Cloud 57"/>
          <p:cNvSpPr>
            <a:spLocks noChangeArrowheads="1"/>
          </p:cNvSpPr>
          <p:nvPr/>
        </p:nvSpPr>
        <p:spPr bwMode="auto">
          <a:xfrm>
            <a:off x="457200" y="4800600"/>
            <a:ext cx="2667000" cy="160020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1">
              <a:lumMod val="20000"/>
              <a:lumOff val="80000"/>
              <a:alpha val="47842"/>
            </a:schemeClr>
          </a:solidFill>
          <a:ln w="12700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>
                <a:cs typeface="+mn-cs"/>
              </a:rPr>
              <a:t> </a:t>
            </a:r>
          </a:p>
        </p:txBody>
      </p:sp>
      <p:sp>
        <p:nvSpPr>
          <p:cNvPr id="85" name="Cloud 57"/>
          <p:cNvSpPr>
            <a:spLocks noChangeArrowheads="1"/>
          </p:cNvSpPr>
          <p:nvPr/>
        </p:nvSpPr>
        <p:spPr bwMode="auto">
          <a:xfrm>
            <a:off x="4038600" y="5029200"/>
            <a:ext cx="2895600" cy="134874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1">
              <a:lumMod val="20000"/>
              <a:lumOff val="80000"/>
              <a:alpha val="47842"/>
            </a:schemeClr>
          </a:solidFill>
          <a:ln w="12700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>
                <a:cs typeface="+mn-cs"/>
              </a:rPr>
              <a:t> </a:t>
            </a:r>
          </a:p>
        </p:txBody>
      </p:sp>
      <p:sp>
        <p:nvSpPr>
          <p:cNvPr id="80" name="Cloud 57"/>
          <p:cNvSpPr>
            <a:spLocks noChangeArrowheads="1"/>
          </p:cNvSpPr>
          <p:nvPr/>
        </p:nvSpPr>
        <p:spPr bwMode="auto">
          <a:xfrm>
            <a:off x="2743200" y="1905000"/>
            <a:ext cx="3886200" cy="266700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1">
              <a:lumMod val="20000"/>
              <a:lumOff val="80000"/>
              <a:alpha val="47842"/>
            </a:schemeClr>
          </a:solidFill>
          <a:ln w="12700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>
                <a:cs typeface="+mn-cs"/>
              </a:rPr>
              <a:t> </a:t>
            </a:r>
          </a:p>
        </p:txBody>
      </p:sp>
      <p:grpSp>
        <p:nvGrpSpPr>
          <p:cNvPr id="3" name="Group 124"/>
          <p:cNvGrpSpPr/>
          <p:nvPr/>
        </p:nvGrpSpPr>
        <p:grpSpPr>
          <a:xfrm>
            <a:off x="1295400" y="2819400"/>
            <a:ext cx="6172200" cy="2781300"/>
            <a:chOff x="1447800" y="2247900"/>
            <a:chExt cx="6172200" cy="2781300"/>
          </a:xfrm>
          <a:effectLst/>
        </p:grpSpPr>
        <p:cxnSp>
          <p:nvCxnSpPr>
            <p:cNvPr id="95" name="Straight Connector 94"/>
            <p:cNvCxnSpPr/>
            <p:nvPr/>
          </p:nvCxnSpPr>
          <p:spPr>
            <a:xfrm flipV="1">
              <a:off x="1447800" y="2971800"/>
              <a:ext cx="1447800" cy="304800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10800000">
              <a:off x="2209801" y="2286001"/>
              <a:ext cx="685801" cy="533401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2895600" y="3733800"/>
              <a:ext cx="838200" cy="533400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3200400" y="4800600"/>
              <a:ext cx="1066800" cy="228600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5400000">
              <a:off x="4927124" y="4178776"/>
              <a:ext cx="776446" cy="38894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V="1">
              <a:off x="7010400" y="4800600"/>
              <a:ext cx="609600" cy="76200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V="1">
              <a:off x="6629400" y="2247900"/>
              <a:ext cx="762000" cy="38100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Networks and routers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4648200" y="2743200"/>
            <a:ext cx="99060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400" b="1" dirty="0"/>
              <a:t>AT&amp;T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543800" y="2590800"/>
            <a:ext cx="99060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BBN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696200" y="5253335"/>
            <a:ext cx="99060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NYU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38200" y="2133600"/>
            <a:ext cx="121920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UMICH</a:t>
            </a:r>
            <a:endParaRPr lang="en-US" sz="2400" b="1" dirty="0"/>
          </a:p>
        </p:txBody>
      </p:sp>
      <p:pic>
        <p:nvPicPr>
          <p:cNvPr id="93" name="Picture 2" descr="C:\Documents and Settings\spratnas\Local Settings\Temporary Internet Files\Content.IE5\CLEFC5EZ\MCj04417380000[1]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" y="3581400"/>
            <a:ext cx="762000" cy="762000"/>
          </a:xfrm>
          <a:prstGeom prst="rect">
            <a:avLst/>
          </a:prstGeom>
          <a:noFill/>
          <a:effectLst/>
        </p:spPr>
      </p:pic>
      <p:pic>
        <p:nvPicPr>
          <p:cNvPr id="336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200" y="370332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35" name="Straight Connector 334"/>
          <p:cNvCxnSpPr/>
          <p:nvPr/>
        </p:nvCxnSpPr>
        <p:spPr>
          <a:xfrm flipV="1">
            <a:off x="2057400" y="4876800"/>
            <a:ext cx="609600" cy="3810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>
            <a:endCxn id="325" idx="0"/>
          </p:cNvCxnSpPr>
          <p:nvPr/>
        </p:nvCxnSpPr>
        <p:spPr>
          <a:xfrm rot="16200000" flipH="1">
            <a:off x="4168593" y="2918011"/>
            <a:ext cx="768717" cy="114298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/>
          <p:nvPr/>
        </p:nvCxnSpPr>
        <p:spPr>
          <a:xfrm flipV="1">
            <a:off x="3581402" y="3581401"/>
            <a:ext cx="990599" cy="838199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/>
          <p:cNvCxnSpPr/>
          <p:nvPr/>
        </p:nvCxnSpPr>
        <p:spPr>
          <a:xfrm rot="16200000" flipH="1">
            <a:off x="4572000" y="3581400"/>
            <a:ext cx="685801" cy="5334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 flipV="1">
            <a:off x="2362200" y="5486400"/>
            <a:ext cx="609600" cy="2286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 rot="16200000" flipH="1">
            <a:off x="2667000" y="4953000"/>
            <a:ext cx="457200" cy="3048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 rot="16200000" flipV="1">
            <a:off x="1828800" y="5257800"/>
            <a:ext cx="457200" cy="3048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>
            <a:endCxn id="330" idx="1"/>
          </p:cNvCxnSpPr>
          <p:nvPr/>
        </p:nvCxnSpPr>
        <p:spPr>
          <a:xfrm>
            <a:off x="4191000" y="5562600"/>
            <a:ext cx="838200" cy="1524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 rot="16200000" flipH="1">
            <a:off x="5143501" y="5829300"/>
            <a:ext cx="457199" cy="762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 rot="16200000" flipH="1">
            <a:off x="5124450" y="5276850"/>
            <a:ext cx="304800" cy="1143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>
            <a:endCxn id="326" idx="1"/>
          </p:cNvCxnSpPr>
          <p:nvPr/>
        </p:nvCxnSpPr>
        <p:spPr>
          <a:xfrm flipV="1">
            <a:off x="5486400" y="5471160"/>
            <a:ext cx="914400" cy="91441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>
            <a:stCxn id="325" idx="1"/>
          </p:cNvCxnSpPr>
          <p:nvPr/>
        </p:nvCxnSpPr>
        <p:spPr>
          <a:xfrm rot="10800000" flipV="1">
            <a:off x="3200404" y="3546661"/>
            <a:ext cx="1142997" cy="34739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 flipV="1">
            <a:off x="4800600" y="2971800"/>
            <a:ext cx="1676400" cy="533402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>
            <a:endCxn id="324" idx="1"/>
          </p:cNvCxnSpPr>
          <p:nvPr/>
        </p:nvCxnSpPr>
        <p:spPr>
          <a:xfrm flipV="1">
            <a:off x="3733800" y="4263019"/>
            <a:ext cx="1219200" cy="80381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>
            <a:stCxn id="323" idx="1"/>
          </p:cNvCxnSpPr>
          <p:nvPr/>
        </p:nvCxnSpPr>
        <p:spPr>
          <a:xfrm rot="10800000">
            <a:off x="4495800" y="2590803"/>
            <a:ext cx="1676400" cy="300613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/>
          <p:nvPr/>
        </p:nvCxnSpPr>
        <p:spPr>
          <a:xfrm rot="10800000" flipV="1">
            <a:off x="2971800" y="2590800"/>
            <a:ext cx="1371600" cy="8382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 rot="5400000" flipH="1" flipV="1">
            <a:off x="5295903" y="3086101"/>
            <a:ext cx="1066797" cy="990602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3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38400" y="471678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4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19400" y="530352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5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15200" y="521970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6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2600" y="271272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00200" y="505206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8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7400" y="563880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9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2800" y="2590800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0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4233041"/>
            <a:ext cx="533400" cy="378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1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1000" y="2362200"/>
            <a:ext cx="533400" cy="378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2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7000" y="3352800"/>
            <a:ext cx="533400" cy="401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3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0" y="2667000"/>
            <a:ext cx="533400" cy="448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4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4038604"/>
            <a:ext cx="533400" cy="448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5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3400" y="3359519"/>
            <a:ext cx="533400" cy="374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6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00800" y="530352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53000" y="496824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8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86200" y="547116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9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81600" y="598932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0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29200" y="541020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31" name="Straight Connector 330"/>
          <p:cNvCxnSpPr/>
          <p:nvPr/>
        </p:nvCxnSpPr>
        <p:spPr>
          <a:xfrm rot="16200000" flipV="1">
            <a:off x="2933702" y="3771902"/>
            <a:ext cx="609599" cy="380998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4876800" y="3429000"/>
            <a:ext cx="762000" cy="304800"/>
          </a:xfrm>
          <a:prstGeom prst="roundRect">
            <a:avLst/>
          </a:prstGeom>
          <a:solidFill>
            <a:srgbClr val="D3A600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5486400" y="5486400"/>
            <a:ext cx="762000" cy="304800"/>
          </a:xfrm>
          <a:prstGeom prst="roundRect">
            <a:avLst/>
          </a:prstGeom>
          <a:solidFill>
            <a:srgbClr val="D3A600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5486400" y="4267200"/>
            <a:ext cx="1295400" cy="381000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edge (ISP)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6858000" y="2133600"/>
            <a:ext cx="2057400" cy="381000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edge (enterprise)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76200" y="3048000"/>
            <a:ext cx="1828800" cy="6096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home,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 small business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13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9" grpId="0" animBg="1"/>
      <p:bldP spid="71" grpId="0" animBg="1"/>
      <p:bldP spid="72" grpId="0" animBg="1"/>
      <p:bldP spid="7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types of routers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Core</a:t>
            </a:r>
          </a:p>
          <a:p>
            <a:pPr lvl="1"/>
            <a:r>
              <a:rPr lang="en-US" dirty="0"/>
              <a:t>R = 10/40/100 Gbps</a:t>
            </a:r>
          </a:p>
          <a:p>
            <a:pPr lvl="1"/>
            <a:r>
              <a:rPr lang="en-US" dirty="0"/>
              <a:t>NR = O(100) Tbps (Aggregated)</a:t>
            </a:r>
          </a:p>
          <a:p>
            <a:r>
              <a:rPr lang="en-US" dirty="0"/>
              <a:t>Edge</a:t>
            </a:r>
          </a:p>
          <a:p>
            <a:pPr lvl="1"/>
            <a:r>
              <a:rPr lang="en-US" dirty="0"/>
              <a:t>R = 1/10/40</a:t>
            </a:r>
          </a:p>
          <a:p>
            <a:pPr lvl="1"/>
            <a:r>
              <a:rPr lang="en-US" dirty="0"/>
              <a:t>NR = O(100) Gbps</a:t>
            </a:r>
          </a:p>
          <a:p>
            <a:r>
              <a:rPr lang="en-US" dirty="0"/>
              <a:t>Small business</a:t>
            </a:r>
          </a:p>
          <a:p>
            <a:pPr lvl="1"/>
            <a:r>
              <a:rPr lang="en-US" dirty="0"/>
              <a:t>R = 10/100/1000 Mbps</a:t>
            </a:r>
          </a:p>
          <a:p>
            <a:pPr lvl="1"/>
            <a:r>
              <a:rPr lang="en-US" dirty="0"/>
              <a:t>NR &lt; 10 Gbps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13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35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inside a router?</a:t>
            </a:r>
            <a:endParaRPr lang="en-US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382460" y="1600200"/>
            <a:ext cx="6799338" cy="51054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32" tIns="44374" rIns="90332" bIns="44374" anchor="ctr"/>
          <a:lstStyle/>
          <a:p>
            <a:pPr algn="ctr" defTabSz="912813"/>
            <a:endParaRPr 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735065" y="3307018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735065" y="4095906"/>
            <a:ext cx="1288721" cy="49114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735065" y="5968879"/>
            <a:ext cx="1288721" cy="49114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6421896" y="3307018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6421896" y="4095906"/>
            <a:ext cx="1288721" cy="49114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6421896" y="5967607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3591698" y="3453344"/>
            <a:ext cx="2131229" cy="2761108"/>
          </a:xfrm>
          <a:prstGeom prst="rect">
            <a:avLst/>
          </a:prstGeom>
          <a:solidFill>
            <a:srgbClr val="D3A6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78" tIns="44445" rIns="90478" bIns="44445" anchor="ctr"/>
          <a:lstStyle/>
          <a:p>
            <a:pPr algn="ctr"/>
            <a:endParaRPr lang="en-US">
              <a:latin typeface="Palatino Linotype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914401" y="3552591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914401" y="4244777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914401" y="6214453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7710617" y="6313701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>
            <a:off x="7710617" y="4341479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7710617" y="3552591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1206407" y="2864564"/>
            <a:ext cx="2298793" cy="33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 b="1" dirty="0">
                <a:latin typeface="Arial" charset="0"/>
              </a:rPr>
              <a:t>Linecard</a:t>
            </a:r>
            <a:r>
              <a:rPr lang="en-US" sz="1600" dirty="0">
                <a:latin typeface="Arial" charset="0"/>
              </a:rPr>
              <a:t>s (input)</a:t>
            </a:r>
            <a:endParaRPr lang="en-US" sz="1600" b="1" dirty="0">
              <a:latin typeface="Arial" charset="0"/>
            </a:endParaRPr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2234328" y="4723199"/>
            <a:ext cx="118575" cy="9670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2235887" y="5130367"/>
            <a:ext cx="115456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2235887" y="5522267"/>
            <a:ext cx="115456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7008530" y="4858074"/>
            <a:ext cx="118575" cy="9924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7008530" y="5252518"/>
            <a:ext cx="118575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7008530" y="5644417"/>
            <a:ext cx="118575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cxnSp>
        <p:nvCxnSpPr>
          <p:cNvPr id="26" name="AutoShape 29"/>
          <p:cNvCxnSpPr>
            <a:cxnSpLocks noChangeShapeType="1"/>
            <a:stCxn id="5" idx="3"/>
          </p:cNvCxnSpPr>
          <p:nvPr/>
        </p:nvCxnSpPr>
        <p:spPr bwMode="auto">
          <a:xfrm>
            <a:off x="3023786" y="3553864"/>
            <a:ext cx="557614" cy="40853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AutoShape 30"/>
          <p:cNvCxnSpPr>
            <a:cxnSpLocks noChangeShapeType="1"/>
            <a:stCxn id="6" idx="3"/>
          </p:cNvCxnSpPr>
          <p:nvPr/>
        </p:nvCxnSpPr>
        <p:spPr bwMode="auto">
          <a:xfrm>
            <a:off x="3023786" y="4341480"/>
            <a:ext cx="557614" cy="29519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AutoShape 31"/>
          <p:cNvCxnSpPr>
            <a:cxnSpLocks noChangeShapeType="1"/>
            <a:stCxn id="7" idx="3"/>
          </p:cNvCxnSpPr>
          <p:nvPr/>
        </p:nvCxnSpPr>
        <p:spPr bwMode="auto">
          <a:xfrm flipV="1">
            <a:off x="3023786" y="5522268"/>
            <a:ext cx="557614" cy="69218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AutoShape 32"/>
          <p:cNvCxnSpPr>
            <a:cxnSpLocks noChangeShapeType="1"/>
            <a:endCxn id="8" idx="1"/>
          </p:cNvCxnSpPr>
          <p:nvPr/>
        </p:nvCxnSpPr>
        <p:spPr bwMode="auto">
          <a:xfrm flipV="1">
            <a:off x="5722927" y="3553864"/>
            <a:ext cx="698969" cy="40469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AutoShape 33"/>
          <p:cNvCxnSpPr>
            <a:cxnSpLocks noChangeShapeType="1"/>
            <a:endCxn id="9" idx="1"/>
          </p:cNvCxnSpPr>
          <p:nvPr/>
        </p:nvCxnSpPr>
        <p:spPr bwMode="auto">
          <a:xfrm flipV="1">
            <a:off x="5718964" y="4341479"/>
            <a:ext cx="702932" cy="23436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AutoShape 34"/>
          <p:cNvCxnSpPr>
            <a:cxnSpLocks noChangeShapeType="1"/>
            <a:endCxn id="10" idx="1"/>
          </p:cNvCxnSpPr>
          <p:nvPr/>
        </p:nvCxnSpPr>
        <p:spPr bwMode="auto">
          <a:xfrm>
            <a:off x="5728479" y="5404030"/>
            <a:ext cx="693417" cy="81042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Text Box 35"/>
          <p:cNvSpPr txBox="1">
            <a:spLocks noChangeArrowheads="1"/>
          </p:cNvSpPr>
          <p:nvPr/>
        </p:nvSpPr>
        <p:spPr bwMode="auto">
          <a:xfrm>
            <a:off x="3828775" y="4387144"/>
            <a:ext cx="1567943" cy="920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Interconnect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(Switching)</a:t>
            </a:r>
          </a:p>
          <a:p>
            <a:pPr algn="ctr"/>
            <a:r>
              <a:rPr lang="en-US" sz="1800" dirty="0">
                <a:latin typeface="+mn-lt"/>
              </a:rPr>
              <a:t>Fabric</a:t>
            </a:r>
          </a:p>
        </p:txBody>
      </p:sp>
      <p:sp>
        <p:nvSpPr>
          <p:cNvPr id="40" name="Rectangle 11"/>
          <p:cNvSpPr>
            <a:spLocks noChangeArrowheads="1"/>
          </p:cNvSpPr>
          <p:nvPr/>
        </p:nvSpPr>
        <p:spPr bwMode="auto">
          <a:xfrm>
            <a:off x="3810000" y="1905000"/>
            <a:ext cx="17526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sz="1800" dirty="0">
                <a:latin typeface="+mn-lt"/>
              </a:rPr>
              <a:t>Route/Control 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Processor</a:t>
            </a:r>
          </a:p>
        </p:txBody>
      </p:sp>
      <p:sp>
        <p:nvSpPr>
          <p:cNvPr id="47" name="Text Box 22"/>
          <p:cNvSpPr txBox="1">
            <a:spLocks noChangeArrowheads="1"/>
          </p:cNvSpPr>
          <p:nvPr/>
        </p:nvSpPr>
        <p:spPr bwMode="auto">
          <a:xfrm>
            <a:off x="5930807" y="2864564"/>
            <a:ext cx="2298793" cy="33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 b="1" dirty="0">
                <a:latin typeface="Arial" charset="0"/>
              </a:rPr>
              <a:t>Linecard</a:t>
            </a:r>
            <a:r>
              <a:rPr lang="en-US" sz="1600" dirty="0">
                <a:latin typeface="Arial" charset="0"/>
              </a:rPr>
              <a:t>s (output)</a:t>
            </a:r>
            <a:endParaRPr lang="en-US" sz="1600" b="1" dirty="0">
              <a:latin typeface="Arial" charset="0"/>
            </a:endParaRPr>
          </a:p>
        </p:txBody>
      </p:sp>
      <p:cxnSp>
        <p:nvCxnSpPr>
          <p:cNvPr id="48" name="Straight Connector 47"/>
          <p:cNvCxnSpPr/>
          <p:nvPr/>
        </p:nvCxnSpPr>
        <p:spPr bwMode="auto">
          <a:xfrm>
            <a:off x="304800" y="2667000"/>
            <a:ext cx="868680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D3A6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298403" y="1917412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3A600"/>
                </a:solidFill>
              </a:rPr>
              <a:t>Control Plane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98403" y="2768025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3A600"/>
                </a:solidFill>
              </a:rPr>
              <a:t>Data Plane</a:t>
            </a:r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DBD28231-8182-3E4A-A9CE-3C63F8CB2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F7BBCEE2-65C7-984B-A6C1-AF7810F1E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EECS 489 – Lecture 11</a:t>
            </a:r>
            <a:endParaRPr lang="en-US" sz="1050" b="0" dirty="0">
              <a:latin typeface="Times New Roman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CB5122-5E1E-A94E-BB57-458642F0C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13 2023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82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inside a router?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Linecards</a:t>
            </a:r>
          </a:p>
          <a:p>
            <a:pPr lvl="1"/>
            <a:r>
              <a:rPr lang="en-US" dirty="0"/>
              <a:t>Input linecards process packets on their way in</a:t>
            </a:r>
          </a:p>
          <a:p>
            <a:pPr lvl="1"/>
            <a:r>
              <a:rPr lang="en-US" dirty="0"/>
              <a:t>Output linecards process packets on way out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Input and output for the same port are on the same physical linecard</a:t>
            </a:r>
          </a:p>
          <a:p>
            <a:r>
              <a:rPr lang="en-US" dirty="0"/>
              <a:t>Interconnect/switching fabric</a:t>
            </a:r>
          </a:p>
          <a:p>
            <a:pPr lvl="1"/>
            <a:r>
              <a:rPr lang="en-US" dirty="0"/>
              <a:t>Transfers packets from input to output ports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13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04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linecards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  <a:p>
            <a:pPr lvl="1"/>
            <a:r>
              <a:rPr lang="en-US" dirty="0"/>
              <a:t>Receive incoming packets (physical layer stuff)</a:t>
            </a:r>
          </a:p>
          <a:p>
            <a:pPr lvl="1"/>
            <a:r>
              <a:rPr lang="en-US" dirty="0"/>
              <a:t>Update the IP header</a:t>
            </a:r>
          </a:p>
          <a:p>
            <a:pPr lvl="2"/>
            <a:r>
              <a:rPr lang="en-US" dirty="0"/>
              <a:t>TTL, Checksum, Options and Fragment (maybe)</a:t>
            </a:r>
          </a:p>
          <a:p>
            <a:pPr lvl="1"/>
            <a:r>
              <a:rPr lang="en-US" dirty="0"/>
              <a:t>Lookup the output port for the destination IP address</a:t>
            </a:r>
          </a:p>
          <a:p>
            <a:pPr lvl="1"/>
            <a:r>
              <a:rPr lang="en-US" dirty="0"/>
              <a:t>Queue the packet at the switch fabric</a:t>
            </a:r>
          </a:p>
          <a:p>
            <a:r>
              <a:rPr lang="en-US" dirty="0"/>
              <a:t>Challenge: </a:t>
            </a:r>
            <a:r>
              <a:rPr lang="en-US" dirty="0">
                <a:solidFill>
                  <a:srgbClr val="0000FF"/>
                </a:solidFill>
              </a:rPr>
              <a:t>speed!</a:t>
            </a:r>
          </a:p>
          <a:p>
            <a:pPr lvl="1"/>
            <a:r>
              <a:rPr lang="en-US" dirty="0"/>
              <a:t>100B packets @ 40Gbps </a:t>
            </a:r>
            <a:r>
              <a:rPr lang="en-US" dirty="0">
                <a:sym typeface="Wingdings"/>
              </a:rPr>
              <a:t> new packet every 20 nano secs!  </a:t>
            </a:r>
          </a:p>
          <a:p>
            <a:pPr lvl="1"/>
            <a:r>
              <a:rPr lang="en-US" dirty="0">
                <a:sym typeface="Wingdings"/>
              </a:rPr>
              <a:t>Typically implemented with specialized ASICs (network processors)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13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0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1490455570</TotalTime>
  <Pages>7</Pages>
  <Words>2822</Words>
  <Application>Microsoft Macintosh PowerPoint</Application>
  <PresentationFormat>On-screen Show (4:3)</PresentationFormat>
  <Paragraphs>622</Paragraphs>
  <Slides>49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9" baseType="lpstr">
      <vt:lpstr>Arial</vt:lpstr>
      <vt:lpstr>Arial Black</vt:lpstr>
      <vt:lpstr>Courier New</vt:lpstr>
      <vt:lpstr>Gill Sans</vt:lpstr>
      <vt:lpstr>Monaco</vt:lpstr>
      <vt:lpstr>Monotype Sorts</vt:lpstr>
      <vt:lpstr>Palatino Linotype</vt:lpstr>
      <vt:lpstr>Times New Roman</vt:lpstr>
      <vt:lpstr>Wingdings</vt:lpstr>
      <vt:lpstr>dbllineb</vt:lpstr>
      <vt:lpstr>EECS 489 Computer Networks  Winter 2023</vt:lpstr>
      <vt:lpstr>Agenda</vt:lpstr>
      <vt:lpstr>IP routers</vt:lpstr>
      <vt:lpstr>Router definitions</vt:lpstr>
      <vt:lpstr>Networks and routers</vt:lpstr>
      <vt:lpstr>Many types of routers</vt:lpstr>
      <vt:lpstr>What’s inside a router?</vt:lpstr>
      <vt:lpstr>What’s inside a router?</vt:lpstr>
      <vt:lpstr>Input linecards</vt:lpstr>
      <vt:lpstr>Looking up the output port</vt:lpstr>
      <vt:lpstr>Example</vt:lpstr>
      <vt:lpstr>Example</vt:lpstr>
      <vt:lpstr>Longest prefix matching</vt:lpstr>
      <vt:lpstr>Finding match efficiently</vt:lpstr>
      <vt:lpstr>Longest prefix matching</vt:lpstr>
      <vt:lpstr>Tree structure</vt:lpstr>
      <vt:lpstr>Tree structure</vt:lpstr>
      <vt:lpstr>Input linecards</vt:lpstr>
      <vt:lpstr>Output linecards</vt:lpstr>
      <vt:lpstr>Simplest: FIFO router</vt:lpstr>
      <vt:lpstr>Packet classification</vt:lpstr>
      <vt:lpstr>Scheduler</vt:lpstr>
      <vt:lpstr>Priority scheduler</vt:lpstr>
      <vt:lpstr>Round-robin scheduler</vt:lpstr>
      <vt:lpstr>Connecting inputs to outputs: Switching fabric</vt:lpstr>
      <vt:lpstr>Crossbar fabric</vt:lpstr>
      <vt:lpstr>5-minute break!</vt:lpstr>
      <vt:lpstr>Announcements</vt:lpstr>
      <vt:lpstr>Router-assisted Congestion control</vt:lpstr>
      <vt:lpstr>Recap: TCP problems</vt:lpstr>
      <vt:lpstr>Router-assisted congestion control</vt:lpstr>
      <vt:lpstr>Fairness: General approach</vt:lpstr>
      <vt:lpstr>Max-Min fairness</vt:lpstr>
      <vt:lpstr>Example</vt:lpstr>
      <vt:lpstr>Max-Min fairness</vt:lpstr>
      <vt:lpstr>How do we deal with packets of different sizes?</vt:lpstr>
      <vt:lpstr>Fair Queuing (FQ) </vt:lpstr>
      <vt:lpstr>Example</vt:lpstr>
      <vt:lpstr>Fair Queuing (FQ)</vt:lpstr>
      <vt:lpstr>FQ vs. FIFO</vt:lpstr>
      <vt:lpstr>FQ in the big picture</vt:lpstr>
      <vt:lpstr>FQ in the big picture</vt:lpstr>
      <vt:lpstr>Fairness is a controversial goal</vt:lpstr>
      <vt:lpstr>Router-Assisted Congestion Control</vt:lpstr>
      <vt:lpstr>Why not let routers tell what rate end hosts should use?</vt:lpstr>
      <vt:lpstr>Router-Assisted Congestion Control</vt:lpstr>
      <vt:lpstr>Explicit Congestion Notification (ECN)</vt:lpstr>
      <vt:lpstr>ECN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Mao, Z</cp:lastModifiedBy>
  <cp:revision>1296</cp:revision>
  <cp:lastPrinted>2023-02-12T19:35:42Z</cp:lastPrinted>
  <dcterms:created xsi:type="dcterms:W3CDTF">2014-01-14T18:15:50Z</dcterms:created>
  <dcterms:modified xsi:type="dcterms:W3CDTF">2023-02-12T19:39:22Z</dcterms:modified>
  <cp:category/>
</cp:coreProperties>
</file>