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8" r:id="rId5"/>
    <p:sldId id="265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5" r:id="rId14"/>
    <p:sldId id="276" r:id="rId15"/>
    <p:sldId id="278" r:id="rId16"/>
    <p:sldId id="280" r:id="rId17"/>
    <p:sldId id="279" r:id="rId18"/>
    <p:sldId id="267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0873" y="4931101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542868"/>
            <a:ext cx="15434773" cy="1919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인공지능에 대한 이해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Deep Learning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10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A6A771-07E3-77F0-7235-E3A71AE5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48" y="3848100"/>
            <a:ext cx="5053303" cy="460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Training Neural Networks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11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FA55C3-FFB3-4E8B-A412-BAEEEC17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682" y="3771900"/>
            <a:ext cx="8876636" cy="45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1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Training Neural Networks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12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12D4B-15E1-18DD-3C9D-484F41312F17}"/>
              </a:ext>
            </a:extLst>
          </p:cNvPr>
          <p:cNvSpPr txBox="1"/>
          <p:nvPr/>
        </p:nvSpPr>
        <p:spPr>
          <a:xfrm>
            <a:off x="7781286" y="4162987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Loss Function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F95E1-E6E4-8BE1-1E64-1CBB5722D149}"/>
              </a:ext>
            </a:extLst>
          </p:cNvPr>
          <p:cNvSpPr txBox="1"/>
          <p:nvPr/>
        </p:nvSpPr>
        <p:spPr>
          <a:xfrm>
            <a:off x="3149441" y="5477682"/>
            <a:ext cx="119891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(Neural Network</a:t>
            </a:r>
            <a:r>
              <a:rPr lang="ko-KR" altLang="en-US" sz="2800" dirty="0"/>
              <a:t>의 출력과 실제 정답의 차이</a:t>
            </a:r>
            <a:r>
              <a:rPr lang="en-US" altLang="ko-KR" sz="2800" dirty="0"/>
              <a:t>)^2 : Loss</a:t>
            </a:r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미분을 통해 </a:t>
            </a:r>
            <a:r>
              <a:rPr lang="en-US" altLang="ko-KR" sz="2800" dirty="0"/>
              <a:t>Loss Function</a:t>
            </a:r>
            <a:r>
              <a:rPr lang="ko-KR" altLang="en-US" sz="2800" dirty="0"/>
              <a:t>의 값이 줄어들도록 </a:t>
            </a:r>
            <a:r>
              <a:rPr lang="en-US" altLang="ko-KR" sz="2800" dirty="0"/>
              <a:t>weight </a:t>
            </a:r>
            <a:r>
              <a:rPr lang="ko-KR" altLang="en-US" sz="2800" dirty="0"/>
              <a:t>값들을 조금씩 바꾼다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327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Training Neural Networks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13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3EDF80-7DDB-744D-C7A6-7C91FC079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590" y="3642381"/>
            <a:ext cx="6468378" cy="5277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A49A9C-3100-120D-9725-90FD9677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350" y="5178287"/>
            <a:ext cx="4906060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Gradient Descent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14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51DFF-920A-075E-ED0E-0405F3054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390" y="4457700"/>
            <a:ext cx="12327219" cy="34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73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Back Propagation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15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A82524-680A-6A24-7734-B98FF208F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8" y="3348774"/>
            <a:ext cx="5486400" cy="46383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25C308-CFA8-DC8F-38F0-EC872540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559" y="8244522"/>
            <a:ext cx="529663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9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Back Propagation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16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546590-737A-9FF1-7CC6-6882F816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23" y="3604264"/>
            <a:ext cx="5962951" cy="51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3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Key Components of Deep Learning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17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1DC36B-D5B4-32C3-3D8C-C9A85EA65F32}"/>
              </a:ext>
            </a:extLst>
          </p:cNvPr>
          <p:cNvSpPr txBox="1"/>
          <p:nvPr/>
        </p:nvSpPr>
        <p:spPr>
          <a:xfrm>
            <a:off x="3980053" y="5128591"/>
            <a:ext cx="103278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The data that the model can learn from</a:t>
            </a:r>
          </a:p>
          <a:p>
            <a:r>
              <a:rPr lang="en-US" altLang="ko-KR" sz="3200" dirty="0"/>
              <a:t>- The model how to transform the data</a:t>
            </a:r>
          </a:p>
          <a:p>
            <a:r>
              <a:rPr lang="en-US" altLang="ko-KR" sz="3200" dirty="0"/>
              <a:t>- The loss function that quantifies the badness of the model</a:t>
            </a:r>
          </a:p>
          <a:p>
            <a:r>
              <a:rPr lang="en-US" altLang="ko-KR" sz="3200" dirty="0"/>
              <a:t>- The algorithm to adjust the parameters to minimize the loss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449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용어 정리 및 포함관계 파악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pic>
        <p:nvPicPr>
          <p:cNvPr id="2" name="그림 1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BD81272-A6C1-4F8B-61AA-078891C554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 t="4845" r="5995" b="4177"/>
          <a:stretch/>
        </p:blipFill>
        <p:spPr>
          <a:xfrm>
            <a:off x="4881061" y="3584273"/>
            <a:ext cx="8525875" cy="51718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6619047" y="3521920"/>
            <a:ext cx="5047619" cy="5047619"/>
            <a:chOff x="6619048" y="3533333"/>
            <a:chExt cx="5047619" cy="504761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9048" y="3533333"/>
              <a:ext cx="5047619" cy="504761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61482" y="3875768"/>
            <a:ext cx="4362750" cy="4362750"/>
            <a:chOff x="6961482" y="3875768"/>
            <a:chExt cx="4362750" cy="436275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1482" y="3875768"/>
              <a:ext cx="4362750" cy="4362750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0800000">
            <a:off x="6899962" y="3814419"/>
            <a:ext cx="2242895" cy="448544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0836079" y="7910130"/>
            <a:ext cx="1524122" cy="227664"/>
            <a:chOff x="10836079" y="7910130"/>
            <a:chExt cx="1524122" cy="22766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836079" y="7910130"/>
              <a:ext cx="1524122" cy="22766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836079" y="3972224"/>
            <a:ext cx="1524122" cy="227664"/>
            <a:chOff x="10836079" y="3972224"/>
            <a:chExt cx="1524122" cy="22766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36079" y="3972224"/>
              <a:ext cx="1524122" cy="22766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747548" y="7825446"/>
            <a:ext cx="171429" cy="171429"/>
            <a:chOff x="10747548" y="7825446"/>
            <a:chExt cx="171429" cy="1714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47548" y="7825446"/>
              <a:ext cx="171429" cy="1714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747548" y="4117411"/>
            <a:ext cx="171429" cy="171429"/>
            <a:chOff x="10747548" y="4117411"/>
            <a:chExt cx="171429" cy="17142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47548" y="4117411"/>
              <a:ext cx="171429" cy="1714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929412" y="7910130"/>
            <a:ext cx="1524122" cy="227664"/>
            <a:chOff x="5929412" y="7910130"/>
            <a:chExt cx="1524122" cy="22766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5929412" y="7910130"/>
              <a:ext cx="1524122" cy="22766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929412" y="3972224"/>
            <a:ext cx="1524122" cy="227664"/>
            <a:chOff x="5929412" y="3972224"/>
            <a:chExt cx="1524122" cy="22766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9412" y="3972224"/>
              <a:ext cx="1524122" cy="22766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366738" y="7825446"/>
            <a:ext cx="171429" cy="171429"/>
            <a:chOff x="7366738" y="7825446"/>
            <a:chExt cx="171429" cy="171429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7366738" y="7825446"/>
              <a:ext cx="171429" cy="171429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366738" y="4117411"/>
            <a:ext cx="171429" cy="171429"/>
            <a:chOff x="7366738" y="4117411"/>
            <a:chExt cx="171429" cy="17142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7366738" y="4117411"/>
              <a:ext cx="171429" cy="171429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050226" y="7388139"/>
            <a:ext cx="4890024" cy="1506172"/>
            <a:chOff x="1050226" y="7388139"/>
            <a:chExt cx="4890024" cy="1506172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050226" y="7388139"/>
              <a:ext cx="4890024" cy="150617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054536" y="3207926"/>
            <a:ext cx="4890024" cy="1506172"/>
            <a:chOff x="1054536" y="3207926"/>
            <a:chExt cx="4890024" cy="150617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0800000">
              <a:off x="1054536" y="3207926"/>
              <a:ext cx="4890024" cy="150617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341154" y="7385615"/>
            <a:ext cx="4890024" cy="1506172"/>
            <a:chOff x="12341154" y="7385615"/>
            <a:chExt cx="4890024" cy="150617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2341154" y="7385615"/>
              <a:ext cx="4890024" cy="1506172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2345464" y="3207926"/>
            <a:ext cx="4890024" cy="1506172"/>
            <a:chOff x="12345464" y="3207926"/>
            <a:chExt cx="4890024" cy="1506172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12345464" y="3207926"/>
              <a:ext cx="4890024" cy="1506172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12533439" y="7910766"/>
            <a:ext cx="675823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판단 결과를 아웃풋으로 출력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12530035" y="7400350"/>
            <a:ext cx="676844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Pretendard SemiBold" pitchFamily="34" charset="0"/>
              </a:rPr>
              <a:t>after</a:t>
            </a:r>
            <a:endParaRPr lang="en-US" dirty="0"/>
          </a:p>
        </p:txBody>
      </p:sp>
      <p:sp>
        <p:nvSpPr>
          <p:cNvPr id="94" name="Object 94"/>
          <p:cNvSpPr txBox="1"/>
          <p:nvPr/>
        </p:nvSpPr>
        <p:spPr>
          <a:xfrm>
            <a:off x="12537750" y="3733076"/>
            <a:ext cx="675823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다양한 인풋과 프로그램을 입력</a:t>
            </a:r>
            <a:endParaRPr lang="en-US" dirty="0"/>
          </a:p>
        </p:txBody>
      </p:sp>
      <p:sp>
        <p:nvSpPr>
          <p:cNvPr id="95" name="Object 95"/>
          <p:cNvSpPr txBox="1"/>
          <p:nvPr/>
        </p:nvSpPr>
        <p:spPr>
          <a:xfrm>
            <a:off x="12534327" y="3222664"/>
            <a:ext cx="676844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Pretendard SemiBold" pitchFamily="34" charset="0"/>
              </a:rPr>
              <a:t>before</a:t>
            </a:r>
            <a:endParaRPr lang="en-US" dirty="0"/>
          </a:p>
        </p:txBody>
      </p:sp>
      <p:sp>
        <p:nvSpPr>
          <p:cNvPr id="96" name="Object 96"/>
          <p:cNvSpPr txBox="1"/>
          <p:nvPr/>
        </p:nvSpPr>
        <p:spPr>
          <a:xfrm>
            <a:off x="1242512" y="7913290"/>
            <a:ext cx="675823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아웃풋에 맞는 프로그램 출력</a:t>
            </a:r>
            <a:endParaRPr lang="en-US" dirty="0"/>
          </a:p>
        </p:txBody>
      </p:sp>
      <p:sp>
        <p:nvSpPr>
          <p:cNvPr id="97" name="Object 97"/>
          <p:cNvSpPr txBox="1"/>
          <p:nvPr/>
        </p:nvSpPr>
        <p:spPr>
          <a:xfrm>
            <a:off x="1239107" y="7402875"/>
            <a:ext cx="676844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Pretendard SemiBold" pitchFamily="34" charset="0"/>
              </a:rPr>
              <a:t>after</a:t>
            </a:r>
            <a:endParaRPr lang="en-US" dirty="0"/>
          </a:p>
        </p:txBody>
      </p:sp>
      <p:sp>
        <p:nvSpPr>
          <p:cNvPr id="100" name="Object 100"/>
          <p:cNvSpPr txBox="1"/>
          <p:nvPr/>
        </p:nvSpPr>
        <p:spPr>
          <a:xfrm>
            <a:off x="1246822" y="3733076"/>
            <a:ext cx="409027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다양한 인풋과 </a:t>
            </a:r>
            <a:r>
              <a:rPr lang="ko-KR" altLang="en-US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아웃풋</a:t>
            </a:r>
            <a:r>
              <a:rPr lang="ko-KR" altLang="en-US" sz="18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을 입력</a:t>
            </a:r>
            <a:endParaRPr lang="en-US" dirty="0"/>
          </a:p>
        </p:txBody>
      </p:sp>
      <p:sp>
        <p:nvSpPr>
          <p:cNvPr id="101" name="Object 101"/>
          <p:cNvSpPr txBox="1"/>
          <p:nvPr/>
        </p:nvSpPr>
        <p:spPr>
          <a:xfrm>
            <a:off x="1243399" y="3222664"/>
            <a:ext cx="676844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Pretendard SemiBold" pitchFamily="34" charset="0"/>
              </a:rPr>
              <a:t>before</a:t>
            </a:r>
            <a:endParaRPr lang="en-US" dirty="0"/>
          </a:p>
        </p:txBody>
      </p:sp>
      <p:sp>
        <p:nvSpPr>
          <p:cNvPr id="102" name="Object 102"/>
          <p:cNvSpPr txBox="1"/>
          <p:nvPr/>
        </p:nvSpPr>
        <p:spPr>
          <a:xfrm>
            <a:off x="8970816" y="5568677"/>
            <a:ext cx="245412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800" kern="0" spc="100" dirty="0">
                <a:solidFill>
                  <a:srgbClr val="FFFFFF"/>
                </a:solidFill>
                <a:latin typeface="Pretendard SemiBold" pitchFamily="34" charset="0"/>
              </a:rPr>
              <a:t>일반적인</a:t>
            </a:r>
            <a:endParaRPr lang="en-US" altLang="ko-KR" sz="2800" kern="0" spc="100" dirty="0">
              <a:solidFill>
                <a:srgbClr val="FFFFFF"/>
              </a:solidFill>
              <a:latin typeface="Pretendard SemiBold" pitchFamily="34" charset="0"/>
            </a:endParaRPr>
          </a:p>
          <a:p>
            <a:pPr algn="ctr"/>
            <a:r>
              <a:rPr lang="ko-KR" altLang="en-US" sz="2800" kern="0" spc="100" dirty="0">
                <a:solidFill>
                  <a:srgbClr val="FFFFFF"/>
                </a:solidFill>
                <a:latin typeface="Pretendard SemiBold" pitchFamily="34" charset="0"/>
              </a:rPr>
              <a:t>프로그래밍</a:t>
            </a:r>
            <a:endParaRPr lang="en-US" sz="2800" dirty="0"/>
          </a:p>
        </p:txBody>
      </p:sp>
      <p:sp>
        <p:nvSpPr>
          <p:cNvPr id="103" name="Object 103"/>
          <p:cNvSpPr txBox="1"/>
          <p:nvPr/>
        </p:nvSpPr>
        <p:spPr>
          <a:xfrm>
            <a:off x="6648248" y="5395423"/>
            <a:ext cx="290053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kern="0" spc="200" dirty="0">
                <a:solidFill>
                  <a:srgbClr val="FFFFFF"/>
                </a:solidFill>
                <a:latin typeface="Pretendard SemiBold" pitchFamily="34" charset="0"/>
              </a:rPr>
              <a:t>머신</a:t>
            </a:r>
            <a:endParaRPr lang="en-US" altLang="ko-KR" sz="4000" kern="0" spc="200" dirty="0">
              <a:solidFill>
                <a:srgbClr val="FFFFFF"/>
              </a:solidFill>
              <a:latin typeface="Pretendard SemiBold" pitchFamily="34" charset="0"/>
            </a:endParaRPr>
          </a:p>
          <a:p>
            <a:pPr algn="ctr"/>
            <a:r>
              <a:rPr lang="ko-KR" altLang="en-US" sz="4000" kern="0" spc="200" dirty="0">
                <a:solidFill>
                  <a:srgbClr val="FFFFFF"/>
                </a:solidFill>
                <a:latin typeface="Pretendard SemiBold" pitchFamily="34" charset="0"/>
              </a:rPr>
              <a:t>러닝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425469" y="1230904"/>
            <a:ext cx="1543477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머신러닝과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 일반 프로그래밍의 차이</a:t>
            </a:r>
            <a:endParaRPr lang="en-US" sz="4800" dirty="0"/>
          </a:p>
        </p:txBody>
      </p:sp>
      <p:sp>
        <p:nvSpPr>
          <p:cNvPr id="106" name="Object 10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Machine Learning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 종류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CC62F-BF29-AB87-6612-4473423AC92C}"/>
              </a:ext>
            </a:extLst>
          </p:cNvPr>
          <p:cNvSpPr txBox="1"/>
          <p:nvPr/>
        </p:nvSpPr>
        <p:spPr>
          <a:xfrm>
            <a:off x="3503493" y="3498332"/>
            <a:ext cx="1128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/>
              <a:t>Supervised</a:t>
            </a:r>
            <a:r>
              <a:rPr lang="ko-KR" altLang="en-US" sz="2800" dirty="0"/>
              <a:t> </a:t>
            </a:r>
            <a:r>
              <a:rPr lang="en-US" altLang="ko-KR" sz="2800" dirty="0"/>
              <a:t>Learning (</a:t>
            </a:r>
            <a:r>
              <a:rPr lang="ko-KR" altLang="en-US" sz="2800" dirty="0"/>
              <a:t>지도학습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79819-C2DA-A285-3E18-654E5C33C7E8}"/>
              </a:ext>
            </a:extLst>
          </p:cNvPr>
          <p:cNvSpPr txBox="1"/>
          <p:nvPr/>
        </p:nvSpPr>
        <p:spPr>
          <a:xfrm>
            <a:off x="3502356" y="5267170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Unsupervised</a:t>
            </a:r>
            <a:r>
              <a:rPr lang="ko-KR" altLang="en-US" sz="2800" dirty="0"/>
              <a:t> </a:t>
            </a:r>
            <a:r>
              <a:rPr lang="en-US" altLang="ko-KR" sz="2800" dirty="0"/>
              <a:t>Learning (</a:t>
            </a:r>
            <a:r>
              <a:rPr lang="ko-KR" altLang="en-US" sz="2800" dirty="0"/>
              <a:t>비지도학습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B1219-00B1-9284-9CDC-68C55114DCC0}"/>
              </a:ext>
            </a:extLst>
          </p:cNvPr>
          <p:cNvSpPr txBox="1"/>
          <p:nvPr/>
        </p:nvSpPr>
        <p:spPr>
          <a:xfrm>
            <a:off x="3502356" y="7081663"/>
            <a:ext cx="929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Reinforcement</a:t>
            </a:r>
            <a:r>
              <a:rPr lang="ko-KR" altLang="en-US" sz="2800" dirty="0"/>
              <a:t> </a:t>
            </a:r>
            <a:r>
              <a:rPr lang="en-US" altLang="ko-KR" sz="2800" dirty="0"/>
              <a:t>Learning (</a:t>
            </a:r>
            <a:r>
              <a:rPr lang="ko-KR" altLang="en-US" sz="2800" dirty="0"/>
              <a:t>강화학습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F446B-1289-E0F2-9DC0-C0294D5EDBA9}"/>
              </a:ext>
            </a:extLst>
          </p:cNvPr>
          <p:cNvSpPr txBox="1"/>
          <p:nvPr/>
        </p:nvSpPr>
        <p:spPr>
          <a:xfrm>
            <a:off x="3886200" y="4250731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입력 데이터와 정답을 이용한 학습</a:t>
            </a: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분류</a:t>
            </a:r>
            <a:r>
              <a:rPr lang="en-US" altLang="ko-KR" sz="2400" dirty="0"/>
              <a:t>, </a:t>
            </a:r>
            <a:r>
              <a:rPr lang="ko-KR" altLang="en-US" sz="2400" dirty="0"/>
              <a:t>회귀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58EB2-C746-B8AD-21FC-7E343F5DF81F}"/>
              </a:ext>
            </a:extLst>
          </p:cNvPr>
          <p:cNvSpPr txBox="1"/>
          <p:nvPr/>
        </p:nvSpPr>
        <p:spPr>
          <a:xfrm>
            <a:off x="3886200" y="5984667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입력 데이터만을 이용한 학습</a:t>
            </a: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군집화</a:t>
            </a:r>
            <a:r>
              <a:rPr lang="en-US" altLang="ko-KR" sz="2400" dirty="0"/>
              <a:t>, </a:t>
            </a:r>
            <a:r>
              <a:rPr lang="ko-KR" altLang="en-US" sz="2400" dirty="0"/>
              <a:t>압축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63CCD-1A2B-8998-4122-3C02DB5D21FC}"/>
              </a:ext>
            </a:extLst>
          </p:cNvPr>
          <p:cNvSpPr txBox="1"/>
          <p:nvPr/>
        </p:nvSpPr>
        <p:spPr>
          <a:xfrm>
            <a:off x="3886200" y="7729428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시험과 오류를 통한 학습</a:t>
            </a:r>
            <a:endParaRPr lang="en-US" altLang="ko-KR" sz="2400" dirty="0"/>
          </a:p>
          <a:p>
            <a:r>
              <a:rPr lang="en-US" altLang="ko-KR" sz="2400" dirty="0"/>
              <a:t>- Action selection, Policy learning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15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1378545" y="4359146"/>
            <a:ext cx="3400773" cy="683045"/>
            <a:chOff x="11256542" y="6027366"/>
            <a:chExt cx="4263891" cy="68304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6542" y="6027366"/>
              <a:ext cx="4263891" cy="68304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48042" y="4342936"/>
            <a:ext cx="3232453" cy="683045"/>
            <a:chOff x="7010911" y="6027366"/>
            <a:chExt cx="4263891" cy="68304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0911" y="6027366"/>
              <a:ext cx="4263891" cy="68304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86101" y="4359146"/>
            <a:ext cx="4263891" cy="683045"/>
            <a:chOff x="2765281" y="6027366"/>
            <a:chExt cx="4263891" cy="68304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5281" y="6027366"/>
              <a:ext cx="4263891" cy="683045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0854651" y="5599605"/>
            <a:ext cx="44713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Test set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7228579" y="5599605"/>
            <a:ext cx="44713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Validation set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3182357" y="5599605"/>
            <a:ext cx="447137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Training set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11462704" y="4410708"/>
            <a:ext cx="3232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test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7848041" y="4421280"/>
            <a:ext cx="3232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validation</a:t>
            </a:r>
            <a:endParaRPr lang="en-US" dirty="0"/>
          </a:p>
        </p:txBody>
      </p:sp>
      <p:sp>
        <p:nvSpPr>
          <p:cNvPr id="61" name="Object 61"/>
          <p:cNvSpPr txBox="1"/>
          <p:nvPr/>
        </p:nvSpPr>
        <p:spPr>
          <a:xfrm>
            <a:off x="3801819" y="4435496"/>
            <a:ext cx="323245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Pretendard" pitchFamily="34" charset="0"/>
              </a:rPr>
              <a:t>training</a:t>
            </a:r>
            <a:endParaRPr lang="en-US" dirty="0"/>
          </a:p>
        </p:txBody>
      </p:sp>
      <p:sp>
        <p:nvSpPr>
          <p:cNvPr id="63" name="Object 63"/>
          <p:cNvSpPr txBox="1"/>
          <p:nvPr/>
        </p:nvSpPr>
        <p:spPr>
          <a:xfrm>
            <a:off x="1425469" y="1434988"/>
            <a:ext cx="1543477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data</a:t>
            </a:r>
            <a:endParaRPr lang="en-US" sz="4800" dirty="0"/>
          </a:p>
        </p:txBody>
      </p:sp>
      <p:sp>
        <p:nvSpPr>
          <p:cNvPr id="64" name="Object 64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05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Our data is unbiased?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6E2B02-07F9-AB87-234F-59E991CF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44" y="3619500"/>
            <a:ext cx="9277912" cy="50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4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Our labels are perfect?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0FA0F9-5B81-1FCF-607F-9E14D9662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694783"/>
            <a:ext cx="9296400" cy="51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Perceptron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CC0D73-F436-64D2-7D9B-56A681F3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4000500"/>
            <a:ext cx="8369984" cy="43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6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Single-Layer Perceptron &amp; Multi-Layer Perceptron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07854-E5FB-2451-4169-4BC6B60B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87" y="3771900"/>
            <a:ext cx="9465226" cy="481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3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225</Words>
  <Application>Microsoft Office PowerPoint</Application>
  <PresentationFormat>사용자 지정</PresentationFormat>
  <Paragraphs>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4</cp:revision>
  <dcterms:created xsi:type="dcterms:W3CDTF">2024-01-15T12:38:32Z</dcterms:created>
  <dcterms:modified xsi:type="dcterms:W3CDTF">2024-01-16T04:11:55Z</dcterms:modified>
</cp:coreProperties>
</file>