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91" r:id="rId22"/>
    <p:sldId id="292" r:id="rId23"/>
    <p:sldId id="293" r:id="rId24"/>
    <p:sldId id="294" r:id="rId25"/>
    <p:sldId id="295" r:id="rId26"/>
    <p:sldId id="267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3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53038" y="5293811"/>
            <a:ext cx="15149059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1. SVM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수학적 개념 이해</a:t>
            </a:r>
            <a:endParaRPr lang="en-US" altLang="ko-KR" sz="2400" dirty="0">
              <a:solidFill>
                <a:srgbClr val="000000"/>
              </a:solidFill>
              <a:latin typeface="Pretendard Light" pitchFamily="34" charset="0"/>
              <a:cs typeface="Pretendard Light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2. </a:t>
            </a: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</a:rPr>
              <a:t>SVM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</a:rPr>
              <a:t>의 배경</a:t>
            </a:r>
            <a:endParaRPr lang="en-US" altLang="ko-KR" sz="2400" dirty="0">
              <a:solidFill>
                <a:srgbClr val="000000"/>
              </a:solidFill>
              <a:latin typeface="Pretendard Light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3. SVM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</a:rPr>
              <a:t>정의</a:t>
            </a:r>
            <a:endParaRPr lang="en-US" altLang="ko-KR" sz="2400" dirty="0">
              <a:solidFill>
                <a:srgbClr val="000000"/>
              </a:solidFill>
              <a:latin typeface="Pretendard Light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4. SVM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</a:rPr>
              <a:t>계산 및 이해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Support Vector Machine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배경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971F5-A5D8-7B76-8FE4-A908FA574A05}"/>
              </a:ext>
            </a:extLst>
          </p:cNvPr>
          <p:cNvSpPr txBox="1"/>
          <p:nvPr/>
        </p:nvSpPr>
        <p:spPr>
          <a:xfrm>
            <a:off x="1523994" y="2587732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1, 3</a:t>
            </a:r>
            <a:r>
              <a:rPr lang="ko-KR" altLang="en-US" sz="3200" b="0" dirty="0">
                <a:latin typeface="+mn-ea"/>
              </a:rPr>
              <a:t>의 경우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C2DBFA-2AC8-9985-6D4F-F3E92D622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845980"/>
            <a:ext cx="3733800" cy="3629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1CC39A-D271-AD86-33C4-4F8A9A88A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4381500"/>
            <a:ext cx="4038600" cy="2558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A24139-70B1-06FC-BBEC-D21F897089E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3629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배경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971F5-A5D8-7B76-8FE4-A908FA574A05}"/>
              </a:ext>
            </a:extLst>
          </p:cNvPr>
          <p:cNvSpPr txBox="1"/>
          <p:nvPr/>
        </p:nvSpPr>
        <p:spPr>
          <a:xfrm>
            <a:off x="1523994" y="2186694"/>
            <a:ext cx="15240000" cy="18543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2</a:t>
            </a:r>
            <a:r>
              <a:rPr lang="ko-KR" altLang="en-US" sz="3200" b="0" dirty="0">
                <a:latin typeface="+mn-ea"/>
              </a:rPr>
              <a:t>의 경우</a:t>
            </a:r>
            <a:endParaRPr lang="en-US" altLang="ko-KR" sz="3200" b="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</a:t>
            </a:r>
            <a:r>
              <a:rPr lang="ko-KR" altLang="en-US" sz="3200" b="0" dirty="0">
                <a:latin typeface="+mn-ea"/>
              </a:rPr>
              <a:t>네모의 데이터와 동그라미 데이터에서 충분히 떨어져 있는 곳에 직선이 있다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</a:t>
            </a:r>
            <a:r>
              <a:rPr lang="ko-KR" altLang="en-US" sz="3200" b="0" dirty="0">
                <a:latin typeface="+mn-ea"/>
              </a:rPr>
              <a:t>새로운 데이터를 입력으로 받을 때 </a:t>
            </a:r>
            <a:r>
              <a:rPr lang="ko-KR" altLang="en-US" sz="3200" b="0" dirty="0" err="1">
                <a:latin typeface="+mn-ea"/>
              </a:rPr>
              <a:t>오분류할</a:t>
            </a:r>
            <a:r>
              <a:rPr lang="ko-KR" altLang="en-US" sz="3200" b="0" dirty="0">
                <a:latin typeface="+mn-ea"/>
              </a:rPr>
              <a:t> 확률이 적어진다</a:t>
            </a:r>
            <a:r>
              <a:rPr lang="en-US" altLang="ko-KR" sz="3200" b="0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D6E8B7-3703-F3E2-05DD-D86B20DE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094" y="4541528"/>
            <a:ext cx="3733800" cy="3558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C6296-6995-809B-B5B1-761FB4DAEA02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0343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971F5-A5D8-7B76-8FE4-A908FA574A05}"/>
              </a:ext>
            </a:extLst>
          </p:cNvPr>
          <p:cNvSpPr txBox="1"/>
          <p:nvPr/>
        </p:nvSpPr>
        <p:spPr>
          <a:xfrm>
            <a:off x="1523994" y="3643089"/>
            <a:ext cx="15240000" cy="3000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Support Vector Machine (SVM) : </a:t>
            </a:r>
            <a:r>
              <a:rPr lang="ko-KR" altLang="en-US" sz="3200" dirty="0">
                <a:latin typeface="+mn-ea"/>
              </a:rPr>
              <a:t>결정 경계</a:t>
            </a:r>
            <a:r>
              <a:rPr lang="en-US" altLang="ko-KR" sz="3200" dirty="0">
                <a:latin typeface="+mn-ea"/>
              </a:rPr>
              <a:t>(decision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>
                <a:latin typeface="+mn-ea"/>
              </a:rPr>
              <a:t>boundary)</a:t>
            </a:r>
            <a:r>
              <a:rPr lang="ko-KR" altLang="en-US" sz="3200" dirty="0">
                <a:latin typeface="+mn-ea"/>
              </a:rPr>
              <a:t>를 정의하는 모델</a:t>
            </a:r>
            <a:endParaRPr lang="en-US" altLang="ko-KR" sz="3200" b="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Support Vector Machine</a:t>
            </a:r>
            <a:r>
              <a:rPr lang="ko-KR" altLang="en-US" sz="3200" dirty="0">
                <a:latin typeface="+mn-ea"/>
              </a:rPr>
              <a:t>의 목표</a:t>
            </a:r>
            <a:endParaRPr lang="en-US" altLang="ko-KR" sz="320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- Margin</a:t>
            </a:r>
            <a:r>
              <a:rPr lang="ko-KR" altLang="en-US" sz="3200" dirty="0">
                <a:latin typeface="+mn-ea"/>
              </a:rPr>
              <a:t>을 최대화하는 </a:t>
            </a:r>
            <a:r>
              <a:rPr lang="en-US" altLang="ko-KR" sz="3200" dirty="0">
                <a:latin typeface="+mn-ea"/>
              </a:rPr>
              <a:t>Decision Boundary </a:t>
            </a:r>
            <a:r>
              <a:rPr lang="ko-KR" altLang="en-US" sz="3200" dirty="0">
                <a:latin typeface="+mn-ea"/>
              </a:rPr>
              <a:t>찾기</a:t>
            </a:r>
            <a:endParaRPr lang="en-US" altLang="ko-KR" sz="32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- </a:t>
            </a:r>
            <a:r>
              <a:rPr lang="ko-KR" altLang="en-US" sz="3200" dirty="0">
                <a:latin typeface="+mn-ea"/>
              </a:rPr>
              <a:t>이 때 </a:t>
            </a:r>
            <a:r>
              <a:rPr lang="en-US" altLang="ko-KR" sz="3200" dirty="0">
                <a:latin typeface="+mn-ea"/>
              </a:rPr>
              <a:t>Support Vector</a:t>
            </a:r>
            <a:r>
              <a:rPr lang="ko-KR" altLang="en-US" sz="3200" dirty="0">
                <a:latin typeface="+mn-ea"/>
              </a:rPr>
              <a:t>가 </a:t>
            </a:r>
            <a:r>
              <a:rPr lang="en-US" altLang="ko-KR" sz="3200" dirty="0">
                <a:latin typeface="+mn-ea"/>
              </a:rPr>
              <a:t>Decision Boundary</a:t>
            </a:r>
            <a:r>
              <a:rPr lang="ko-KR" altLang="en-US" sz="3200" dirty="0">
                <a:latin typeface="+mn-ea"/>
              </a:rPr>
              <a:t>를 만드는 데 영향을 주기 때문에 </a:t>
            </a:r>
            <a:endParaRPr lang="en-US" altLang="ko-KR" sz="32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   Support Vector Machine</a:t>
            </a:r>
            <a:r>
              <a:rPr lang="ko-KR" altLang="en-US" sz="3200" dirty="0">
                <a:latin typeface="+mn-ea"/>
              </a:rPr>
              <a:t>이라고 불린다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b="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C758F-AC31-9E9A-07FB-F7C14C043D47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0831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971F5-A5D8-7B76-8FE4-A908FA574A05}"/>
              </a:ext>
            </a:extLst>
          </p:cNvPr>
          <p:cNvSpPr txBox="1"/>
          <p:nvPr/>
        </p:nvSpPr>
        <p:spPr>
          <a:xfrm>
            <a:off x="1523994" y="2247900"/>
            <a:ext cx="15240000" cy="2377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Support Vector Machine</a:t>
            </a:r>
            <a:r>
              <a:rPr lang="ko-KR" altLang="en-US" sz="3200" dirty="0">
                <a:latin typeface="+mn-ea"/>
              </a:rPr>
              <a:t>의 구성요소</a:t>
            </a:r>
            <a:endParaRPr lang="en-US" altLang="ko-KR" sz="320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- Support Vector : </a:t>
            </a:r>
            <a:r>
              <a:rPr lang="ko-KR" altLang="en-US" sz="3200" b="0" dirty="0">
                <a:latin typeface="+mn-ea"/>
              </a:rPr>
              <a:t>두 클래스 사이의 경계에 위치한 데이터 포인트들</a:t>
            </a:r>
            <a:endParaRPr lang="en-US" altLang="ko-KR" sz="32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- Margin : Decision Boundary</a:t>
            </a:r>
            <a:r>
              <a:rPr lang="ko-KR" altLang="en-US" sz="3200" dirty="0">
                <a:latin typeface="+mn-ea"/>
              </a:rPr>
              <a:t>와 </a:t>
            </a:r>
            <a:r>
              <a:rPr lang="en-US" altLang="ko-KR" sz="3200" dirty="0">
                <a:latin typeface="+mn-ea"/>
              </a:rPr>
              <a:t>Support Vector </a:t>
            </a:r>
            <a:r>
              <a:rPr lang="ko-KR" altLang="en-US" sz="3200" dirty="0">
                <a:latin typeface="+mn-ea"/>
              </a:rPr>
              <a:t>사이의 거리</a:t>
            </a:r>
            <a:r>
              <a:rPr lang="en-US" altLang="ko-KR" sz="3200" dirty="0">
                <a:latin typeface="+mn-ea"/>
              </a:rPr>
              <a:t>*2</a:t>
            </a:r>
          </a:p>
          <a:p>
            <a:endParaRPr lang="en-US" altLang="ko-KR" sz="800" b="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- Decision Boundary : </a:t>
            </a:r>
            <a:r>
              <a:rPr lang="ko-KR" altLang="en-US" sz="3200" b="0" dirty="0">
                <a:latin typeface="+mn-ea"/>
              </a:rPr>
              <a:t>데이터를 나누는 기준이 되는 경계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2D6C79-01E2-5FAA-7DB0-4DEE4F49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61" y="5143500"/>
            <a:ext cx="4796078" cy="35389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D0C67B-6E21-2F3F-347F-5A33D9DC3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5143500"/>
            <a:ext cx="590632" cy="1714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606C90-F291-B8EE-37D2-32A86604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961" y="6286500"/>
            <a:ext cx="590632" cy="342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C703D0-084C-8DDD-D058-5F5DA128E24E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13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286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971F5-A5D8-7B76-8FE4-A908FA574A05}"/>
              </a:ext>
            </a:extLst>
          </p:cNvPr>
          <p:cNvSpPr txBox="1"/>
          <p:nvPr/>
        </p:nvSpPr>
        <p:spPr>
          <a:xfrm>
            <a:off x="1523994" y="2247900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Decision Boundary &amp; Dimension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8A779-8E38-118B-AC45-CE81AB098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86" y="3927146"/>
            <a:ext cx="7653816" cy="3132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E35215-27D4-0508-2054-535BCA62420C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7836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971F5-A5D8-7B76-8FE4-A908FA574A05}"/>
              </a:ext>
            </a:extLst>
          </p:cNvPr>
          <p:cNvSpPr txBox="1"/>
          <p:nvPr/>
        </p:nvSpPr>
        <p:spPr>
          <a:xfrm>
            <a:off x="1523994" y="4262489"/>
            <a:ext cx="15240000" cy="17620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dirty="0">
                <a:latin typeface="+mn-ea"/>
              </a:rPr>
              <a:t>종속 변수 데이터 형태에 따라 아래 둘로 나뉜다</a:t>
            </a:r>
            <a:r>
              <a:rPr lang="en-US" altLang="ko-KR" sz="320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- </a:t>
            </a:r>
            <a:r>
              <a:rPr lang="ko-KR" altLang="en-US" sz="3200" b="0" dirty="0">
                <a:latin typeface="+mn-ea"/>
              </a:rPr>
              <a:t>범주형 변수 </a:t>
            </a:r>
            <a:r>
              <a:rPr lang="en-US" altLang="ko-KR" sz="3200" b="0" dirty="0">
                <a:latin typeface="+mn-ea"/>
              </a:rPr>
              <a:t>: Support Vector Classifier</a:t>
            </a:r>
            <a:endParaRPr lang="en-US" altLang="ko-KR" sz="32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- </a:t>
            </a:r>
            <a:r>
              <a:rPr lang="ko-KR" altLang="en-US" sz="3200" dirty="0">
                <a:latin typeface="+mn-ea"/>
              </a:rPr>
              <a:t>연속형 변수 </a:t>
            </a:r>
            <a:r>
              <a:rPr lang="en-US" altLang="ko-KR" sz="3200" dirty="0">
                <a:latin typeface="+mn-ea"/>
              </a:rPr>
              <a:t>: Support Vector Regression (SVR)</a:t>
            </a:r>
            <a:endParaRPr lang="en-US" altLang="ko-KR" sz="3200" b="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B4EC-F8D2-65F2-DA86-78C743F7555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8531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971F5-A5D8-7B76-8FE4-A908FA574A05}"/>
              </a:ext>
            </a:extLst>
          </p:cNvPr>
          <p:cNvSpPr txBox="1"/>
          <p:nvPr/>
        </p:nvSpPr>
        <p:spPr>
          <a:xfrm>
            <a:off x="1523994" y="2402213"/>
            <a:ext cx="15240000" cy="22544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SVM, SVR</a:t>
            </a:r>
            <a:r>
              <a:rPr lang="ko-KR" altLang="en-US" sz="3200" dirty="0">
                <a:latin typeface="+mn-ea"/>
              </a:rPr>
              <a:t>의 핵심은 </a:t>
            </a:r>
            <a:endParaRPr lang="en-US" altLang="ko-KR" sz="32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 Model cost</a:t>
            </a:r>
            <a:r>
              <a:rPr lang="ko-KR" altLang="en-US" sz="3200" dirty="0">
                <a:latin typeface="+mn-ea"/>
              </a:rPr>
              <a:t>에 영향을 끼칠 점과 끼치지 않을 점을 </a:t>
            </a:r>
            <a:r>
              <a:rPr lang="en-US" altLang="ko-KR" sz="3200" dirty="0">
                <a:latin typeface="+mn-ea"/>
              </a:rPr>
              <a:t>margin</a:t>
            </a:r>
            <a:r>
              <a:rPr lang="ko-KR" altLang="en-US" sz="3200" dirty="0">
                <a:latin typeface="+mn-ea"/>
              </a:rPr>
              <a:t>을 통해 구분하는 것</a:t>
            </a:r>
            <a:endParaRPr lang="en-US" altLang="ko-KR" sz="320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- SVM</a:t>
            </a:r>
            <a:r>
              <a:rPr lang="ko-KR" altLang="en-US" sz="3200" b="0" dirty="0">
                <a:latin typeface="+mn-ea"/>
              </a:rPr>
              <a:t> </a:t>
            </a:r>
            <a:r>
              <a:rPr lang="en-US" altLang="ko-KR" sz="3200" b="0" dirty="0">
                <a:latin typeface="+mn-ea"/>
              </a:rPr>
              <a:t>: </a:t>
            </a:r>
            <a:r>
              <a:rPr lang="en-US" altLang="ko-KR" sz="3200" dirty="0">
                <a:latin typeface="+mn-ea"/>
              </a:rPr>
              <a:t>Margin</a:t>
            </a:r>
            <a:r>
              <a:rPr lang="ko-KR" altLang="en-US" sz="3200" dirty="0">
                <a:latin typeface="+mn-ea"/>
              </a:rPr>
              <a:t>안에 포함되거나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반대방향으로 분류된 점들</a:t>
            </a:r>
            <a:endParaRPr lang="en-US" altLang="ko-KR" sz="32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 - SVR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>
                <a:latin typeface="+mn-ea"/>
              </a:rPr>
              <a:t>: Margin </a:t>
            </a:r>
            <a:r>
              <a:rPr lang="ko-KR" altLang="en-US" sz="3200" dirty="0">
                <a:latin typeface="+mn-ea"/>
              </a:rPr>
              <a:t>바깥에 위치한 점들</a:t>
            </a:r>
            <a:endParaRPr lang="en-US" altLang="ko-KR" sz="3200" b="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B4EC-F8D2-65F2-DA86-78C743F7555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16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D80C69-77EB-D25D-E8DD-C0D90E97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69" y="5493434"/>
            <a:ext cx="6301449" cy="24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7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정의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4971F5-A5D8-7B76-8FE4-A908FA574A05}"/>
                  </a:ext>
                </a:extLst>
              </p:cNvPr>
              <p:cNvSpPr txBox="1"/>
              <p:nvPr/>
            </p:nvSpPr>
            <p:spPr>
              <a:xfrm>
                <a:off x="1523994" y="2793914"/>
                <a:ext cx="15240000" cy="4699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아래와 같은 평면을 정의한다</a:t>
                </a:r>
                <a:r>
                  <a:rPr lang="en-US" altLang="ko-KR" sz="3200" dirty="0">
                    <a:latin typeface="+mn-ea"/>
                  </a:rPr>
                  <a:t>.</a:t>
                </a:r>
                <a:r>
                  <a:rPr lang="ko-KR" altLang="en-US" sz="3200" dirty="0">
                    <a:latin typeface="+mn-ea"/>
                  </a:rPr>
                  <a:t> 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  - </a:t>
                </a:r>
                <a14:m>
                  <m:oMath xmlns:m="http://schemas.openxmlformats.org/officeDocument/2006/math">
                    <m:r>
                      <a:rPr lang="ko-KR" altLang="en-US" sz="32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+mn-ea"/>
                  </a:rPr>
                  <a:t>을 유일하게 만들기 위해서</a:t>
                </a:r>
                <a:r>
                  <a:rPr lang="en-US" altLang="ko-KR" sz="32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조건이 필요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Decision Rule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-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, then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.</a:t>
                </a:r>
              </a:p>
              <a:p>
                <a:endParaRPr lang="en-US" altLang="ko-KR" sz="800" b="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3200" b="0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=1,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이고 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=−1,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4971F5-A5D8-7B76-8FE4-A908FA574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793914"/>
                <a:ext cx="15240000" cy="4699172"/>
              </a:xfrm>
              <a:prstGeom prst="rect">
                <a:avLst/>
              </a:prstGeom>
              <a:blipFill>
                <a:blip r:embed="rId3"/>
                <a:stretch>
                  <a:fillRect l="-1640" t="-3243" b="-3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E86B4EC-F8D2-65F2-DA86-78C743F7555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17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5703D5-2622-A266-4F60-4D09098FA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2671302"/>
            <a:ext cx="3657594" cy="34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3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정의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B4EC-F8D2-65F2-DA86-78C743F7555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18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A7009E-E5B4-E084-467E-6DF5174AE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04" y="3314700"/>
            <a:ext cx="12148792" cy="39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1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정의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B4EC-F8D2-65F2-DA86-78C743F7555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19</a:t>
            </a:r>
            <a:endParaRPr lang="en-US" altLang="ko-KR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9770F4-5710-2F89-8196-59D0BF54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294" y="2367748"/>
            <a:ext cx="12019399" cy="58682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655669-2119-6098-048F-FF0E0D745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7902620"/>
            <a:ext cx="98659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7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Decision boundary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6892632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푸른 점 </a:t>
                </a:r>
                <a:r>
                  <a:rPr lang="en-US" altLang="ko-KR" sz="3200" b="0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+3&gt;0</m:t>
                    </m:r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노란 점 </a:t>
                </a:r>
                <a:r>
                  <a:rPr lang="en-US" altLang="ko-KR" sz="3200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+3&lt;0</m:t>
                    </m:r>
                  </m:oMath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6892632"/>
                <a:ext cx="15240000" cy="1146468"/>
              </a:xfrm>
              <a:prstGeom prst="rect">
                <a:avLst/>
              </a:prstGeom>
              <a:blipFill>
                <a:blip r:embed="rId3"/>
                <a:stretch>
                  <a:fillRect l="-1640" t="-13830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B2320E7-898D-2034-03C8-B1EBF2456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33" y="2247900"/>
            <a:ext cx="4395933" cy="4054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60727D-703D-FE74-BCBC-12D920F98316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02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062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정의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B4EC-F8D2-65F2-DA86-78C743F7555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20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655669-2119-6098-048F-FF0E0D74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05" y="7923615"/>
            <a:ext cx="986595" cy="666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4B695A-A7DB-D5EF-F35C-823DAE07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545" y="2910910"/>
            <a:ext cx="13340898" cy="50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계산 및 이해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B4EC-F8D2-65F2-DA86-78C743F7555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21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655669-2119-6098-048F-FF0E0D74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05" y="7923615"/>
            <a:ext cx="986595" cy="666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DEF13C-213A-CB3B-56D3-8491A7A58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630" y="3129761"/>
            <a:ext cx="13931384" cy="51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9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계산 및 이해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B4EC-F8D2-65F2-DA86-78C743F7555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22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655669-2119-6098-048F-FF0E0D74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05" y="7923615"/>
            <a:ext cx="986595" cy="6668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C195B7-5D77-5C31-2A86-03235AD0F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630" y="2521147"/>
            <a:ext cx="13508663" cy="594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1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계산 및 이해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B4EC-F8D2-65F2-DA86-78C743F7555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23</a:t>
            </a:r>
            <a:endParaRPr lang="en-US" altLang="ko-KR" b="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655669-2119-6098-048F-FF0E0D74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05" y="7923615"/>
            <a:ext cx="986595" cy="6668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07AB01-2825-D075-579F-FA0B06234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782" y="2891090"/>
            <a:ext cx="13202436" cy="450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8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계산 및 이해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B4EC-F8D2-65F2-DA86-78C743F7555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24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655669-2119-6098-048F-FF0E0D74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05" y="7923615"/>
            <a:ext cx="986595" cy="6668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1B34BB-888E-341B-D4AB-4998531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732" y="3058609"/>
            <a:ext cx="12360547" cy="46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73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계산 및 이해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B4EC-F8D2-65F2-DA86-78C743F7555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25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655669-2119-6098-048F-FF0E0D74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05" y="7923615"/>
            <a:ext cx="986595" cy="6668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21BCDA-64E5-6AA1-C537-CA03CF621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755" y="2231536"/>
            <a:ext cx="11698478" cy="6523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F6AE3A-97A4-BF5E-00DD-09D7F0F7B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981" y="8171299"/>
            <a:ext cx="188621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Decision boundary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7506066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푸른 점 </a:t>
                </a:r>
                <a:r>
                  <a:rPr lang="en-US" altLang="ko-KR" sz="3200" b="0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노란 점 </a:t>
                </a:r>
                <a:r>
                  <a:rPr lang="en-US" altLang="ko-KR" sz="3200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7506066"/>
                <a:ext cx="15240000" cy="1146468"/>
              </a:xfrm>
              <a:prstGeom prst="rect">
                <a:avLst/>
              </a:prstGeom>
              <a:blipFill>
                <a:blip r:embed="rId3"/>
                <a:stretch>
                  <a:fillRect l="-1640" t="-13298" b="-21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DCF0A0-7214-568B-65EF-964E39017202}"/>
                  </a:ext>
                </a:extLst>
              </p:cNvPr>
              <p:cNvSpPr txBox="1"/>
              <p:nvPr/>
            </p:nvSpPr>
            <p:spPr>
              <a:xfrm>
                <a:off x="1523994" y="2125288"/>
                <a:ext cx="15240000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p</a:t>
                </a:r>
                <a:r>
                  <a:rPr lang="ko-KR" altLang="en-US" sz="3200" dirty="0">
                    <a:latin typeface="+mn-ea"/>
                  </a:rPr>
                  <a:t>차원에서</a:t>
                </a:r>
                <a:r>
                  <a:rPr lang="en-US" altLang="ko-KR" sz="3200" dirty="0">
                    <a:latin typeface="+mn-ea"/>
                  </a:rPr>
                  <a:t>, </a:t>
                </a:r>
                <a:r>
                  <a:rPr lang="ko-KR" altLang="en-US" sz="3200" dirty="0">
                    <a:latin typeface="+mn-ea"/>
                  </a:rPr>
                  <a:t>아래와 같이 표현할 수 있다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1400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DCF0A0-7214-568B-65EF-964E39017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125288"/>
                <a:ext cx="15240000" cy="1248547"/>
              </a:xfrm>
              <a:prstGeom prst="rect">
                <a:avLst/>
              </a:prstGeom>
              <a:blipFill>
                <a:blip r:embed="rId4"/>
                <a:stretch>
                  <a:fillRect l="-1640" t="-12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3E2E583-03F3-C9DE-0BFB-B2D9EE825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509" y="3767238"/>
            <a:ext cx="3626970" cy="3345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A4B89-5297-DEBD-A252-295C056611EE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03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93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Decision boundary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3284111"/>
                <a:ext cx="15240000" cy="4418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이 때</a:t>
                </a:r>
                <a:r>
                  <a:rPr lang="en-US" altLang="ko-KR" sz="32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3200" dirty="0">
                    <a:latin typeface="+mn-ea"/>
                  </a:rPr>
                  <a:t>를 </a:t>
                </a:r>
                <a:r>
                  <a:rPr lang="en-US" altLang="ko-KR" sz="3200" dirty="0">
                    <a:latin typeface="+mn-ea"/>
                  </a:rPr>
                  <a:t>decision boundary</a:t>
                </a:r>
                <a:r>
                  <a:rPr lang="ko-KR" altLang="en-US" sz="3200" dirty="0">
                    <a:latin typeface="+mn-ea"/>
                  </a:rPr>
                  <a:t>라고 한다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14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320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아래를 </a:t>
                </a:r>
                <a:r>
                  <a:rPr lang="en-US" altLang="ko-KR" sz="3200" b="0" dirty="0">
                    <a:latin typeface="+mn-ea"/>
                  </a:rPr>
                  <a:t>decision rule</a:t>
                </a:r>
                <a:r>
                  <a:rPr lang="ko-KR" altLang="en-US" sz="3200" b="0" dirty="0">
                    <a:latin typeface="+mn-ea"/>
                  </a:rPr>
                  <a:t>이라고 한다</a:t>
                </a:r>
                <a:r>
                  <a:rPr lang="en-US" altLang="ko-KR" sz="3200" b="0" dirty="0">
                    <a:latin typeface="+mn-ea"/>
                  </a:rPr>
                  <a:t>. </a:t>
                </a:r>
              </a:p>
              <a:p>
                <a:endParaRPr lang="en-US" altLang="ko-KR" sz="1400" b="0" dirty="0">
                  <a:latin typeface="+mn-ea"/>
                </a:endParaRPr>
              </a:p>
              <a:p>
                <a:pPr algn="ctr"/>
                <a:r>
                  <a:rPr lang="ko-KR" altLang="en-US" sz="3200" b="0" dirty="0">
                    <a:latin typeface="+mn-ea"/>
                  </a:rPr>
                  <a:t>푸른 점 </a:t>
                </a:r>
                <a:r>
                  <a:rPr lang="en-US" altLang="ko-KR" sz="3200" b="0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, </a:t>
                </a:r>
                <a:r>
                  <a:rPr lang="ko-KR" altLang="en-US" sz="3200" dirty="0">
                    <a:latin typeface="+mn-ea"/>
                  </a:rPr>
                  <a:t>노란 점 </a:t>
                </a:r>
                <a:r>
                  <a:rPr lang="en-US" altLang="ko-KR" sz="3200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이 때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3200" b="0" dirty="0">
                    <a:latin typeface="+mn-ea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200" b="0" dirty="0">
                    <a:latin typeface="+mn-ea"/>
                  </a:rPr>
                  <a:t>를 조정하면 </a:t>
                </a:r>
                <a:r>
                  <a:rPr lang="ko-KR" altLang="en-US" sz="3200" b="0" dirty="0" err="1">
                    <a:latin typeface="+mn-ea"/>
                  </a:rPr>
                  <a:t>예측값이</a:t>
                </a:r>
                <a:r>
                  <a:rPr lang="ko-KR" altLang="en-US" sz="3200" b="0" dirty="0">
                    <a:latin typeface="+mn-ea"/>
                  </a:rPr>
                  <a:t> 바뀌게 되고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    </a:t>
                </a:r>
                <a:r>
                  <a:rPr lang="ko-KR" altLang="en-US" sz="3200" b="0" dirty="0">
                    <a:latin typeface="+mn-ea"/>
                  </a:rPr>
                  <a:t>이 과정이 </a:t>
                </a:r>
                <a:r>
                  <a:rPr lang="en-US" altLang="ko-KR" sz="3200" dirty="0">
                    <a:latin typeface="+mn-ea"/>
                  </a:rPr>
                  <a:t>classification machine</a:t>
                </a:r>
                <a:r>
                  <a:rPr lang="ko-KR" altLang="en-US" sz="3200" dirty="0">
                    <a:latin typeface="+mn-ea"/>
                  </a:rPr>
                  <a:t>을 </a:t>
                </a:r>
                <a:r>
                  <a:rPr lang="en-US" altLang="ko-KR" sz="3200" dirty="0">
                    <a:latin typeface="+mn-ea"/>
                  </a:rPr>
                  <a:t>learning </a:t>
                </a:r>
                <a:r>
                  <a:rPr lang="ko-KR" altLang="en-US" sz="3200" dirty="0">
                    <a:latin typeface="+mn-ea"/>
                  </a:rPr>
                  <a:t>하는 과정이다</a:t>
                </a:r>
                <a:r>
                  <a:rPr lang="en-US" altLang="ko-KR" sz="3200" dirty="0">
                    <a:latin typeface="+mn-ea"/>
                  </a:rPr>
                  <a:t>.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284111"/>
                <a:ext cx="15240000" cy="4418646"/>
              </a:xfrm>
              <a:prstGeom prst="rect">
                <a:avLst/>
              </a:prstGeom>
              <a:blipFill>
                <a:blip r:embed="rId3"/>
                <a:stretch>
                  <a:fillRect l="-1640" t="-3586" b="-4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1B909E-92C5-D841-363E-C252F50D69B5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04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716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Lagrange multiplier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2511454"/>
                <a:ext cx="15240000" cy="190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 err="1">
                    <a:latin typeface="+mn-ea"/>
                  </a:rPr>
                  <a:t>라그랑주</a:t>
                </a:r>
                <a:r>
                  <a:rPr lang="ko-KR" altLang="en-US" sz="3200" dirty="0">
                    <a:latin typeface="+mn-ea"/>
                  </a:rPr>
                  <a:t> 승수의 기본 아이디어 </a:t>
                </a:r>
                <a:r>
                  <a:rPr lang="en-US" altLang="ko-KR" sz="3200" dirty="0">
                    <a:latin typeface="+mn-ea"/>
                  </a:rPr>
                  <a:t>: </a:t>
                </a:r>
              </a:p>
              <a:p>
                <a:pPr algn="ctr"/>
                <a:endParaRPr lang="en-US" altLang="ko-KR" sz="1400" dirty="0">
                  <a:latin typeface="+mn-ea"/>
                </a:endParaRPr>
              </a:p>
              <a:p>
                <a:pPr algn="ctr"/>
                <a:r>
                  <a:rPr lang="ko-KR" altLang="en-US" sz="3200" dirty="0">
                    <a:latin typeface="+mn-ea"/>
                  </a:rPr>
                  <a:t>최적화 문제</a:t>
                </a:r>
                <a:r>
                  <a:rPr lang="en-US" altLang="ko-KR" sz="3200" dirty="0">
                    <a:latin typeface="+mn-ea"/>
                  </a:rPr>
                  <a:t>(</a:t>
                </a:r>
                <a:r>
                  <a:rPr lang="ko-KR" altLang="en-US" sz="3200" dirty="0">
                    <a:latin typeface="+mn-ea"/>
                  </a:rPr>
                  <a:t>최소화 혹은 최대화 하는 값을 찾는 문제</a:t>
                </a:r>
                <a:r>
                  <a:rPr lang="en-US" altLang="ko-KR" sz="3200" dirty="0">
                    <a:latin typeface="+mn-ea"/>
                  </a:rPr>
                  <a:t>)</a:t>
                </a:r>
                <a:r>
                  <a:rPr lang="ko-KR" altLang="en-US" sz="3200" dirty="0">
                    <a:latin typeface="+mn-ea"/>
                  </a:rPr>
                  <a:t>를 풀 때</a:t>
                </a:r>
                <a:r>
                  <a:rPr lang="en-US" altLang="ko-KR" sz="3200" dirty="0">
                    <a:latin typeface="+mn-ea"/>
                  </a:rPr>
                  <a:t>,</a:t>
                </a:r>
              </a:p>
              <a:p>
                <a:endParaRPr lang="en-US" altLang="ko-KR" sz="1400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를 최대화 하는 동시에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한정하고 싶은 경우</a:t>
                </a:r>
                <a:endParaRPr lang="en-US" altLang="ko-KR" sz="3200" dirty="0">
                  <a:latin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511454"/>
                <a:ext cx="15240000" cy="1908215"/>
              </a:xfrm>
              <a:prstGeom prst="rect">
                <a:avLst/>
              </a:prstGeom>
              <a:blipFill>
                <a:blip r:embed="rId3"/>
                <a:stretch>
                  <a:fillRect l="-1640" t="-8307" b="-10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841507D-CD15-D38E-5822-A544D1814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625" y="5143500"/>
            <a:ext cx="9820737" cy="2949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131B0-A8B0-8557-368F-4FF0D06A5F67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05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777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Lagrange multiplier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3" y="3238500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가 접할 때</a:t>
                </a:r>
                <a:r>
                  <a:rPr lang="en-US" altLang="ko-KR" sz="32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의 </a:t>
                </a:r>
                <a:r>
                  <a:rPr lang="ko-KR" altLang="en-US" sz="3200" dirty="0" err="1">
                    <a:latin typeface="+mn-ea"/>
                  </a:rPr>
                  <a:t>극대값</a:t>
                </a:r>
                <a:r>
                  <a:rPr lang="ko-KR" altLang="en-US" sz="3200" dirty="0">
                    <a:latin typeface="+mn-ea"/>
                  </a:rPr>
                  <a:t> 혹은 </a:t>
                </a:r>
                <a:r>
                  <a:rPr lang="ko-KR" altLang="en-US" sz="3200" dirty="0" err="1">
                    <a:latin typeface="+mn-ea"/>
                  </a:rPr>
                  <a:t>극소값이</a:t>
                </a:r>
                <a:r>
                  <a:rPr lang="ko-KR" altLang="en-US" sz="3200" dirty="0">
                    <a:latin typeface="+mn-ea"/>
                  </a:rPr>
                  <a:t> 만들어진다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3238500"/>
                <a:ext cx="15240000" cy="492443"/>
              </a:xfrm>
              <a:prstGeom prst="rect">
                <a:avLst/>
              </a:prstGeom>
              <a:blipFill>
                <a:blip r:embed="rId3"/>
                <a:stretch>
                  <a:fillRect l="-1640" t="-30864" b="-5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841507D-CD15-D38E-5822-A544D1814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625" y="4533900"/>
            <a:ext cx="9820737" cy="29490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63851-0161-143E-FCA3-F84EA7F40BE6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06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046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Lagrange multiplier</a:t>
            </a:r>
            <a:endParaRPr lang="en-US" sz="4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C0151-1ED3-9CF6-70DF-330196F2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75" y="3272507"/>
            <a:ext cx="11989250" cy="3741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D17A0-AC88-85DB-B51B-1533C8E0637B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07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514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Lagrange multiplier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3B1BD4-E469-B807-7FCE-3E8613A53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650" y="3971045"/>
            <a:ext cx="12994700" cy="2344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135532-6A55-5A14-554B-397704C3E061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08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42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SVM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배경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971F5-A5D8-7B76-8FE4-A908FA574A05}"/>
              </a:ext>
            </a:extLst>
          </p:cNvPr>
          <p:cNvSpPr txBox="1"/>
          <p:nvPr/>
        </p:nvSpPr>
        <p:spPr>
          <a:xfrm>
            <a:off x="1523994" y="2708231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어떤 직선이 데이터를 제일 잘 나눌까요</a:t>
            </a:r>
            <a:r>
              <a:rPr lang="en-US" altLang="ko-KR" sz="3200" b="0" dirty="0">
                <a:latin typeface="+mn-ea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46D796-AC5B-C969-8CB0-7961316B6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4" y="4229100"/>
            <a:ext cx="4191000" cy="3478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3BFB6-DC16-7237-9B27-C89EECD8A70F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09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62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578</Words>
  <Application>Microsoft Office PowerPoint</Application>
  <PresentationFormat>사용자 지정</PresentationFormat>
  <Paragraphs>124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Pretendard</vt:lpstr>
      <vt:lpstr>Pretendard Light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16</cp:revision>
  <dcterms:created xsi:type="dcterms:W3CDTF">2024-01-15T12:38:32Z</dcterms:created>
  <dcterms:modified xsi:type="dcterms:W3CDTF">2024-08-20T03:32:18Z</dcterms:modified>
</cp:coreProperties>
</file>