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4" r:id="rId6"/>
    <p:sldId id="272" r:id="rId7"/>
    <p:sldId id="273" r:id="rId8"/>
    <p:sldId id="276" r:id="rId9"/>
    <p:sldId id="275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7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2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5894" y="5143500"/>
            <a:ext cx="15149059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Abstract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SVMs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FSVMs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EXPERIMENTS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CONCLUSION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2533980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Fuzzy Support Vector Machines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FSVMs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927850-F93D-543C-CAA0-B9C1BD36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89" y="3923846"/>
            <a:ext cx="4331621" cy="243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AF8FB-676C-5087-9BF7-8CF2B54CE241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788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FSVMs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BCE5C-EA15-5DD1-E735-9C8C2C78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1768"/>
          <a:stretch/>
        </p:blipFill>
        <p:spPr>
          <a:xfrm>
            <a:off x="5343447" y="5075227"/>
            <a:ext cx="7601106" cy="3190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7B978F-BDCC-9CF7-B552-7705A7A93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745037"/>
            <a:ext cx="5327053" cy="1448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8D377-EF37-E801-6C04-86CDE5BCC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748" y="2425381"/>
            <a:ext cx="5327053" cy="2044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5C451-89FE-2677-7391-220F8519DC12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78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FSVMs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247803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The Kuhn-Tucker conditions are defined as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A449D8-E2AB-710C-C41A-242F7CF8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44" y="3074605"/>
            <a:ext cx="7413499" cy="9848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3ACD89-7920-0510-EE99-B946EE285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90" y="4396182"/>
            <a:ext cx="8191205" cy="279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8BB82-778A-BE3B-23A3-404FE090DA17}"/>
                  </a:ext>
                </a:extLst>
              </p:cNvPr>
              <p:cNvSpPr txBox="1"/>
              <p:nvPr/>
            </p:nvSpPr>
            <p:spPr>
              <a:xfrm>
                <a:off x="1523992" y="7546755"/>
                <a:ext cx="15240000" cy="1111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KKT </a:t>
                </a:r>
                <a:r>
                  <a:rPr lang="ko-KR" altLang="en-US" sz="3200" dirty="0">
                    <a:latin typeface="+mn-ea"/>
                  </a:rPr>
                  <a:t>조건에서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3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이면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−1+</m:t>
                    </m:r>
                    <m:acc>
                      <m:accPr>
                        <m:chr m:val="̅"/>
                        <m:ctrlPr>
                          <a:rPr lang="ko-KR" altLang="en-US" sz="32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32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ko-KR" altLang="en-US" sz="3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이다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즉</a:t>
                </a:r>
                <a:r>
                  <a:rPr lang="en-US" altLang="ko-KR" sz="3200" dirty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3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ko-KR" altLang="en-US" sz="3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이므로 </a:t>
                </a:r>
                <a:r>
                  <a:rPr lang="en-US" altLang="ko-KR" sz="3200" b="0" dirty="0">
                    <a:latin typeface="+mn-ea"/>
                  </a:rPr>
                  <a:t>margin </a:t>
                </a:r>
                <a:r>
                  <a:rPr lang="ko-KR" altLang="en-US" sz="3200" b="0" dirty="0">
                    <a:latin typeface="+mn-ea"/>
                  </a:rPr>
                  <a:t>끝에 점이 위치한다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08BB82-778A-BE3B-23A3-404FE090D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7546755"/>
                <a:ext cx="15240000" cy="1111715"/>
              </a:xfrm>
              <a:prstGeom prst="rect">
                <a:avLst/>
              </a:prstGeom>
              <a:blipFill>
                <a:blip r:embed="rId5"/>
                <a:stretch>
                  <a:fillRect l="-1640" t="-9890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90FDAA-C8BD-755E-91B3-6553F8DA6E77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929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Dependence on the Fuzzy Membership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CF66-E1AF-595E-81AF-49CF1D06547C}"/>
              </a:ext>
            </a:extLst>
          </p:cNvPr>
          <p:cNvSpPr txBox="1"/>
          <p:nvPr/>
        </p:nvSpPr>
        <p:spPr>
          <a:xfrm>
            <a:off x="1523994" y="3341884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The only free parameter C in SVM controls the tradeoff between the maximization of</a:t>
            </a:r>
          </a:p>
          <a:p>
            <a:r>
              <a:rPr lang="en-US" altLang="ko-KR" sz="3200" dirty="0">
                <a:latin typeface="+mn-ea"/>
              </a:rPr>
              <a:t>    margin and the amount of misclassifications.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A larger C makes the training of SVM less misclassifications and narrower margin. </a:t>
            </a:r>
          </a:p>
          <a:p>
            <a:r>
              <a:rPr lang="en-US" altLang="ko-KR" sz="3200" b="0" dirty="0">
                <a:latin typeface="+mn-ea"/>
              </a:rPr>
              <a:t>   The decrease </a:t>
            </a:r>
            <a:r>
              <a:rPr lang="en-US" altLang="ko-KR" sz="3200" dirty="0">
                <a:latin typeface="+mn-ea"/>
              </a:rPr>
              <a:t>of C makes SVM ignore more training points and get wider margin.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F09E5-5625-D1EC-9E65-93D50D5C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70" y="5596627"/>
            <a:ext cx="6913460" cy="1793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A6C0C-185C-981E-B5DE-413286C5FDC8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91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Dependence on the Fuzzy Membership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4CF66-E1AF-595E-81AF-49CF1D06547C}"/>
                  </a:ext>
                </a:extLst>
              </p:cNvPr>
              <p:cNvSpPr txBox="1"/>
              <p:nvPr/>
            </p:nvSpPr>
            <p:spPr>
              <a:xfrm>
                <a:off x="1523994" y="3750811"/>
                <a:ext cx="15240000" cy="278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In FSVM, we can set C to be a sufficient large value. It is the same as SVM that </a:t>
                </a:r>
              </a:p>
              <a:p>
                <a:r>
                  <a:rPr lang="en-US" altLang="ko-KR" sz="3200" dirty="0">
                    <a:latin typeface="+mn-ea"/>
                  </a:rPr>
                  <a:t>    the system will get narrower margin and allow les misclassifications if we set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.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With different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, we can control the tradeoff of the respective training point </a:t>
                </a:r>
              </a:p>
              <a:p>
                <a:r>
                  <a:rPr lang="en-US" altLang="ko-KR" sz="3200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in the system.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• A smaller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makes the corresponding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less important in the training.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4CF66-E1AF-595E-81AF-49CF1D06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750811"/>
                <a:ext cx="15240000" cy="2785378"/>
              </a:xfrm>
              <a:prstGeom prst="rect">
                <a:avLst/>
              </a:prstGeom>
              <a:blipFill>
                <a:blip r:embed="rId3"/>
                <a:stretch>
                  <a:fillRect l="-1640" t="-4376" b="-8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F37A0A-1E93-3207-DDBF-68BE93EA622C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040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Experiments (</a:t>
            </a:r>
            <a:r>
              <a:rPr lang="en-US" altLang="ko-KR" sz="4800" kern="0" spc="-100" dirty="0">
                <a:solidFill>
                  <a:srgbClr val="11359A"/>
                </a:solidFill>
                <a:latin typeface="+mn-ea"/>
              </a:rPr>
              <a:t>Two Classes With Different Weighting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CF66-E1AF-595E-81AF-49CF1D06547C}"/>
              </a:ext>
            </a:extLst>
          </p:cNvPr>
          <p:cNvSpPr txBox="1"/>
          <p:nvPr/>
        </p:nvSpPr>
        <p:spPr>
          <a:xfrm>
            <a:off x="1523994" y="4077823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If the machine says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1</a:t>
            </a:r>
            <a:r>
              <a:rPr lang="en-US" altLang="ko-KR" sz="3200" dirty="0">
                <a:latin typeface="+mn-ea"/>
              </a:rPr>
              <a:t>, it means that the point belongs to this class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with very high accuracy</a:t>
            </a:r>
            <a:r>
              <a:rPr lang="en-US" altLang="ko-KR" sz="3200" dirty="0">
                <a:latin typeface="+mn-ea"/>
              </a:rPr>
              <a:t>,</a:t>
            </a:r>
          </a:p>
          <a:p>
            <a:r>
              <a:rPr lang="en-US" altLang="ko-KR" sz="3200" dirty="0">
                <a:latin typeface="+mn-ea"/>
              </a:rPr>
              <a:t>    but if the machine says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-1</a:t>
            </a:r>
            <a:r>
              <a:rPr lang="en-US" altLang="ko-KR" sz="3200" dirty="0">
                <a:latin typeface="+mn-ea"/>
              </a:rPr>
              <a:t>, it may belong to this class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with lower accuracy</a:t>
            </a:r>
            <a:r>
              <a:rPr lang="en-US" altLang="ko-KR" sz="3200" dirty="0">
                <a:latin typeface="+mn-ea"/>
              </a:rPr>
              <a:t> or really</a:t>
            </a:r>
          </a:p>
          <a:p>
            <a:r>
              <a:rPr lang="en-US" altLang="ko-KR" sz="3200" dirty="0">
                <a:latin typeface="+mn-ea"/>
              </a:rPr>
              <a:t>   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belongs to another class</a:t>
            </a:r>
            <a:r>
              <a:rPr lang="en-US" altLang="ko-KR" sz="3200" dirty="0">
                <a:latin typeface="+mn-ea"/>
              </a:rPr>
              <a:t>. 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For this purpose, we can select the fuzzy membership as a function of respective class.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43552-3758-6CEA-7DAF-FB527701EBCC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88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Experiments (</a:t>
            </a:r>
            <a:r>
              <a:rPr lang="en-US" altLang="ko-KR" sz="4800" kern="0" spc="-100" dirty="0">
                <a:solidFill>
                  <a:srgbClr val="11359A"/>
                </a:solidFill>
                <a:latin typeface="+mn-ea"/>
              </a:rPr>
              <a:t>Two Classes With Different Weighting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CF66-E1AF-595E-81AF-49CF1D06547C}"/>
              </a:ext>
            </a:extLst>
          </p:cNvPr>
          <p:cNvSpPr txBox="1"/>
          <p:nvPr/>
        </p:nvSpPr>
        <p:spPr>
          <a:xfrm>
            <a:off x="1523994" y="285750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dirty="0">
                <a:latin typeface="+mn-ea"/>
              </a:rPr>
              <a:t>• Suppose we are given as sequence of training points.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CCCB0-43DB-901F-6521-F904B302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56" y="3489332"/>
            <a:ext cx="7876673" cy="489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95F7F2-9C86-6136-DCE5-ED9D139CE0D8}"/>
                  </a:ext>
                </a:extLst>
              </p:cNvPr>
              <p:cNvSpPr txBox="1"/>
              <p:nvPr/>
            </p:nvSpPr>
            <p:spPr>
              <a:xfrm>
                <a:off x="1523994" y="5016417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dirty="0">
                    <a:latin typeface="+mn-ea"/>
                  </a:rPr>
                  <a:t>• Let fuzzy membership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be a function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95F7F2-9C86-6136-DCE5-ED9D139C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016417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l="-1640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943D9A8-9465-1333-029F-E79CC8C0C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83" y="5648249"/>
            <a:ext cx="8815220" cy="107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C3ABD-2276-58C8-4CD8-728A8EEE809C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563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Experiments (</a:t>
            </a:r>
            <a:r>
              <a:rPr lang="en-US" altLang="ko-KR" sz="4800" kern="0" spc="-100" dirty="0">
                <a:solidFill>
                  <a:srgbClr val="11359A"/>
                </a:solidFill>
                <a:latin typeface="+mn-ea"/>
              </a:rPr>
              <a:t>Two Classes With Different Weighting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AAA0C-FCAB-52E9-04E6-FBA235B0D4F5}"/>
              </a:ext>
            </a:extLst>
          </p:cNvPr>
          <p:cNvSpPr txBox="1"/>
          <p:nvPr/>
        </p:nvSpPr>
        <p:spPr>
          <a:xfrm>
            <a:off x="1523994" y="4170784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Fig.3 shows the result of the SVM and Fig.4 shows the result of FSVM by setting.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2E5D50-17EA-3D99-6505-A6C6620E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92" y="4914900"/>
            <a:ext cx="6202015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2D08A9-95B9-E96C-6A58-681D6542261D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784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Experiments (</a:t>
            </a:r>
            <a:r>
              <a:rPr lang="en-US" altLang="ko-KR" sz="4800" kern="0" spc="-100" dirty="0">
                <a:solidFill>
                  <a:srgbClr val="11359A"/>
                </a:solidFill>
                <a:latin typeface="+mn-ea"/>
              </a:rPr>
              <a:t>Two Classes With Different Weighting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altLang="ko-KR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AAA0C-FCAB-52E9-04E6-FBA235B0D4F5}"/>
                  </a:ext>
                </a:extLst>
              </p:cNvPr>
              <p:cNvSpPr txBox="1"/>
              <p:nvPr/>
            </p:nvSpPr>
            <p:spPr>
              <a:xfrm>
                <a:off x="1523994" y="1917073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The point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is indicated as cross, and 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) is indicated as square.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AAA0C-FCAB-52E9-04E6-FBA235B0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917073"/>
                <a:ext cx="15240000" cy="492443"/>
              </a:xfrm>
              <a:prstGeom prst="rect">
                <a:avLst/>
              </a:prstGeom>
              <a:blipFill>
                <a:blip r:embed="rId3"/>
                <a:stretch>
                  <a:fillRect l="-1640" t="-23457" r="-2000" b="-50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17A1EEA-7A32-44FB-B16B-C8E77C0B768B}"/>
              </a:ext>
            </a:extLst>
          </p:cNvPr>
          <p:cNvSpPr txBox="1"/>
          <p:nvPr/>
        </p:nvSpPr>
        <p:spPr>
          <a:xfrm>
            <a:off x="1523994" y="2886140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In Fig. 3, the SVM finds the optimal hyperplane with errors appearing in each class.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F3A91-3FEC-D08F-2E5F-74E1564A0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358" y="3855207"/>
            <a:ext cx="5163271" cy="516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771F5-9AC5-F57E-329B-3250D2FC5FA5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325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Experiments (</a:t>
            </a:r>
            <a:r>
              <a:rPr lang="en-US" altLang="ko-KR" sz="4800" kern="0" spc="-100" dirty="0">
                <a:solidFill>
                  <a:srgbClr val="11359A"/>
                </a:solidFill>
                <a:latin typeface="+mn-ea"/>
              </a:rPr>
              <a:t>Two Classes With Different Weighting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)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AAA0C-FCAB-52E9-04E6-FBA235B0D4F5}"/>
              </a:ext>
            </a:extLst>
          </p:cNvPr>
          <p:cNvSpPr txBox="1"/>
          <p:nvPr/>
        </p:nvSpPr>
        <p:spPr>
          <a:xfrm>
            <a:off x="1523994" y="8277732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W</a:t>
            </a:r>
            <a:r>
              <a:rPr lang="en-US" altLang="ko-KR" sz="3200" dirty="0">
                <a:latin typeface="+mn-ea"/>
              </a:rPr>
              <a:t>e can easily check that the FSVM classify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the class of cross with high accuracy</a:t>
            </a:r>
            <a:r>
              <a:rPr lang="en-US" altLang="ko-KR" sz="3200" dirty="0">
                <a:latin typeface="+mn-ea"/>
              </a:rPr>
              <a:t> and</a:t>
            </a:r>
          </a:p>
          <a:p>
            <a:r>
              <a:rPr lang="en-US" altLang="ko-KR" sz="3200" dirty="0">
                <a:latin typeface="+mn-ea"/>
              </a:rPr>
              <a:t>    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the class of square with low accuracy</a:t>
            </a:r>
            <a:r>
              <a:rPr lang="en-US" altLang="ko-KR" sz="3200" dirty="0">
                <a:latin typeface="+mn-ea"/>
              </a:rPr>
              <a:t>, while 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SVM does not</a:t>
            </a:r>
            <a:r>
              <a:rPr lang="en-US" altLang="ko-KR" sz="3200" dirty="0">
                <a:latin typeface="+mn-ea"/>
              </a:rPr>
              <a:t>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A1EEA-7A32-44FB-B16B-C8E77C0B768B}"/>
              </a:ext>
            </a:extLst>
          </p:cNvPr>
          <p:cNvSpPr txBox="1"/>
          <p:nvPr/>
        </p:nvSpPr>
        <p:spPr>
          <a:xfrm>
            <a:off x="1523994" y="1724251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In Fig. 4, we apply different fuzzy memberships to different classes, </a:t>
            </a:r>
          </a:p>
          <a:p>
            <a:r>
              <a:rPr lang="en-US" altLang="ko-KR" sz="3200" dirty="0">
                <a:latin typeface="+mn-ea"/>
              </a:rPr>
              <a:t>    the FSVM finds the optimal hyperplane with errors appearing only in one class.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CF40A-E877-A770-C61B-A9482454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64" y="2949904"/>
            <a:ext cx="5087060" cy="508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912D11-3191-A6DD-A613-2262A975C4A2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75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Abstract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80B6A-0ED4-7DEE-1008-8D146B00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62" y="3683744"/>
            <a:ext cx="10267275" cy="291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9D6A4-6710-FF90-1340-BE8CD6B33621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Conclusion</a:t>
            </a:r>
            <a:endParaRPr lang="en-US" altLang="ko-KR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50FA27-F5DF-B7A8-E7DF-7BAE79AB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1" y="3074107"/>
            <a:ext cx="7992138" cy="4138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DBFBD-D020-5C96-457F-9812A9976330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891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3258368"/>
            <a:ext cx="15240000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SVM </a:t>
            </a:r>
            <a:r>
              <a:rPr lang="en-US" altLang="ko-KR" sz="3200" dirty="0">
                <a:latin typeface="+mn-ea"/>
              </a:rPr>
              <a:t>has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been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shown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to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provide higher performance than traditional learning machines</a:t>
            </a:r>
          </a:p>
          <a:p>
            <a:r>
              <a:rPr lang="en-US" altLang="ko-KR" sz="3200" dirty="0">
                <a:latin typeface="+mn-ea"/>
              </a:rPr>
              <a:t>     and has been introduced as powerful tools for solving classification problems.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However, </a:t>
            </a:r>
            <a:r>
              <a:rPr lang="en-US" altLang="ko-KR" sz="3200" dirty="0">
                <a:latin typeface="+mn-ea"/>
              </a:rPr>
              <a:t>some input points may not be exactly assigned to one of these two classes. </a:t>
            </a:r>
          </a:p>
          <a:p>
            <a:r>
              <a:rPr lang="en-US" altLang="ko-KR" sz="3200" b="0" dirty="0">
                <a:latin typeface="+mn-ea"/>
              </a:rPr>
              <a:t>   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Some data points corrupted by noises ar</a:t>
            </a:r>
            <a:r>
              <a:rPr lang="en-US" altLang="ko-KR" sz="3200" dirty="0">
                <a:solidFill>
                  <a:srgbClr val="4460AE"/>
                </a:solidFill>
                <a:latin typeface="+mn-ea"/>
              </a:rPr>
              <a:t>e less meaningful</a:t>
            </a:r>
            <a:r>
              <a:rPr lang="en-US" altLang="ko-KR" sz="3200" dirty="0">
                <a:latin typeface="+mn-ea"/>
              </a:rPr>
              <a:t> and the machine should better</a:t>
            </a:r>
          </a:p>
          <a:p>
            <a:r>
              <a:rPr lang="en-US" altLang="ko-KR" sz="3200" b="0" dirty="0">
                <a:latin typeface="+mn-ea"/>
              </a:rPr>
              <a:t>   to discard them.</a:t>
            </a:r>
            <a:endParaRPr lang="en-US" altLang="ko-KR" sz="320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In this paper, we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apply a fuzzy membership to each input point of SVM</a:t>
            </a:r>
          </a:p>
          <a:p>
            <a:r>
              <a:rPr lang="en-US" altLang="ko-KR" sz="3200" dirty="0">
                <a:latin typeface="+mn-ea"/>
              </a:rPr>
              <a:t>    and reformulate SVM into fuzzy SVM (FSVM) such that different input points can make</a:t>
            </a:r>
          </a:p>
          <a:p>
            <a:r>
              <a:rPr lang="en-US" altLang="ko-KR" sz="3200" b="0" dirty="0">
                <a:latin typeface="+mn-ea"/>
              </a:rPr>
              <a:t>    different </a:t>
            </a:r>
            <a:r>
              <a:rPr lang="en-US" altLang="ko-KR" sz="3200" b="0" dirty="0" err="1">
                <a:latin typeface="+mn-ea"/>
              </a:rPr>
              <a:t>constribution</a:t>
            </a:r>
            <a:r>
              <a:rPr lang="en-US" altLang="ko-KR" sz="3200" b="0" dirty="0">
                <a:latin typeface="+mn-ea"/>
              </a:rPr>
              <a:t> t</a:t>
            </a:r>
            <a:r>
              <a:rPr lang="en-US" altLang="ko-KR" sz="3200" dirty="0">
                <a:latin typeface="+mn-ea"/>
              </a:rPr>
              <a:t>o the learning of decision surface.</a:t>
            </a:r>
            <a:endParaRPr lang="en-US" altLang="ko-KR" sz="3200" b="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159B4-B447-4B0D-0B72-09B042449CE6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17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SVMs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4346966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dirty="0">
                    <a:latin typeface="+mn-ea"/>
                  </a:rPr>
                  <a:t>In this section we briefly review the basis of the theory of SVM in classification problems.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Suppose we are given a set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of labeled training points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46966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063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99DD56-9E5D-5079-A490-042B79118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03" y="5683272"/>
            <a:ext cx="2625182" cy="449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7826FC-5289-510C-147F-D99A48D3ECAD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197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SVMs</a:t>
            </a:r>
            <a:endParaRPr 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62B59-0C82-FDE7-B9EA-B5A05EC2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98" y="2054814"/>
            <a:ext cx="7782004" cy="6945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2C6DC-94DF-AF17-794D-F63CD470CFE7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51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SVMs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68869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The optimal hyperplane problem is then regarded as the solution to the problem.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99F7B-1EB3-1A9E-0354-9F0C939A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81" y="3302972"/>
            <a:ext cx="5553425" cy="168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9D01D-2AD1-8A1E-07A8-711972806499}"/>
              </a:ext>
            </a:extLst>
          </p:cNvPr>
          <p:cNvSpPr txBox="1"/>
          <p:nvPr/>
        </p:nvSpPr>
        <p:spPr>
          <a:xfrm>
            <a:off x="1523993" y="5530925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Searching the optimal hyperplane in (6) is a quadratic programming problem </a:t>
            </a:r>
          </a:p>
          <a:p>
            <a:r>
              <a:rPr lang="en-US" altLang="ko-KR" sz="3200" dirty="0">
                <a:latin typeface="+mn-ea"/>
              </a:rPr>
              <a:t>    ,which can be solved by constructing a </a:t>
            </a:r>
            <a:r>
              <a:rPr lang="en-US" altLang="ko-KR" sz="3200" dirty="0" err="1">
                <a:latin typeface="+mn-ea"/>
              </a:rPr>
              <a:t>Lagrangian</a:t>
            </a:r>
            <a:r>
              <a:rPr lang="en-US" altLang="ko-KR" sz="3200" dirty="0">
                <a:latin typeface="+mn-ea"/>
              </a:rPr>
              <a:t> and transformed into the dual.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0C050-D7B6-224C-9C85-A53D5BA6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26" y="6665636"/>
            <a:ext cx="6196134" cy="1684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78990-78CA-0024-8A6C-A63271CE1D8E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8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FSVMs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1E423-E171-E66F-EA90-54379D04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247900"/>
            <a:ext cx="8458200" cy="6355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E067C-C0D5-AE99-661B-742C6505F1FC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632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Reformulate SVM</a:t>
            </a:r>
            <a:endParaRPr lang="en-US" altLang="ko-KR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409952" y="485116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en-US" altLang="ko-KR" sz="3200" dirty="0">
                <a:latin typeface="+mn-ea"/>
              </a:rPr>
              <a:t>Suppose we are given a set S of labeled training points with associated fuzzy membership.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487F02-13CF-F776-3B4C-CDC7837A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493434"/>
            <a:ext cx="3429516" cy="49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21A64-D946-36E7-6445-6CCB9B219A56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30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FSVMs</a:t>
            </a:r>
            <a:endParaRPr lang="en-US" altLang="ko-KR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365CBB-FEFD-EBCE-9B1C-21AA73AE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88"/>
          <a:stretch/>
        </p:blipFill>
        <p:spPr>
          <a:xfrm>
            <a:off x="2362200" y="2850427"/>
            <a:ext cx="6477000" cy="45861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F8D3F6-2182-F313-48C0-6906A409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609"/>
          <a:stretch/>
        </p:blipFill>
        <p:spPr>
          <a:xfrm>
            <a:off x="9448800" y="3496077"/>
            <a:ext cx="6477000" cy="3994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21ECC-E93D-B813-B742-FB99D0BFCDEE}"/>
              </a:ext>
            </a:extLst>
          </p:cNvPr>
          <p:cNvSpPr txBox="1"/>
          <p:nvPr/>
        </p:nvSpPr>
        <p:spPr>
          <a:xfrm>
            <a:off x="17208157" y="9417434"/>
            <a:ext cx="5222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11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681</Words>
  <Application>Microsoft Office PowerPoint</Application>
  <PresentationFormat>사용자 지정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17</cp:revision>
  <dcterms:created xsi:type="dcterms:W3CDTF">2024-01-15T12:38:32Z</dcterms:created>
  <dcterms:modified xsi:type="dcterms:W3CDTF">2024-09-24T12:12:24Z</dcterms:modified>
</cp:coreProperties>
</file>