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8" r:id="rId3"/>
    <p:sldId id="269" r:id="rId4"/>
    <p:sldId id="270" r:id="rId5"/>
    <p:sldId id="271" r:id="rId6"/>
    <p:sldId id="287" r:id="rId7"/>
    <p:sldId id="272" r:id="rId8"/>
    <p:sldId id="274" r:id="rId9"/>
    <p:sldId id="276" r:id="rId10"/>
    <p:sldId id="275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8" r:id="rId22"/>
    <p:sldId id="290" r:id="rId23"/>
    <p:sldId id="289" r:id="rId24"/>
    <p:sldId id="267" r:id="rId2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94654" autoAdjust="0"/>
  </p:normalViewPr>
  <p:slideViewPr>
    <p:cSldViewPr>
      <p:cViewPr varScale="1">
        <p:scale>
          <a:sx n="55" d="100"/>
          <a:sy n="55" d="100"/>
        </p:scale>
        <p:origin x="-1332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7D13D-892B-4743-9004-02A4EDF3D6E4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500FF-8E48-4CF3-B841-72D460CC8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648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500FF-8E48-4CF3-B841-72D460CC829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927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500FF-8E48-4CF3-B841-72D460CC829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538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500FF-8E48-4CF3-B841-72D460CC829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693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500FF-8E48-4CF3-B841-72D460CC829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384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500FF-8E48-4CF3-B841-72D460CC829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67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500FF-8E48-4CF3-B841-72D460CC829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916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500FF-8E48-4CF3-B841-72D460CC829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810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500FF-8E48-4CF3-B841-72D460CC829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553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500FF-8E48-4CF3-B841-72D460CC829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891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500FF-8E48-4CF3-B841-72D460CC829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635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500FF-8E48-4CF3-B841-72D460CC829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6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500FF-8E48-4CF3-B841-72D460CC829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563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500FF-8E48-4CF3-B841-72D460CC829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051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500FF-8E48-4CF3-B841-72D460CC829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987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500FF-8E48-4CF3-B841-72D460CC829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270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500FF-8E48-4CF3-B841-72D460CC829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347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500FF-8E48-4CF3-B841-72D460CC829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658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500FF-8E48-4CF3-B841-72D460CC829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015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500FF-8E48-4CF3-B841-72D460CC829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540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9066667" y="1207331"/>
            <a:ext cx="2106633" cy="2159919"/>
            <a:chOff x="9066667" y="1207331"/>
            <a:chExt cx="2106633" cy="215991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066667" y="1207331"/>
              <a:ext cx="2103854" cy="2158289"/>
              <a:chOff x="9066667" y="1207331"/>
              <a:chExt cx="2103854" cy="215828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042770" y="144370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6667" y="1207331"/>
                <a:ext cx="2103854" cy="215828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069446" y="1208961"/>
              <a:ext cx="2103854" cy="2158289"/>
              <a:chOff x="9069446" y="1208961"/>
              <a:chExt cx="2103854" cy="215828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975473" y="105541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9446" y="1208961"/>
                <a:ext cx="2103854" cy="215828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095894" y="5162081"/>
            <a:ext cx="15149059" cy="144655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1. </a:t>
            </a:r>
            <a:r>
              <a:rPr lang="ko-KR" altLang="en-US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확률의 개념</a:t>
            </a:r>
            <a:endParaRPr lang="en-US" altLang="ko-KR" sz="2400" dirty="0">
              <a:solidFill>
                <a:srgbClr val="000000"/>
              </a:solidFill>
              <a:latin typeface="Pretendard Light" pitchFamily="34" charset="0"/>
              <a:cs typeface="Pretendard Light" pitchFamily="34" charset="0"/>
            </a:endParaRPr>
          </a:p>
          <a:p>
            <a:endParaRPr lang="en-US" altLang="ko-KR" sz="800" dirty="0">
              <a:solidFill>
                <a:srgbClr val="000000"/>
              </a:solidFill>
              <a:latin typeface="Pretendard Light" pitchFamily="34" charset="0"/>
              <a:cs typeface="Pretendard Light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Pretendard Light" pitchFamily="34" charset="0"/>
              </a:rPr>
              <a:t>2. </a:t>
            </a:r>
            <a:r>
              <a:rPr lang="ko-KR" altLang="en-US" sz="2400" dirty="0" err="1">
                <a:solidFill>
                  <a:srgbClr val="000000"/>
                </a:solidFill>
                <a:latin typeface="Pretendard Light" pitchFamily="34" charset="0"/>
              </a:rPr>
              <a:t>베이즈</a:t>
            </a:r>
            <a:r>
              <a:rPr lang="ko-KR" altLang="en-US" sz="2400" dirty="0">
                <a:solidFill>
                  <a:srgbClr val="000000"/>
                </a:solidFill>
                <a:latin typeface="Pretendard Light" pitchFamily="34" charset="0"/>
              </a:rPr>
              <a:t> 정리</a:t>
            </a:r>
            <a:endParaRPr lang="en-US" altLang="ko-KR" sz="2400" dirty="0">
              <a:solidFill>
                <a:srgbClr val="000000"/>
              </a:solidFill>
              <a:latin typeface="Pretendard Light" pitchFamily="34" charset="0"/>
            </a:endParaRPr>
          </a:p>
          <a:p>
            <a:endParaRPr lang="en-US" sz="800" dirty="0">
              <a:solidFill>
                <a:srgbClr val="000000"/>
              </a:solidFill>
              <a:latin typeface="Pretendard Light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Pretendard Light" pitchFamily="34" charset="0"/>
              </a:rPr>
              <a:t>3. Naive Bayes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953038" y="3902697"/>
            <a:ext cx="1543477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2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Naive Bayes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2.2 </a:t>
            </a:r>
            <a:r>
              <a:rPr lang="ko-KR" altLang="en-US" sz="4800" kern="0" spc="-100" dirty="0" err="1">
                <a:solidFill>
                  <a:srgbClr val="11359A"/>
                </a:solidFill>
                <a:latin typeface="Pretendard" pitchFamily="34" charset="0"/>
              </a:rPr>
              <a:t>베이즈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정리 예시</a:t>
            </a:r>
            <a:endParaRPr lang="en-US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8F3AE8-C20A-CD72-A5EF-B2A74CA2C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720" y="3314700"/>
            <a:ext cx="4324559" cy="27284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BDF9B6-4664-0A35-4352-AAE0F825572C}"/>
                  </a:ext>
                </a:extLst>
              </p:cNvPr>
              <p:cNvSpPr txBox="1"/>
              <p:nvPr/>
            </p:nvSpPr>
            <p:spPr>
              <a:xfrm>
                <a:off x="1523993" y="6515100"/>
                <a:ext cx="15240000" cy="6435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𝑓𝑎𝑠𝑡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𝑤𝑖𝑛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𝑠𝑙𝑜𝑤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𝑤𝑖𝑛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ko-KR" sz="3200" b="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BDF9B6-4664-0A35-4352-AAE0F825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3" y="6515100"/>
                <a:ext cx="15240000" cy="6435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5ECFA1D-710A-AF02-1AA8-EA8F1A014E5E}"/>
              </a:ext>
            </a:extLst>
          </p:cNvPr>
          <p:cNvSpPr txBox="1"/>
          <p:nvPr/>
        </p:nvSpPr>
        <p:spPr>
          <a:xfrm>
            <a:off x="17229928" y="9423464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10</a:t>
            </a:r>
            <a:endParaRPr lang="en-US" altLang="ko-KR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777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2.2 </a:t>
            </a:r>
            <a:r>
              <a:rPr lang="ko-KR" altLang="en-US" sz="4800" kern="0" spc="-100" dirty="0" err="1">
                <a:solidFill>
                  <a:srgbClr val="11359A"/>
                </a:solidFill>
                <a:latin typeface="Pretendard" pitchFamily="34" charset="0"/>
              </a:rPr>
              <a:t>베이즈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정리 예시</a:t>
            </a:r>
            <a:endParaRPr lang="en-US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8F3AE8-C20A-CD72-A5EF-B2A74CA2C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720" y="3314700"/>
            <a:ext cx="4324559" cy="27284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BDF9B6-4664-0A35-4352-AAE0F825572C}"/>
                  </a:ext>
                </a:extLst>
              </p:cNvPr>
              <p:cNvSpPr txBox="1"/>
              <p:nvPr/>
            </p:nvSpPr>
            <p:spPr>
              <a:xfrm>
                <a:off x="1523993" y="6515100"/>
                <a:ext cx="15240000" cy="6403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𝑓𝑎𝑠𝑡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𝑙𝑜𝑠𝑒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𝑠𝑙𝑜𝑤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𝑙𝑜𝑠𝑒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ko-KR" sz="3200" b="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BDF9B6-4664-0A35-4352-AAE0F825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3" y="6515100"/>
                <a:ext cx="15240000" cy="6403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B63802ED-81B9-1E92-0BC1-62DC9A775B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1720" y="3314700"/>
            <a:ext cx="4324559" cy="27470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4133E2-E164-482A-EBF1-12AFD69CFDF3}"/>
              </a:ext>
            </a:extLst>
          </p:cNvPr>
          <p:cNvSpPr txBox="1"/>
          <p:nvPr/>
        </p:nvSpPr>
        <p:spPr>
          <a:xfrm>
            <a:off x="17229928" y="9423464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0" dirty="0">
                <a:latin typeface="+mn-ea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379977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2.2 </a:t>
            </a:r>
            <a:r>
              <a:rPr lang="ko-KR" altLang="en-US" sz="4800" kern="0" spc="-100" dirty="0" err="1">
                <a:solidFill>
                  <a:srgbClr val="11359A"/>
                </a:solidFill>
                <a:latin typeface="Pretendard" pitchFamily="34" charset="0"/>
              </a:rPr>
              <a:t>베이즈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정리 예시</a:t>
            </a:r>
            <a:endParaRPr lang="en-US" sz="4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7AB0B7-6564-72AB-B529-08392155A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715" y="2738750"/>
            <a:ext cx="4324558" cy="27546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E759D0-2DE6-7C0D-5904-6D9B3D7078D2}"/>
                  </a:ext>
                </a:extLst>
              </p:cNvPr>
              <p:cNvSpPr txBox="1"/>
              <p:nvPr/>
            </p:nvSpPr>
            <p:spPr>
              <a:xfrm>
                <a:off x="1523994" y="5905500"/>
                <a:ext cx="15240000" cy="18653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3200" b="0" dirty="0">
                    <a:latin typeface="+mn-ea"/>
                  </a:rPr>
                  <a:t>•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𝑤𝑖𝑛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𝑓𝑎𝑠𝑡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𝑓𝑎𝑠𝑡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𝑤𝑖𝑛</m:t>
                            </m:r>
                          </m:e>
                        </m:d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𝑤𝑖𝑛</m:t>
                            </m:r>
                          </m:e>
                        </m:d>
                      </m:num>
                      <m:den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𝑓𝑎𝑠𝑡</m:t>
                            </m:r>
                          </m:e>
                        </m:d>
                      </m:den>
                    </m:f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2/3 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3/5</m:t>
                        </m:r>
                      </m:num>
                      <m:den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3/5</m:t>
                        </m:r>
                      </m:den>
                    </m:f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3200" b="0" i="1" smtClean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sz="3200" b="0" i="1" smtClean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ko-KR" sz="3200" b="0" dirty="0">
                  <a:latin typeface="+mn-ea"/>
                </a:endParaRPr>
              </a:p>
              <a:p>
                <a:pPr algn="ctr"/>
                <a:endParaRPr lang="en-US" altLang="ko-KR" b="0" dirty="0">
                  <a:latin typeface="+mn-ea"/>
                </a:endParaRPr>
              </a:p>
              <a:p>
                <a:pPr algn="ctr"/>
                <a:r>
                  <a:rPr lang="en-US" altLang="ko-KR" sz="3200" b="0" dirty="0">
                    <a:latin typeface="+mn-ea"/>
                  </a:rPr>
                  <a:t>•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𝑙𝑜𝑠𝑒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𝑓𝑎𝑠𝑡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𝑓𝑎𝑠𝑡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𝑙𝑜𝑠𝑒</m:t>
                            </m:r>
                          </m:e>
                        </m:d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𝑙𝑜𝑠𝑒</m:t>
                            </m:r>
                          </m:e>
                        </m:d>
                      </m:num>
                      <m:den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𝑓𝑎𝑠𝑡</m:t>
                            </m:r>
                          </m:e>
                        </m:d>
                      </m:den>
                    </m:f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1/2 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2/5</m:t>
                        </m:r>
                      </m:num>
                      <m:den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3/5</m:t>
                        </m:r>
                      </m:den>
                    </m:f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ko-KR" sz="3200" b="0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E759D0-2DE6-7C0D-5904-6D9B3D707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5905500"/>
                <a:ext cx="15240000" cy="1865382"/>
              </a:xfrm>
              <a:prstGeom prst="rect">
                <a:avLst/>
              </a:prstGeom>
              <a:blipFill>
                <a:blip r:embed="rId5"/>
                <a:stretch>
                  <a:fillRect b="-35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05B1800-AF01-54A3-A2C1-EE2387845E5C}"/>
              </a:ext>
            </a:extLst>
          </p:cNvPr>
          <p:cNvSpPr txBox="1"/>
          <p:nvPr/>
        </p:nvSpPr>
        <p:spPr>
          <a:xfrm>
            <a:off x="17229928" y="9423464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0" dirty="0">
                <a:latin typeface="+mn-ea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584498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2.3 </a:t>
            </a:r>
            <a:r>
              <a:rPr lang="ko-KR" altLang="en-US" sz="4800" kern="0" spc="-100" dirty="0" err="1">
                <a:solidFill>
                  <a:srgbClr val="11359A"/>
                </a:solidFill>
                <a:latin typeface="Pretendard" pitchFamily="34" charset="0"/>
              </a:rPr>
              <a:t>베이즈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정리 한계점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E759D0-2DE6-7C0D-5904-6D9B3D7078D2}"/>
                  </a:ext>
                </a:extLst>
              </p:cNvPr>
              <p:cNvSpPr txBox="1"/>
              <p:nvPr/>
            </p:nvSpPr>
            <p:spPr>
              <a:xfrm>
                <a:off x="1523994" y="5532269"/>
                <a:ext cx="15240000" cy="3062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1=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𝑓𝑎𝑠𝑡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2=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𝑔𝑜𝑜𝑑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3=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h𝑜𝑡</m:t>
                        </m:r>
                        <m:r>
                          <m:rPr>
                            <m:lit/>
                          </m:r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𝑤𝑖𝑛</m:t>
                        </m:r>
                      </m:e>
                    </m:d>
                  </m:oMath>
                </a14:m>
                <a:endParaRPr lang="en-US" altLang="ko-KR" sz="3200" b="0" dirty="0">
                  <a:latin typeface="+mn-ea"/>
                </a:endParaRPr>
              </a:p>
              <a:p>
                <a:endParaRPr lang="en-US" altLang="ko-KR" sz="1050" dirty="0">
                  <a:latin typeface="+mn-ea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ko-KR" altLang="en-US" sz="3200" b="0" dirty="0" err="1">
                    <a:latin typeface="+mn-ea"/>
                  </a:rPr>
                  <a:t>계산량이</a:t>
                </a:r>
                <a:r>
                  <a:rPr lang="ko-KR" altLang="en-US" sz="3200" b="0" dirty="0">
                    <a:latin typeface="+mn-ea"/>
                  </a:rPr>
                  <a:t> 너무 많음</a:t>
                </a:r>
                <a:endParaRPr lang="en-US" altLang="ko-KR" sz="3200" b="0" dirty="0">
                  <a:latin typeface="+mn-ea"/>
                </a:endParaRPr>
              </a:p>
              <a:p>
                <a:pPr algn="ctr"/>
                <a:endParaRPr lang="en-US" altLang="ko-KR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solidFill>
                      <a:srgbClr val="4460AE"/>
                    </a:solidFill>
                    <a:latin typeface="+mn-ea"/>
                  </a:rPr>
                  <a:t>조건부 독립</a:t>
                </a:r>
                <a:r>
                  <a:rPr lang="ko-KR" altLang="en-US" sz="3200" b="0" dirty="0">
                    <a:latin typeface="+mn-ea"/>
                  </a:rPr>
                  <a:t>을 가정</a:t>
                </a:r>
                <a:endParaRPr lang="en-US" altLang="ko-KR" sz="3200" b="0" dirty="0">
                  <a:latin typeface="+mn-ea"/>
                </a:endParaRPr>
              </a:p>
              <a:p>
                <a:endParaRPr lang="en-US" altLang="ko-KR" sz="1050" b="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1=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𝑓𝑎𝑠𝑡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2=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3=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h𝑜𝑡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𝑤𝑖𝑛</m:t>
                          </m:r>
                        </m:e>
                      </m:d>
                    </m:oMath>
                  </m:oMathPara>
                </a14:m>
                <a:endParaRPr lang="en-US" altLang="ko-KR" sz="3200" b="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1=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𝑓𝑎𝑠𝑡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𝑤𝑖𝑛</m:t>
                          </m:r>
                        </m:e>
                      </m:d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𝑤𝑖𝑛</m:t>
                          </m:r>
                        </m:e>
                      </m:d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h𝑜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𝑤𝑖𝑛</m:t>
                          </m:r>
                        </m:e>
                      </m:d>
                    </m:oMath>
                  </m:oMathPara>
                </a14:m>
                <a:endParaRPr lang="en-US" altLang="ko-KR" sz="3200" b="0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E759D0-2DE6-7C0D-5904-6D9B3D707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5532269"/>
                <a:ext cx="15240000" cy="3062377"/>
              </a:xfrm>
              <a:prstGeom prst="rect">
                <a:avLst/>
              </a:prstGeom>
              <a:blipFill>
                <a:blip r:embed="rId4"/>
                <a:stretch>
                  <a:fillRect l="-1640" t="-39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05B1800-AF01-54A3-A2C1-EE2387845E5C}"/>
              </a:ext>
            </a:extLst>
          </p:cNvPr>
          <p:cNvSpPr txBox="1"/>
          <p:nvPr/>
        </p:nvSpPr>
        <p:spPr>
          <a:xfrm>
            <a:off x="17229928" y="9423464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0" dirty="0">
                <a:latin typeface="+mn-ea"/>
              </a:rPr>
              <a:t>13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5EFFE1-601F-F6C2-1AC2-468FAE253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2094" y="2047492"/>
            <a:ext cx="7543800" cy="272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10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3.1 Naive Bayes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E759D0-2DE6-7C0D-5904-6D9B3D7078D2}"/>
                  </a:ext>
                </a:extLst>
              </p:cNvPr>
              <p:cNvSpPr txBox="1"/>
              <p:nvPr/>
            </p:nvSpPr>
            <p:spPr>
              <a:xfrm>
                <a:off x="1523994" y="3997032"/>
                <a:ext cx="15240000" cy="22929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종속 변수</a:t>
                </a:r>
                <a14:m>
                  <m:oMath xmlns:m="http://schemas.openxmlformats.org/officeDocument/2006/math"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3200" b="0" dirty="0">
                    <a:latin typeface="+mn-ea"/>
                  </a:rPr>
                  <a:t>가 주어졌을 때</a:t>
                </a:r>
                <a:r>
                  <a:rPr lang="en-US" altLang="ko-KR" sz="3200" b="0" dirty="0">
                    <a:latin typeface="+mn-ea"/>
                  </a:rPr>
                  <a:t>, </a:t>
                </a:r>
                <a:r>
                  <a:rPr lang="ko-KR" altLang="en-US" sz="3200" b="0" dirty="0">
                    <a:latin typeface="+mn-ea"/>
                  </a:rPr>
                  <a:t>입력 변수</a:t>
                </a:r>
                <a14:m>
                  <m:oMath xmlns:m="http://schemas.openxmlformats.org/officeDocument/2006/math"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3200" b="0" dirty="0">
                    <a:latin typeface="+mn-ea"/>
                  </a:rPr>
                  <a:t>들은 모두 조건부 독립</a:t>
                </a:r>
                <a:endParaRPr lang="en-US" altLang="ko-KR" sz="3200" b="0" dirty="0">
                  <a:latin typeface="+mn-ea"/>
                </a:endParaRPr>
              </a:p>
              <a:p>
                <a:endParaRPr lang="en-US" altLang="ko-KR" sz="105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예측 변수들의 정확한 조건부 확률은 각 조건부 확률의 곱으로 충분히 잘 추정할 수</a:t>
                </a:r>
                <a:endParaRPr lang="en-US" altLang="ko-KR" sz="3200" b="0" dirty="0">
                  <a:latin typeface="+mn-ea"/>
                </a:endParaRPr>
              </a:p>
              <a:p>
                <a:r>
                  <a:rPr lang="en-US" altLang="ko-KR" sz="3200" dirty="0">
                    <a:latin typeface="+mn-ea"/>
                  </a:rPr>
                  <a:t>   </a:t>
                </a:r>
                <a:r>
                  <a:rPr lang="ko-KR" altLang="en-US" sz="3200" dirty="0">
                    <a:latin typeface="+mn-ea"/>
                  </a:rPr>
                  <a:t>있다는 단순한 가정</a:t>
                </a:r>
                <a:endParaRPr lang="en-US" altLang="ko-KR" sz="3200" dirty="0">
                  <a:latin typeface="+mn-ea"/>
                </a:endParaRPr>
              </a:p>
              <a:p>
                <a:endParaRPr lang="en-US" altLang="ko-KR" sz="1050" b="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데이터 셋을 순진하게 믿는다 </a:t>
                </a:r>
                <a14:m>
                  <m:oMath xmlns:m="http://schemas.openxmlformats.org/officeDocument/2006/math">
                    <m:r>
                      <a:rPr lang="ko-KR" alt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3200" b="0" dirty="0">
                    <a:latin typeface="+mn-ea"/>
                  </a:rPr>
                  <a:t> Naive(</a:t>
                </a:r>
                <a:r>
                  <a:rPr lang="ko-KR" altLang="en-US" sz="3200" b="0" dirty="0">
                    <a:latin typeface="+mn-ea"/>
                  </a:rPr>
                  <a:t>순진한</a:t>
                </a:r>
                <a:r>
                  <a:rPr lang="en-US" altLang="ko-KR" sz="3200" b="0" dirty="0">
                    <a:latin typeface="+mn-ea"/>
                  </a:rPr>
                  <a:t>) Bayes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E759D0-2DE6-7C0D-5904-6D9B3D707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3997032"/>
                <a:ext cx="15240000" cy="2292935"/>
              </a:xfrm>
              <a:prstGeom prst="rect">
                <a:avLst/>
              </a:prstGeom>
              <a:blipFill>
                <a:blip r:embed="rId4"/>
                <a:stretch>
                  <a:fillRect l="-1640" t="-6915" b="-101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05B1800-AF01-54A3-A2C1-EE2387845E5C}"/>
              </a:ext>
            </a:extLst>
          </p:cNvPr>
          <p:cNvSpPr txBox="1"/>
          <p:nvPr/>
        </p:nvSpPr>
        <p:spPr>
          <a:xfrm>
            <a:off x="17229928" y="9423464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0" dirty="0">
                <a:latin typeface="+mn-ea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360624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3.2 Naive Bayes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예시</a:t>
            </a:r>
            <a:endParaRPr lang="en-US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5B1800-AF01-54A3-A2C1-EE2387845E5C}"/>
              </a:ext>
            </a:extLst>
          </p:cNvPr>
          <p:cNvSpPr txBox="1"/>
          <p:nvPr/>
        </p:nvSpPr>
        <p:spPr>
          <a:xfrm>
            <a:off x="17229928" y="9423464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0" dirty="0">
                <a:latin typeface="+mn-ea"/>
              </a:rPr>
              <a:t>15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7C8214-9A84-E33B-C997-6369E176E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076" y="3690696"/>
            <a:ext cx="4519835" cy="290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44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3.2 Naive Bayes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예시</a:t>
            </a:r>
            <a:endParaRPr lang="en-US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5B1800-AF01-54A3-A2C1-EE2387845E5C}"/>
              </a:ext>
            </a:extLst>
          </p:cNvPr>
          <p:cNvSpPr txBox="1"/>
          <p:nvPr/>
        </p:nvSpPr>
        <p:spPr>
          <a:xfrm>
            <a:off x="17229928" y="9423464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0" dirty="0">
                <a:latin typeface="+mn-ea"/>
              </a:rPr>
              <a:t>16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C74812-C34D-91A2-344B-7AD65FB76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073" y="2237892"/>
            <a:ext cx="4519835" cy="29056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5DB7B4-6E19-FAAB-3E90-D0F0C1677BF8}"/>
                  </a:ext>
                </a:extLst>
              </p:cNvPr>
              <p:cNvSpPr txBox="1"/>
              <p:nvPr/>
            </p:nvSpPr>
            <p:spPr>
              <a:xfrm>
                <a:off x="1523991" y="5915028"/>
                <a:ext cx="15240000" cy="2318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1=0,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2=0,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3=1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1=0,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2=0,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3=1|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1=0,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2=0,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3=1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sz="3200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 smtClean="0">
                          <a:solidFill>
                            <a:srgbClr val="4460A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ko-KR" sz="3200" i="1" smtClean="0">
                          <a:solidFill>
                            <a:srgbClr val="4460AE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i="1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i="1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i="1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1=0,</m:t>
                          </m:r>
                          <m:r>
                            <a:rPr lang="en-US" altLang="ko-KR" sz="3200" i="1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i="1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2=0,</m:t>
                          </m:r>
                          <m:r>
                            <a:rPr lang="en-US" altLang="ko-KR" sz="3200" i="1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i="1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3=1|</m:t>
                          </m:r>
                          <m:r>
                            <a:rPr lang="en-US" altLang="ko-KR" sz="3200" i="1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i="1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ko-KR" sz="3200" b="0" i="1" smtClean="0">
                          <a:solidFill>
                            <a:srgbClr val="4460AE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altLang="ko-KR" sz="3200" b="0" i="1" dirty="0">
                  <a:solidFill>
                    <a:srgbClr val="4460AE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rgbClr val="4460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solidFill>
                            <a:srgbClr val="4460AE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1=0|</m:t>
                          </m:r>
                          <m: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ko-KR" sz="3200" b="0" i="1" smtClean="0">
                          <a:solidFill>
                            <a:srgbClr val="4460AE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2=0|</m:t>
                          </m:r>
                          <m: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ko-KR" sz="3200" b="0" i="1" smtClean="0">
                          <a:solidFill>
                            <a:srgbClr val="4460AE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3=1|</m:t>
                          </m:r>
                          <m: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ko-KR" sz="3200" b="0" i="1" smtClean="0">
                          <a:solidFill>
                            <a:srgbClr val="4460AE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altLang="ko-KR" sz="3200" b="0" dirty="0">
                  <a:solidFill>
                    <a:srgbClr val="4460AE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5DB7B4-6E19-FAAB-3E90-D0F0C1677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1" y="5915028"/>
                <a:ext cx="15240000" cy="23180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206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3.2 Naive Bayes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예시</a:t>
            </a:r>
            <a:endParaRPr lang="en-US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5B1800-AF01-54A3-A2C1-EE2387845E5C}"/>
              </a:ext>
            </a:extLst>
          </p:cNvPr>
          <p:cNvSpPr txBox="1"/>
          <p:nvPr/>
        </p:nvSpPr>
        <p:spPr>
          <a:xfrm>
            <a:off x="17229928" y="9423464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0" dirty="0">
                <a:latin typeface="+mn-ea"/>
              </a:rPr>
              <a:t>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5DB7B4-6E19-FAAB-3E90-D0F0C1677BF8}"/>
                  </a:ext>
                </a:extLst>
              </p:cNvPr>
              <p:cNvSpPr txBox="1"/>
              <p:nvPr/>
            </p:nvSpPr>
            <p:spPr>
              <a:xfrm>
                <a:off x="1523992" y="6577296"/>
                <a:ext cx="15240000" cy="20608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1=0|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2=0|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3=1|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altLang="ko-KR" sz="3200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=0.036</m:t>
                      </m:r>
                    </m:oMath>
                  </m:oMathPara>
                </a14:m>
                <a:endParaRPr lang="en-US" altLang="ko-KR" sz="3200" b="0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5DB7B4-6E19-FAAB-3E90-D0F0C1677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2" y="6577296"/>
                <a:ext cx="15240000" cy="20608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7640AB3E-B769-DF38-D4C3-91D56B14D3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4074" y="3244723"/>
            <a:ext cx="4519835" cy="28370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683153-BD5B-DE90-C2F0-6CE07D44F014}"/>
                  </a:ext>
                </a:extLst>
              </p:cNvPr>
              <p:cNvSpPr txBox="1"/>
              <p:nvPr/>
            </p:nvSpPr>
            <p:spPr>
              <a:xfrm>
                <a:off x="1523992" y="1773122"/>
                <a:ext cx="15240000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1=0,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2=0,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3=1</m:t>
                          </m:r>
                        </m:e>
                      </m:d>
                    </m:oMath>
                  </m:oMathPara>
                </a14:m>
                <a:endParaRPr lang="en-US" altLang="ko-KR" sz="3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1=0|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2=0|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3=1|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altLang="ko-KR" sz="3200" b="0" dirty="0">
                  <a:latin typeface="+mn-ea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683153-BD5B-DE90-C2F0-6CE07D44F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2" y="1773122"/>
                <a:ext cx="15240000" cy="9848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201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3.2 Naive Bayes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예시</a:t>
            </a:r>
            <a:endParaRPr lang="en-US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5B1800-AF01-54A3-A2C1-EE2387845E5C}"/>
              </a:ext>
            </a:extLst>
          </p:cNvPr>
          <p:cNvSpPr txBox="1"/>
          <p:nvPr/>
        </p:nvSpPr>
        <p:spPr>
          <a:xfrm>
            <a:off x="17229928" y="9423464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0" dirty="0">
                <a:latin typeface="+mn-ea"/>
              </a:rPr>
              <a:t>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5DB7B4-6E19-FAAB-3E90-D0F0C1677BF8}"/>
                  </a:ext>
                </a:extLst>
              </p:cNvPr>
              <p:cNvSpPr txBox="1"/>
              <p:nvPr/>
            </p:nvSpPr>
            <p:spPr>
              <a:xfrm>
                <a:off x="1523992" y="6577296"/>
                <a:ext cx="15240000" cy="21046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1=0|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2=0|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3=1|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=1 ,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altLang="ko-KR" sz="3200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∗1∗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=0.095</m:t>
                      </m:r>
                    </m:oMath>
                  </m:oMathPara>
                </a14:m>
                <a:endParaRPr lang="en-US" altLang="ko-KR" sz="3200" b="0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5DB7B4-6E19-FAAB-3E90-D0F0C1677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2" y="6577296"/>
                <a:ext cx="15240000" cy="21046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683153-BD5B-DE90-C2F0-6CE07D44F014}"/>
                  </a:ext>
                </a:extLst>
              </p:cNvPr>
              <p:cNvSpPr txBox="1"/>
              <p:nvPr/>
            </p:nvSpPr>
            <p:spPr>
              <a:xfrm>
                <a:off x="1523992" y="1773122"/>
                <a:ext cx="15240000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=0|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1=0,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2=0,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3=1</m:t>
                          </m:r>
                        </m:e>
                      </m:d>
                    </m:oMath>
                  </m:oMathPara>
                </a14:m>
                <a:endParaRPr lang="en-US" altLang="ko-KR" sz="3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1=0|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2=0|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3=1|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altLang="ko-KR" sz="3200" b="0" dirty="0">
                  <a:latin typeface="+mn-ea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683153-BD5B-DE90-C2F0-6CE07D44F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2" y="1773122"/>
                <a:ext cx="15240000" cy="9848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A6C496EC-9B45-EE33-D417-BF17C08E02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4082" y="3244723"/>
            <a:ext cx="4519835" cy="290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3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3.2 Naive Bayes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예시</a:t>
            </a:r>
            <a:endParaRPr lang="en-US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5B1800-AF01-54A3-A2C1-EE2387845E5C}"/>
              </a:ext>
            </a:extLst>
          </p:cNvPr>
          <p:cNvSpPr txBox="1"/>
          <p:nvPr/>
        </p:nvSpPr>
        <p:spPr>
          <a:xfrm>
            <a:off x="17229928" y="9423464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0" dirty="0">
                <a:latin typeface="+mn-ea"/>
              </a:rPr>
              <a:t>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683153-BD5B-DE90-C2F0-6CE07D44F014}"/>
                  </a:ext>
                </a:extLst>
              </p:cNvPr>
              <p:cNvSpPr txBox="1"/>
              <p:nvPr/>
            </p:nvSpPr>
            <p:spPr>
              <a:xfrm>
                <a:off x="1523994" y="6438900"/>
                <a:ext cx="15240000" cy="11464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rgbClr val="4460AE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=0|</m:t>
                          </m:r>
                          <m: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1=0,</m:t>
                          </m:r>
                          <m: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2=0,</m:t>
                          </m:r>
                          <m: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3=1</m:t>
                          </m:r>
                        </m:e>
                      </m:d>
                      <m:r>
                        <a:rPr lang="en-US" altLang="ko-KR" sz="3200" b="0" i="1" smtClean="0">
                          <a:solidFill>
                            <a:srgbClr val="4460AE"/>
                          </a:solidFill>
                          <a:latin typeface="Cambria Math" panose="02040503050406030204" pitchFamily="18" charset="0"/>
                        </a:rPr>
                        <m:t>=0.095</m:t>
                      </m:r>
                    </m:oMath>
                  </m:oMathPara>
                </a14:m>
                <a:endParaRPr lang="en-US" altLang="ko-KR" sz="3200" b="0" i="1" dirty="0">
                  <a:solidFill>
                    <a:srgbClr val="4460AE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sz="105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1=0,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2=0,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3=1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=0.036</m:t>
                      </m:r>
                    </m:oMath>
                  </m:oMathPara>
                </a14:m>
                <a:endParaRPr lang="en-US" altLang="ko-KR" sz="3200" b="0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683153-BD5B-DE90-C2F0-6CE07D44F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6438900"/>
                <a:ext cx="15240000" cy="11464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482B4555-8A34-AAB4-7431-6FBF9DA1B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4076" y="2847511"/>
            <a:ext cx="4519835" cy="295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5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1.1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확률</a:t>
            </a:r>
            <a:endParaRPr 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4FA26-99A8-5573-3AAD-926DD9F59E43}"/>
              </a:ext>
            </a:extLst>
          </p:cNvPr>
          <p:cNvSpPr txBox="1"/>
          <p:nvPr/>
        </p:nvSpPr>
        <p:spPr>
          <a:xfrm>
            <a:off x="1523994" y="2356705"/>
            <a:ext cx="152400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dirty="0">
                <a:latin typeface="+mn-ea"/>
              </a:rPr>
              <a:t>특정한 사건이 일어날 가능성</a:t>
            </a:r>
            <a:r>
              <a:rPr lang="en-US" altLang="ko-KR" sz="3200" dirty="0">
                <a:latin typeface="+mn-ea"/>
              </a:rPr>
              <a:t>.</a:t>
            </a:r>
            <a:endParaRPr lang="en-US" altLang="ko-KR" sz="3200" b="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6ED191-DCD4-5C41-8B01-DA205B87F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286" y="3919446"/>
            <a:ext cx="6647416" cy="24481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097A15-82D7-9793-1256-494E79302504}"/>
              </a:ext>
            </a:extLst>
          </p:cNvPr>
          <p:cNvSpPr txBox="1"/>
          <p:nvPr/>
        </p:nvSpPr>
        <p:spPr>
          <a:xfrm>
            <a:off x="17229928" y="9423464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02</a:t>
            </a:r>
            <a:endParaRPr lang="en-US" altLang="ko-KR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0625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3.3 Naive Bayes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종류</a:t>
            </a:r>
            <a:endParaRPr lang="en-US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5B1800-AF01-54A3-A2C1-EE2387845E5C}"/>
              </a:ext>
            </a:extLst>
          </p:cNvPr>
          <p:cNvSpPr txBox="1"/>
          <p:nvPr/>
        </p:nvSpPr>
        <p:spPr>
          <a:xfrm>
            <a:off x="17229928" y="9423464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0" dirty="0">
                <a:latin typeface="+mn-ea"/>
              </a:rPr>
              <a:t>20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DD7354-C479-B9AD-E582-C6ED8379C879}"/>
                  </a:ext>
                </a:extLst>
              </p:cNvPr>
              <p:cNvSpPr txBox="1"/>
              <p:nvPr/>
            </p:nvSpPr>
            <p:spPr>
              <a:xfrm>
                <a:off x="1523994" y="4243253"/>
                <a:ext cx="15240000" cy="18004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en-US" altLang="ko-KR" sz="3200" b="0" dirty="0">
                    <a:solidFill>
                      <a:srgbClr val="4460AE"/>
                    </a:solidFill>
                    <a:latin typeface="+mn-ea"/>
                  </a:rPr>
                  <a:t>Gaussian naïve bayes classifier</a:t>
                </a:r>
                <a:r>
                  <a:rPr lang="ko-KR" altLang="en-US" sz="3200" b="0" dirty="0">
                    <a:latin typeface="+mn-ea"/>
                  </a:rPr>
                  <a:t> </a:t>
                </a:r>
                <a:r>
                  <a:rPr lang="en-US" altLang="ko-KR" sz="3200" b="0" dirty="0">
                    <a:latin typeface="+mn-ea"/>
                  </a:rPr>
                  <a:t>: </a:t>
                </a:r>
                <a:r>
                  <a:rPr lang="ko-KR" altLang="en-US" sz="3200" b="0" dirty="0">
                    <a:latin typeface="+mn-ea"/>
                  </a:rPr>
                  <a:t>설명변수</a:t>
                </a:r>
                <a14:m>
                  <m:oMath xmlns:m="http://schemas.openxmlformats.org/officeDocument/2006/math"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3200" b="0" dirty="0">
                    <a:latin typeface="+mn-ea"/>
                  </a:rPr>
                  <a:t>가 </a:t>
                </a:r>
                <a:r>
                  <a:rPr lang="ko-KR" altLang="en-US" sz="3200" b="0" dirty="0" err="1">
                    <a:latin typeface="+mn-ea"/>
                  </a:rPr>
                  <a:t>연속형인</a:t>
                </a:r>
                <a:r>
                  <a:rPr lang="ko-KR" altLang="en-US" sz="3200" b="0" dirty="0">
                    <a:latin typeface="+mn-ea"/>
                  </a:rPr>
                  <a:t> 경우 </a:t>
                </a:r>
                <a:r>
                  <a:rPr lang="en-US" altLang="ko-KR" sz="3200" b="0" dirty="0">
                    <a:latin typeface="+mn-ea"/>
                  </a:rPr>
                  <a:t>(</a:t>
                </a:r>
                <a:r>
                  <a:rPr lang="ko-KR" altLang="en-US" sz="3200" b="0" dirty="0">
                    <a:latin typeface="+mn-ea"/>
                  </a:rPr>
                  <a:t>정규분포로 가정</a:t>
                </a:r>
                <a:r>
                  <a:rPr lang="en-US" altLang="ko-KR" sz="3200" b="0" dirty="0">
                    <a:latin typeface="+mn-ea"/>
                  </a:rPr>
                  <a:t>)</a:t>
                </a:r>
              </a:p>
              <a:p>
                <a:endParaRPr lang="en-US" altLang="ko-KR" sz="105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en-US" altLang="ko-KR" sz="3200" b="0" dirty="0">
                    <a:solidFill>
                      <a:srgbClr val="4460AE"/>
                    </a:solidFill>
                    <a:latin typeface="+mn-ea"/>
                  </a:rPr>
                  <a:t>Multinomial naïve bayes classifier</a:t>
                </a:r>
                <a:r>
                  <a:rPr lang="ko-KR" altLang="en-US" sz="3200" b="0" dirty="0">
                    <a:latin typeface="+mn-ea"/>
                  </a:rPr>
                  <a:t> </a:t>
                </a:r>
                <a:r>
                  <a:rPr lang="en-US" altLang="ko-KR" sz="3200" b="0" dirty="0">
                    <a:latin typeface="+mn-ea"/>
                  </a:rPr>
                  <a:t>: </a:t>
                </a:r>
                <a:r>
                  <a:rPr lang="ko-KR" altLang="en-US" sz="3200" dirty="0">
                    <a:latin typeface="+mn-ea"/>
                  </a:rPr>
                  <a:t>설명변수</a:t>
                </a:r>
                <a14:m>
                  <m:oMath xmlns:m="http://schemas.openxmlformats.org/officeDocument/2006/math">
                    <m:r>
                      <a:rPr lang="en-US" altLang="ko-KR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3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3200" dirty="0">
                    <a:latin typeface="+mn-ea"/>
                  </a:rPr>
                  <a:t>가 </a:t>
                </a:r>
                <a:r>
                  <a:rPr lang="ko-KR" altLang="en-US" sz="3200" dirty="0" err="1">
                    <a:latin typeface="+mn-ea"/>
                  </a:rPr>
                  <a:t>범주형인</a:t>
                </a:r>
                <a:r>
                  <a:rPr lang="ko-KR" altLang="en-US" sz="3200" dirty="0">
                    <a:latin typeface="+mn-ea"/>
                  </a:rPr>
                  <a:t> 경우 </a:t>
                </a:r>
                <a:r>
                  <a:rPr lang="en-US" altLang="ko-KR" sz="3200" dirty="0">
                    <a:latin typeface="+mn-ea"/>
                  </a:rPr>
                  <a:t>(</a:t>
                </a:r>
                <a:r>
                  <a:rPr lang="ko-KR" altLang="en-US" sz="3200" dirty="0">
                    <a:latin typeface="+mn-ea"/>
                  </a:rPr>
                  <a:t>다항분포로 가정</a:t>
                </a:r>
                <a:r>
                  <a:rPr lang="en-US" altLang="ko-KR" sz="3200" dirty="0">
                    <a:latin typeface="+mn-ea"/>
                  </a:rPr>
                  <a:t>)</a:t>
                </a:r>
              </a:p>
              <a:p>
                <a:endParaRPr lang="en-US" altLang="ko-KR" sz="1050" b="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   </a:t>
                </a:r>
                <a:r>
                  <a:rPr lang="en-US" altLang="ko-KR" sz="3200" b="1" dirty="0">
                    <a:latin typeface="+mn-ea"/>
                  </a:rPr>
                  <a:t>-</a:t>
                </a:r>
                <a:r>
                  <a:rPr lang="en-US" altLang="ko-KR" sz="3200" b="0" dirty="0">
                    <a:latin typeface="+mn-ea"/>
                  </a:rPr>
                  <a:t> </a:t>
                </a:r>
                <a:r>
                  <a:rPr lang="en-US" altLang="ko-KR" sz="3200" b="0" dirty="0">
                    <a:solidFill>
                      <a:srgbClr val="4460AE"/>
                    </a:solidFill>
                    <a:latin typeface="+mn-ea"/>
                  </a:rPr>
                  <a:t>Bernoulli naïve bayes classifier</a:t>
                </a:r>
                <a:r>
                  <a:rPr lang="en-US" altLang="ko-KR" sz="3200" b="0" dirty="0">
                    <a:latin typeface="+mn-ea"/>
                  </a:rPr>
                  <a:t> : </a:t>
                </a:r>
                <a:r>
                  <a:rPr lang="ko-KR" altLang="en-US" sz="3200" b="0" dirty="0">
                    <a:latin typeface="+mn-ea"/>
                  </a:rPr>
                  <a:t>설명변수</a:t>
                </a:r>
                <a14:m>
                  <m:oMath xmlns:m="http://schemas.openxmlformats.org/officeDocument/2006/math"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3200" b="0" dirty="0">
                    <a:latin typeface="+mn-ea"/>
                  </a:rPr>
                  <a:t>가 </a:t>
                </a:r>
                <a:r>
                  <a:rPr lang="ko-KR" altLang="en-US" sz="3200" b="0" dirty="0" err="1">
                    <a:latin typeface="+mn-ea"/>
                  </a:rPr>
                  <a:t>이분형인</a:t>
                </a:r>
                <a:r>
                  <a:rPr lang="ko-KR" altLang="en-US" sz="3200" b="0" dirty="0">
                    <a:latin typeface="+mn-ea"/>
                  </a:rPr>
                  <a:t> 경우 </a:t>
                </a:r>
                <a:r>
                  <a:rPr lang="en-US" altLang="ko-KR" sz="3200" b="0" dirty="0">
                    <a:latin typeface="+mn-ea"/>
                  </a:rPr>
                  <a:t>(</a:t>
                </a:r>
                <a:r>
                  <a:rPr lang="ko-KR" altLang="en-US" sz="3200" b="0" dirty="0">
                    <a:latin typeface="+mn-ea"/>
                  </a:rPr>
                  <a:t>이항분포로 가정</a:t>
                </a:r>
                <a:r>
                  <a:rPr lang="en-US" altLang="ko-KR" sz="3200" b="0" dirty="0">
                    <a:latin typeface="+mn-ea"/>
                  </a:rPr>
                  <a:t>)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DD7354-C479-B9AD-E582-C6ED8379C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4243253"/>
                <a:ext cx="15240000" cy="1800493"/>
              </a:xfrm>
              <a:prstGeom prst="rect">
                <a:avLst/>
              </a:prstGeom>
              <a:blipFill>
                <a:blip r:embed="rId4"/>
                <a:stretch>
                  <a:fillRect l="-1640" t="-8475" b="-13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657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Gaussian naive bayes classifier</a:t>
            </a:r>
            <a:endParaRPr lang="en-US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5B1800-AF01-54A3-A2C1-EE2387845E5C}"/>
              </a:ext>
            </a:extLst>
          </p:cNvPr>
          <p:cNvSpPr txBox="1"/>
          <p:nvPr/>
        </p:nvSpPr>
        <p:spPr>
          <a:xfrm>
            <a:off x="17229928" y="9423464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0" dirty="0">
                <a:latin typeface="+mn-ea"/>
              </a:rPr>
              <a:t>21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80329B-0D88-6994-A58B-028841694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2552700"/>
            <a:ext cx="11277600" cy="577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5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Multinomial naive bayes classifier</a:t>
            </a:r>
            <a:endParaRPr lang="en-US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5B1800-AF01-54A3-A2C1-EE2387845E5C}"/>
              </a:ext>
            </a:extLst>
          </p:cNvPr>
          <p:cNvSpPr txBox="1"/>
          <p:nvPr/>
        </p:nvSpPr>
        <p:spPr>
          <a:xfrm>
            <a:off x="17229928" y="9423464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0" dirty="0">
                <a:latin typeface="+mn-ea"/>
              </a:rPr>
              <a:t>22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8C04D0-5E8D-6529-3605-C030E95FA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412" y="2680076"/>
            <a:ext cx="9939163" cy="562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97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3.4 Naive Bayes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장단점</a:t>
            </a:r>
            <a:endParaRPr lang="en-US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5B1800-AF01-54A3-A2C1-EE2387845E5C}"/>
              </a:ext>
            </a:extLst>
          </p:cNvPr>
          <p:cNvSpPr txBox="1"/>
          <p:nvPr/>
        </p:nvSpPr>
        <p:spPr>
          <a:xfrm>
            <a:off x="17229928" y="9423464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0" dirty="0">
                <a:latin typeface="+mn-ea"/>
              </a:rPr>
              <a:t>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DD7354-C479-B9AD-E582-C6ED8379C879}"/>
              </a:ext>
            </a:extLst>
          </p:cNvPr>
          <p:cNvSpPr txBox="1"/>
          <p:nvPr/>
        </p:nvSpPr>
        <p:spPr>
          <a:xfrm>
            <a:off x="1523994" y="4243253"/>
            <a:ext cx="15240000" cy="18004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b="0" dirty="0">
                <a:solidFill>
                  <a:srgbClr val="4460AE"/>
                </a:solidFill>
                <a:latin typeface="+mn-ea"/>
              </a:rPr>
              <a:t>장점</a:t>
            </a:r>
            <a:r>
              <a:rPr lang="ko-KR" altLang="en-US" sz="3200" b="0" dirty="0">
                <a:latin typeface="+mn-ea"/>
              </a:rPr>
              <a:t> </a:t>
            </a:r>
            <a:r>
              <a:rPr lang="en-US" altLang="ko-KR" sz="3200" b="0" dirty="0">
                <a:latin typeface="+mn-ea"/>
              </a:rPr>
              <a:t>: </a:t>
            </a:r>
            <a:r>
              <a:rPr lang="ko-KR" altLang="en-US" sz="3200" b="0" dirty="0">
                <a:latin typeface="+mn-ea"/>
              </a:rPr>
              <a:t>변수가 많을 때 좋으며</a:t>
            </a:r>
            <a:r>
              <a:rPr lang="en-US" altLang="ko-KR" sz="3200" b="0" dirty="0">
                <a:latin typeface="+mn-ea"/>
              </a:rPr>
              <a:t>, </a:t>
            </a:r>
            <a:r>
              <a:rPr lang="ko-KR" altLang="en-US" sz="3200" b="0" dirty="0">
                <a:latin typeface="+mn-ea"/>
              </a:rPr>
              <a:t>텍스트 데이터에서 </a:t>
            </a:r>
            <a:r>
              <a:rPr lang="ko-KR" altLang="en-US" sz="3200" dirty="0">
                <a:latin typeface="+mn-ea"/>
              </a:rPr>
              <a:t>큰 강점을 보인다</a:t>
            </a:r>
            <a:r>
              <a:rPr lang="en-US" altLang="ko-KR" sz="3200" dirty="0">
                <a:latin typeface="+mn-ea"/>
              </a:rPr>
              <a:t>.</a:t>
            </a:r>
            <a:endParaRPr lang="en-US" altLang="ko-KR" sz="3200" b="0" dirty="0">
              <a:latin typeface="+mn-ea"/>
            </a:endParaRP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b="0" dirty="0">
                <a:solidFill>
                  <a:srgbClr val="4460AE"/>
                </a:solidFill>
                <a:latin typeface="+mn-ea"/>
              </a:rPr>
              <a:t>단점</a:t>
            </a:r>
            <a:r>
              <a:rPr lang="ko-KR" altLang="en-US" sz="3200" b="0" dirty="0">
                <a:latin typeface="+mn-ea"/>
              </a:rPr>
              <a:t> </a:t>
            </a:r>
            <a:r>
              <a:rPr lang="en-US" altLang="ko-KR" sz="3200" b="0" dirty="0">
                <a:latin typeface="+mn-ea"/>
              </a:rPr>
              <a:t>: </a:t>
            </a:r>
            <a:r>
              <a:rPr lang="ko-KR" altLang="en-US" sz="3200" b="0" dirty="0">
                <a:latin typeface="+mn-ea"/>
              </a:rPr>
              <a:t>희귀한 확률이 나왔을 때 처리하기 힘들다</a:t>
            </a:r>
            <a:r>
              <a:rPr lang="en-US" altLang="ko-KR" sz="3200" b="0" dirty="0">
                <a:latin typeface="+mn-ea"/>
              </a:rPr>
              <a:t>.</a:t>
            </a:r>
            <a:endParaRPr lang="en-US" altLang="ko-KR" sz="3200" dirty="0">
              <a:latin typeface="+mn-ea"/>
            </a:endParaRPr>
          </a:p>
          <a:p>
            <a:endParaRPr lang="en-US" altLang="ko-KR" sz="1050" b="0" dirty="0"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               </a:t>
            </a:r>
            <a:r>
              <a:rPr lang="ko-KR" altLang="en-US" sz="3200" b="0" dirty="0">
                <a:latin typeface="+mn-ea"/>
              </a:rPr>
              <a:t>조건부 독립이라는 가정 자체가 비현실적</a:t>
            </a:r>
            <a:endParaRPr lang="en-US" altLang="ko-KR" sz="32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1334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566367" y="8528871"/>
            <a:ext cx="476190" cy="1513686"/>
            <a:chOff x="1566367" y="8528871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566367" y="8528871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1.2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조건부 확률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04FA26-99A8-5573-3AAD-926DD9F59E43}"/>
                  </a:ext>
                </a:extLst>
              </p:cNvPr>
              <p:cNvSpPr txBox="1"/>
              <p:nvPr/>
            </p:nvSpPr>
            <p:spPr>
              <a:xfrm>
                <a:off x="1523994" y="3956412"/>
                <a:ext cx="15240000" cy="23741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dirty="0">
                    <a:latin typeface="+mn-ea"/>
                  </a:rPr>
                  <a:t>어떤 사건 </a:t>
                </a:r>
                <a:r>
                  <a:rPr lang="en-US" altLang="ko-KR" sz="3200" dirty="0">
                    <a:latin typeface="+mn-ea"/>
                  </a:rPr>
                  <a:t>A</a:t>
                </a:r>
                <a:r>
                  <a:rPr lang="ko-KR" altLang="en-US" sz="3200" dirty="0">
                    <a:latin typeface="+mn-ea"/>
                  </a:rPr>
                  <a:t>가 일어났을 때</a:t>
                </a:r>
                <a:r>
                  <a:rPr lang="en-US" altLang="ko-KR" sz="3200" dirty="0">
                    <a:latin typeface="+mn-ea"/>
                  </a:rPr>
                  <a:t>, </a:t>
                </a:r>
                <a:r>
                  <a:rPr lang="ko-KR" altLang="en-US" sz="3200" dirty="0">
                    <a:latin typeface="+mn-ea"/>
                  </a:rPr>
                  <a:t>다른 사건 </a:t>
                </a:r>
                <a:r>
                  <a:rPr lang="en-US" altLang="ko-KR" sz="3200" dirty="0">
                    <a:latin typeface="+mn-ea"/>
                  </a:rPr>
                  <a:t>B</a:t>
                </a:r>
                <a:r>
                  <a:rPr lang="ko-KR" altLang="en-US" sz="3200" dirty="0">
                    <a:latin typeface="+mn-ea"/>
                  </a:rPr>
                  <a:t>가 발생할 확률</a:t>
                </a:r>
                <a:r>
                  <a:rPr lang="en-US" altLang="ko-KR" sz="3200" dirty="0">
                    <a:latin typeface="+mn-ea"/>
                  </a:rPr>
                  <a:t>.</a:t>
                </a:r>
              </a:p>
              <a:p>
                <a:endParaRPr lang="en-US" altLang="ko-KR" sz="120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sz="3200" b="0" dirty="0">
                  <a:latin typeface="+mn-ea"/>
                </a:endParaRPr>
              </a:p>
              <a:p>
                <a:endParaRPr lang="en-US" altLang="ko-KR" sz="1050" b="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altLang="ko-KR" sz="3200" b="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04FA26-99A8-5573-3AAD-926DD9F5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3956412"/>
                <a:ext cx="15240000" cy="2374176"/>
              </a:xfrm>
              <a:prstGeom prst="rect">
                <a:avLst/>
              </a:prstGeom>
              <a:blipFill>
                <a:blip r:embed="rId3"/>
                <a:stretch>
                  <a:fillRect l="-1640" t="-64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397E4CA-0B35-73AD-6B06-47E3DC4B50D6}"/>
              </a:ext>
            </a:extLst>
          </p:cNvPr>
          <p:cNvSpPr txBox="1"/>
          <p:nvPr/>
        </p:nvSpPr>
        <p:spPr>
          <a:xfrm>
            <a:off x="17229928" y="9486900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03</a:t>
            </a:r>
            <a:endParaRPr lang="en-US" altLang="ko-KR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521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1.3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독립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04FA26-99A8-5573-3AAD-926DD9F59E43}"/>
                  </a:ext>
                </a:extLst>
              </p:cNvPr>
              <p:cNvSpPr txBox="1"/>
              <p:nvPr/>
            </p:nvSpPr>
            <p:spPr>
              <a:xfrm>
                <a:off x="1523994" y="3866227"/>
                <a:ext cx="15240000" cy="2554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dirty="0">
                    <a:latin typeface="+mn-ea"/>
                  </a:rPr>
                  <a:t>사건 </a:t>
                </a:r>
                <a:r>
                  <a:rPr lang="en-US" altLang="ko-KR" sz="3200" dirty="0">
                    <a:latin typeface="+mn-ea"/>
                  </a:rPr>
                  <a:t>A</a:t>
                </a:r>
                <a:r>
                  <a:rPr lang="ko-KR" altLang="en-US" sz="3200" dirty="0">
                    <a:latin typeface="+mn-ea"/>
                  </a:rPr>
                  <a:t>가 일어나는 것에 상관없이 사건 </a:t>
                </a:r>
                <a:r>
                  <a:rPr lang="en-US" altLang="ko-KR" sz="3200" dirty="0">
                    <a:latin typeface="+mn-ea"/>
                  </a:rPr>
                  <a:t>B</a:t>
                </a:r>
                <a:r>
                  <a:rPr lang="ko-KR" altLang="en-US" sz="3200" dirty="0">
                    <a:latin typeface="+mn-ea"/>
                  </a:rPr>
                  <a:t>가</a:t>
                </a:r>
                <a:r>
                  <a:rPr lang="en-US" altLang="ko-KR" sz="3200" dirty="0">
                    <a:latin typeface="+mn-ea"/>
                  </a:rPr>
                  <a:t> </a:t>
                </a:r>
                <a:r>
                  <a:rPr lang="ko-KR" altLang="en-US" sz="3200" dirty="0">
                    <a:latin typeface="+mn-ea"/>
                  </a:rPr>
                  <a:t>일어날 확률이 일정할 때</a:t>
                </a:r>
                <a:r>
                  <a:rPr lang="en-US" altLang="ko-KR" sz="3200" dirty="0">
                    <a:latin typeface="+mn-ea"/>
                  </a:rPr>
                  <a:t>.</a:t>
                </a:r>
              </a:p>
              <a:p>
                <a:endParaRPr lang="en-US" altLang="ko-KR" sz="120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altLang="ko-KR" sz="3200" b="0" dirty="0">
                  <a:latin typeface="+mn-ea"/>
                </a:endParaRPr>
              </a:p>
              <a:p>
                <a:endParaRPr lang="en-US" altLang="ko-KR" sz="1400" b="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solidFill>
                      <a:srgbClr val="4460AE"/>
                    </a:solidFill>
                    <a:latin typeface="+mn-ea"/>
                  </a:rPr>
                  <a:t>조건부 독립 </a:t>
                </a:r>
                <a:r>
                  <a:rPr lang="en-US" altLang="ko-KR" sz="3200" b="0" dirty="0">
                    <a:latin typeface="+mn-ea"/>
                  </a:rPr>
                  <a:t>: </a:t>
                </a:r>
                <a:r>
                  <a:rPr lang="ko-KR" altLang="en-US" sz="3200" b="0" dirty="0">
                    <a:latin typeface="+mn-ea"/>
                  </a:rPr>
                  <a:t>사건 </a:t>
                </a:r>
                <a:r>
                  <a:rPr lang="en-US" altLang="ko-KR" sz="3200" b="0" dirty="0">
                    <a:latin typeface="+mn-ea"/>
                  </a:rPr>
                  <a:t>C</a:t>
                </a:r>
                <a:r>
                  <a:rPr lang="ko-KR" altLang="en-US" sz="3200" b="0" dirty="0">
                    <a:latin typeface="+mn-ea"/>
                  </a:rPr>
                  <a:t>가 일어났을 때</a:t>
                </a:r>
                <a:r>
                  <a:rPr lang="en-US" altLang="ko-KR" sz="3200" b="0" dirty="0">
                    <a:latin typeface="+mn-ea"/>
                  </a:rPr>
                  <a:t>, </a:t>
                </a:r>
                <a:r>
                  <a:rPr lang="ko-KR" altLang="en-US" sz="3200" b="0" dirty="0">
                    <a:latin typeface="+mn-ea"/>
                  </a:rPr>
                  <a:t>서로 다른 사건 </a:t>
                </a:r>
                <a:r>
                  <a:rPr lang="en-US" altLang="ko-KR" sz="3200" b="0" dirty="0">
                    <a:latin typeface="+mn-ea"/>
                  </a:rPr>
                  <a:t>A, B</a:t>
                </a:r>
                <a:r>
                  <a:rPr lang="ko-KR" altLang="en-US" sz="3200" b="0" dirty="0">
                    <a:latin typeface="+mn-ea"/>
                  </a:rPr>
                  <a:t>와 독립일 때</a:t>
                </a:r>
                <a:r>
                  <a:rPr lang="en-US" altLang="ko-KR" sz="3200" b="0" dirty="0">
                    <a:latin typeface="+mn-ea"/>
                  </a:rPr>
                  <a:t>.</a:t>
                </a:r>
                <a:endParaRPr lang="en-US" altLang="ko-KR" sz="3200" dirty="0">
                  <a:latin typeface="+mn-ea"/>
                </a:endParaRPr>
              </a:p>
              <a:p>
                <a:endParaRPr lang="en-US" altLang="ko-KR" sz="120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altLang="ko-KR" sz="3200" b="0" dirty="0">
                  <a:latin typeface="+mn-ea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04FA26-99A8-5573-3AAD-926DD9F5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3866227"/>
                <a:ext cx="15240000" cy="2554545"/>
              </a:xfrm>
              <a:prstGeom prst="rect">
                <a:avLst/>
              </a:prstGeom>
              <a:blipFill>
                <a:blip r:embed="rId3"/>
                <a:stretch>
                  <a:fillRect l="-1640" t="-59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5B57FAB-40AE-646F-CD25-FCF85D618549}"/>
              </a:ext>
            </a:extLst>
          </p:cNvPr>
          <p:cNvSpPr txBox="1"/>
          <p:nvPr/>
        </p:nvSpPr>
        <p:spPr>
          <a:xfrm>
            <a:off x="17229928" y="9423464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04</a:t>
            </a:r>
            <a:endParaRPr lang="en-US" altLang="ko-KR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7189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2.1 </a:t>
            </a:r>
            <a:r>
              <a:rPr lang="ko-KR" altLang="en-US" sz="4800" kern="0" spc="-100" dirty="0" err="1">
                <a:solidFill>
                  <a:srgbClr val="11359A"/>
                </a:solidFill>
                <a:latin typeface="Pretendard" pitchFamily="34" charset="0"/>
              </a:rPr>
              <a:t>베이즈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정리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04FA26-99A8-5573-3AAD-926DD9F59E43}"/>
                  </a:ext>
                </a:extLst>
              </p:cNvPr>
              <p:cNvSpPr txBox="1"/>
              <p:nvPr/>
            </p:nvSpPr>
            <p:spPr>
              <a:xfrm>
                <a:off x="1481525" y="5674588"/>
                <a:ext cx="15324938" cy="1762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정의 </a:t>
                </a:r>
                <a:r>
                  <a:rPr lang="en-US" altLang="ko-KR" sz="3200" b="0" dirty="0">
                    <a:latin typeface="+mn-ea"/>
                  </a:rPr>
                  <a:t>: </a:t>
                </a:r>
                <a:r>
                  <a:rPr lang="ko-KR" altLang="en-US" sz="3200" b="0" dirty="0">
                    <a:latin typeface="+mn-ea"/>
                  </a:rPr>
                  <a:t>배반사건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,…,  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3200" b="0" dirty="0">
                    <a:latin typeface="+mn-ea"/>
                  </a:rPr>
                  <a:t>에 대해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ko-KR" alt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=1,…, 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sz="3200" b="0" dirty="0">
                    <a:latin typeface="+mn-ea"/>
                  </a:rPr>
                  <a:t> </a:t>
                </a:r>
                <a:r>
                  <a:rPr lang="ko-KR" altLang="en-US" sz="3200" b="0" dirty="0">
                    <a:latin typeface="+mn-ea"/>
                  </a:rPr>
                  <a:t>일 때</a:t>
                </a:r>
                <a:r>
                  <a:rPr lang="en-US" altLang="ko-KR" sz="3200" b="0" dirty="0">
                    <a:latin typeface="+mn-ea"/>
                  </a:rPr>
                  <a:t>,</a:t>
                </a:r>
              </a:p>
              <a:p>
                <a:endParaRPr lang="en-US" altLang="ko-KR" sz="1050" b="0" dirty="0">
                  <a:latin typeface="+mn-ea"/>
                </a:endParaRPr>
              </a:p>
              <a:p>
                <a:endParaRPr lang="en-US" altLang="ko-KR" sz="1050" b="0" dirty="0">
                  <a:latin typeface="+mn-ea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sz="2800" b="0" dirty="0">
                  <a:latin typeface="+mn-ea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04FA26-99A8-5573-3AAD-926DD9F5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525" y="5674588"/>
                <a:ext cx="15324938" cy="1762534"/>
              </a:xfrm>
              <a:prstGeom prst="rect">
                <a:avLst/>
              </a:prstGeom>
              <a:blipFill>
                <a:blip r:embed="rId4"/>
                <a:stretch>
                  <a:fillRect l="-1591" t="-8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0C9DF61-0B70-1775-4EAE-C225BE2D0B1D}"/>
              </a:ext>
            </a:extLst>
          </p:cNvPr>
          <p:cNvSpPr txBox="1"/>
          <p:nvPr/>
        </p:nvSpPr>
        <p:spPr>
          <a:xfrm>
            <a:off x="17229928" y="9423464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0" dirty="0">
                <a:latin typeface="+mn-ea"/>
              </a:rPr>
              <a:t>05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09920C-B649-F44E-F55F-58F01DFD7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2221" y="2921784"/>
            <a:ext cx="3943545" cy="222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97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2.1 </a:t>
            </a:r>
            <a:r>
              <a:rPr lang="ko-KR" altLang="en-US" sz="4800" kern="0" spc="-100" dirty="0" err="1">
                <a:solidFill>
                  <a:srgbClr val="11359A"/>
                </a:solidFill>
                <a:latin typeface="Pretendard" pitchFamily="34" charset="0"/>
              </a:rPr>
              <a:t>베이즈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정리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04FA26-99A8-5573-3AAD-926DD9F59E43}"/>
                  </a:ext>
                </a:extLst>
              </p:cNvPr>
              <p:cNvSpPr txBox="1"/>
              <p:nvPr/>
            </p:nvSpPr>
            <p:spPr>
              <a:xfrm>
                <a:off x="1523994" y="3950449"/>
                <a:ext cx="15240000" cy="23861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dirty="0">
                    <a:latin typeface="+mn-ea"/>
                  </a:rPr>
                  <a:t>두 확률 변수의 사전확률과 사후 확률 사이의 관계를 나타내는 정리</a:t>
                </a:r>
                <a:r>
                  <a:rPr lang="en-US" altLang="ko-KR" sz="3200" dirty="0">
                    <a:latin typeface="+mn-ea"/>
                  </a:rPr>
                  <a:t>.</a:t>
                </a:r>
                <a:endParaRPr lang="en-US" altLang="ko-KR" sz="3200" b="0" dirty="0">
                  <a:latin typeface="+mn-ea"/>
                </a:endParaRPr>
              </a:p>
              <a:p>
                <a:endParaRPr lang="en-US" altLang="ko-KR" sz="1050" b="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dirty="0">
                    <a:latin typeface="+mn-ea"/>
                  </a:rPr>
                  <a:t>사전확률로부터 사후확률을 구할 수 있다</a:t>
                </a:r>
                <a:r>
                  <a:rPr lang="en-US" altLang="ko-KR" sz="3200" dirty="0">
                    <a:latin typeface="+mn-ea"/>
                  </a:rPr>
                  <a:t>.</a:t>
                </a:r>
              </a:p>
              <a:p>
                <a:endParaRPr lang="en-US" altLang="ko-KR" sz="120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sz="3200" b="0" dirty="0">
                  <a:latin typeface="+mn-ea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04FA26-99A8-5573-3AAD-926DD9F5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3950449"/>
                <a:ext cx="15240000" cy="2386102"/>
              </a:xfrm>
              <a:prstGeom prst="rect">
                <a:avLst/>
              </a:prstGeom>
              <a:blipFill>
                <a:blip r:embed="rId4"/>
                <a:stretch>
                  <a:fillRect l="-1640" t="-63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0C9DF61-0B70-1775-4EAE-C225BE2D0B1D}"/>
              </a:ext>
            </a:extLst>
          </p:cNvPr>
          <p:cNvSpPr txBox="1"/>
          <p:nvPr/>
        </p:nvSpPr>
        <p:spPr>
          <a:xfrm>
            <a:off x="17229928" y="9423464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0" dirty="0">
                <a:latin typeface="+mn-ea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229173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2.2 </a:t>
            </a:r>
            <a:r>
              <a:rPr lang="ko-KR" altLang="en-US" sz="4800" kern="0" spc="-100" dirty="0" err="1">
                <a:solidFill>
                  <a:srgbClr val="11359A"/>
                </a:solidFill>
                <a:latin typeface="Pretendard" pitchFamily="34" charset="0"/>
              </a:rPr>
              <a:t>베이즈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정리 예시</a:t>
            </a:r>
            <a:endParaRPr lang="en-US" sz="4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FCBAFF-E193-2751-AA29-2C7426D8A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714" y="3848100"/>
            <a:ext cx="4324560" cy="29012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CA2F12-6C89-CC85-6858-36167F74EA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800" y="6677939"/>
            <a:ext cx="523948" cy="1428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C66A2A-124C-A2AF-0CE4-43BF2F8A8BD1}"/>
              </a:ext>
            </a:extLst>
          </p:cNvPr>
          <p:cNvSpPr txBox="1"/>
          <p:nvPr/>
        </p:nvSpPr>
        <p:spPr>
          <a:xfrm>
            <a:off x="17229928" y="9423464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07</a:t>
            </a:r>
            <a:endParaRPr lang="en-US" altLang="ko-KR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4352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2.2 </a:t>
            </a:r>
            <a:r>
              <a:rPr lang="ko-KR" altLang="en-US" sz="4800" kern="0" spc="-100" dirty="0" err="1">
                <a:solidFill>
                  <a:srgbClr val="11359A"/>
                </a:solidFill>
                <a:latin typeface="Pretendard" pitchFamily="34" charset="0"/>
              </a:rPr>
              <a:t>베이즈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정리 예시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74476E-30E0-6A7E-D987-F3D5031C21D7}"/>
                  </a:ext>
                </a:extLst>
              </p:cNvPr>
              <p:cNvSpPr txBox="1"/>
              <p:nvPr/>
            </p:nvSpPr>
            <p:spPr>
              <a:xfrm>
                <a:off x="1523993" y="6515100"/>
                <a:ext cx="15240000" cy="6567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𝑤𝑖𝑛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𝑙𝑜𝑠𝑒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altLang="ko-KR" sz="3200" b="0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74476E-30E0-6A7E-D987-F3D5031C2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3" y="6515100"/>
                <a:ext cx="15240000" cy="6567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EF8F3AE8-C20A-CD72-A5EF-B2A74CA2C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720" y="3314700"/>
            <a:ext cx="4324559" cy="27284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2BDCD1-3C36-3026-F94F-35E75D39BF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1713" y="3314700"/>
            <a:ext cx="4324559" cy="27320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FD4D31-3C4B-A047-A8A4-552668CFCF49}"/>
              </a:ext>
            </a:extLst>
          </p:cNvPr>
          <p:cNvSpPr txBox="1"/>
          <p:nvPr/>
        </p:nvSpPr>
        <p:spPr>
          <a:xfrm>
            <a:off x="17229928" y="9423464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08</a:t>
            </a:r>
            <a:endParaRPr lang="en-US" altLang="ko-KR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6641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2.2 </a:t>
            </a:r>
            <a:r>
              <a:rPr lang="ko-KR" altLang="en-US" sz="4800" kern="0" spc="-100" dirty="0" err="1">
                <a:solidFill>
                  <a:srgbClr val="11359A"/>
                </a:solidFill>
                <a:latin typeface="Pretendard" pitchFamily="34" charset="0"/>
              </a:rPr>
              <a:t>베이즈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정리 예시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74476E-30E0-6A7E-D987-F3D5031C21D7}"/>
                  </a:ext>
                </a:extLst>
              </p:cNvPr>
              <p:cNvSpPr txBox="1"/>
              <p:nvPr/>
            </p:nvSpPr>
            <p:spPr>
              <a:xfrm>
                <a:off x="1523993" y="6515100"/>
                <a:ext cx="15240000" cy="6567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𝑓𝑎𝑠𝑡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𝑠𝑙𝑜𝑤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altLang="ko-KR" sz="3200" b="0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74476E-30E0-6A7E-D987-F3D5031C2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3" y="6515100"/>
                <a:ext cx="15240000" cy="6567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EF8F3AE8-C20A-CD72-A5EF-B2A74CA2C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720" y="3314700"/>
            <a:ext cx="4324559" cy="272842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9FF9DD6-DE64-BEFF-ABED-F90BF1868A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1720" y="3314700"/>
            <a:ext cx="4324559" cy="2796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D6D7FA-6839-3FF6-0808-A419C0914B64}"/>
              </a:ext>
            </a:extLst>
          </p:cNvPr>
          <p:cNvSpPr txBox="1"/>
          <p:nvPr/>
        </p:nvSpPr>
        <p:spPr>
          <a:xfrm>
            <a:off x="17229928" y="9423464"/>
            <a:ext cx="524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09</a:t>
            </a:r>
            <a:endParaRPr lang="en-US" altLang="ko-KR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2263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595</Words>
  <Application>Microsoft Office PowerPoint</Application>
  <PresentationFormat>사용자 지정</PresentationFormat>
  <Paragraphs>139</Paragraphs>
  <Slides>24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Pretendard</vt:lpstr>
      <vt:lpstr>Pretendard Light</vt:lpstr>
      <vt:lpstr>맑은 고딕</vt:lpstr>
      <vt:lpstr>Arial</vt:lpstr>
      <vt:lpstr>Calibri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김민경</cp:lastModifiedBy>
  <cp:revision>19</cp:revision>
  <dcterms:created xsi:type="dcterms:W3CDTF">2024-01-15T12:38:32Z</dcterms:created>
  <dcterms:modified xsi:type="dcterms:W3CDTF">2024-08-06T10:19:43Z</dcterms:modified>
</cp:coreProperties>
</file>