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81" r:id="rId4"/>
    <p:sldId id="282" r:id="rId5"/>
    <p:sldId id="265" r:id="rId6"/>
    <p:sldId id="286" r:id="rId7"/>
    <p:sldId id="287" r:id="rId8"/>
    <p:sldId id="288" r:id="rId9"/>
    <p:sldId id="289" r:id="rId10"/>
    <p:sldId id="290" r:id="rId11"/>
    <p:sldId id="291" r:id="rId12"/>
    <p:sldId id="303" r:id="rId13"/>
    <p:sldId id="301" r:id="rId14"/>
    <p:sldId id="304" r:id="rId15"/>
    <p:sldId id="292" r:id="rId16"/>
    <p:sldId id="295" r:id="rId17"/>
    <p:sldId id="296" r:id="rId18"/>
    <p:sldId id="297" r:id="rId19"/>
    <p:sldId id="298" r:id="rId20"/>
    <p:sldId id="299" r:id="rId21"/>
    <p:sldId id="267" r:id="rId2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25809" y="2710745"/>
            <a:ext cx="8665811" cy="8885006"/>
            <a:chOff x="9825809" y="2710745"/>
            <a:chExt cx="8665811" cy="88850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825809" y="2710745"/>
              <a:ext cx="8654379" cy="8878303"/>
              <a:chOff x="9825809" y="2710745"/>
              <a:chExt cx="8654379" cy="887830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13926" y="-1661834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25809" y="2710745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837241" y="2717449"/>
              <a:ext cx="8654379" cy="8878303"/>
              <a:chOff x="9837241" y="2717449"/>
              <a:chExt cx="8654379" cy="887830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37092" y="-1821561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37241" y="2717449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9066667" y="1207331"/>
            <a:ext cx="2106633" cy="2159919"/>
            <a:chOff x="9066667" y="1207331"/>
            <a:chExt cx="2106633" cy="215991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9066667" y="1207331"/>
              <a:ext cx="2103854" cy="2158289"/>
              <a:chOff x="9066667" y="1207331"/>
              <a:chExt cx="2103854" cy="2158289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042770" y="144370"/>
                <a:ext cx="4207708" cy="4316579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066667" y="1207331"/>
                <a:ext cx="2103854" cy="215828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069446" y="1208961"/>
              <a:ext cx="2103854" cy="2158289"/>
              <a:chOff x="9069446" y="1208961"/>
              <a:chExt cx="2103854" cy="2158289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975473" y="105541"/>
                <a:ext cx="4207708" cy="4316579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069446" y="1208961"/>
                <a:ext cx="2103854" cy="2158289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010873" y="4931101"/>
            <a:ext cx="15149059" cy="63526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21010469 김민경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953038" y="3902697"/>
            <a:ext cx="15434773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7200" kern="0" spc="1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Ch 01.</a:t>
            </a:r>
            <a:r>
              <a:rPr lang="ko-KR" altLang="en-US" sz="7200" kern="0" spc="100" dirty="0" err="1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딥러닝이</a:t>
            </a:r>
            <a:r>
              <a:rPr lang="ko-KR" altLang="en-US" sz="7200" kern="0" spc="1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 무엇인가요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심층 믿음 시경망의 등장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(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두 번째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Breakthrough)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10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140E9D-55BD-6C3E-2A7F-D9139CD7F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185" y="3629265"/>
            <a:ext cx="11045627" cy="508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031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 err="1">
                <a:solidFill>
                  <a:srgbClr val="11359A"/>
                </a:solidFill>
                <a:latin typeface="Pretendard" pitchFamily="34" charset="0"/>
              </a:rPr>
              <a:t>딥러닝의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 관심도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11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4610F0-0DEF-C9B6-7CC4-F7D777D19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092" y="3781676"/>
            <a:ext cx="11083813" cy="477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303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 err="1">
                <a:solidFill>
                  <a:srgbClr val="11359A"/>
                </a:solidFill>
                <a:latin typeface="Pretendard" pitchFamily="34" charset="0"/>
              </a:rPr>
              <a:t>딥러닝의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 대중화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– Framework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12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A49CB2-7BD5-2039-F5F0-02980A736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122" y="3934135"/>
            <a:ext cx="9859751" cy="15623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CCD2BC7-6BC9-27D1-E2B3-121E3695D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1464" y="6152862"/>
            <a:ext cx="8345065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351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 err="1">
                <a:solidFill>
                  <a:srgbClr val="11359A"/>
                </a:solidFill>
                <a:latin typeface="Pretendard" pitchFamily="34" charset="0"/>
              </a:rPr>
              <a:t>딥러닝의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 대중화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– Cloud Platform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13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7DD5F6-99FD-D965-8A16-64C7B30EF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834" y="5126182"/>
            <a:ext cx="10250330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186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 err="1">
                <a:solidFill>
                  <a:srgbClr val="11359A"/>
                </a:solidFill>
                <a:latin typeface="Pretendard" pitchFamily="34" charset="0"/>
              </a:rPr>
              <a:t>딥러닝의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 대중화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– Hardware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14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331519-BDF3-39FD-F21B-CAC14FBE2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439" y="4765046"/>
            <a:ext cx="9993120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977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 err="1">
                <a:solidFill>
                  <a:srgbClr val="11359A"/>
                </a:solidFill>
                <a:latin typeface="Pretendard" pitchFamily="34" charset="0"/>
              </a:rPr>
              <a:t>딥러닝의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 적용분야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15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2990B8-C9C2-E199-D9B4-610C8C4A3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454" y="3691197"/>
            <a:ext cx="10371089" cy="495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835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778094" y="1598467"/>
            <a:ext cx="14731810" cy="7614613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629882"/>
            <a:ext cx="13890729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000" kern="0" spc="-100" dirty="0">
                <a:solidFill>
                  <a:srgbClr val="11359A"/>
                </a:solidFill>
                <a:latin typeface="Pretendard" pitchFamily="34" charset="0"/>
              </a:rPr>
              <a:t>딥러닝 실습환경 소개</a:t>
            </a:r>
            <a:endParaRPr lang="en-US" sz="40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16</a:t>
            </a:r>
            <a:endParaRPr lang="en-US" dirty="0"/>
          </a:p>
        </p:txBody>
      </p:sp>
      <p:pic>
        <p:nvPicPr>
          <p:cNvPr id="14" name="그림 1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5F554C1A-2B99-1860-78FD-C25D05137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217" y="2067289"/>
            <a:ext cx="12355565" cy="658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766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778094" y="1598467"/>
            <a:ext cx="14731810" cy="7614613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629882"/>
            <a:ext cx="13890729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000" kern="0" spc="-100" dirty="0">
                <a:solidFill>
                  <a:srgbClr val="11359A"/>
                </a:solidFill>
                <a:latin typeface="Pretendard" pitchFamily="34" charset="0"/>
              </a:rPr>
              <a:t>딥러닝 실습환경 소개</a:t>
            </a:r>
            <a:endParaRPr lang="en-US" sz="40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17</a:t>
            </a:r>
            <a:endParaRPr lang="en-US" dirty="0"/>
          </a:p>
        </p:txBody>
      </p:sp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F788B4B-4FCB-18A0-547B-6A9B0532C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701" y="2824137"/>
            <a:ext cx="11612596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088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778094" y="1598467"/>
            <a:ext cx="14731810" cy="7614613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629882"/>
            <a:ext cx="13890729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000" kern="0" spc="-100" dirty="0">
                <a:solidFill>
                  <a:srgbClr val="11359A"/>
                </a:solidFill>
                <a:latin typeface="Pretendard" pitchFamily="34" charset="0"/>
              </a:rPr>
              <a:t>딥러닝 실습환경 소개</a:t>
            </a:r>
            <a:endParaRPr lang="en-US" sz="40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18</a:t>
            </a:r>
            <a:endParaRPr lang="en-US" dirty="0"/>
          </a:p>
        </p:txBody>
      </p:sp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AAE17B0A-E942-4672-CD25-F9D75E706C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885" y="2071557"/>
            <a:ext cx="11660227" cy="666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40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778094" y="1598467"/>
            <a:ext cx="14731810" cy="7614613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629882"/>
            <a:ext cx="13890729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000" kern="0" spc="-100" dirty="0">
                <a:solidFill>
                  <a:srgbClr val="11359A"/>
                </a:solidFill>
                <a:latin typeface="Pretendard" pitchFamily="34" charset="0"/>
              </a:rPr>
              <a:t>딥러닝 실습환경 소개</a:t>
            </a:r>
            <a:endParaRPr lang="en-US" sz="40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19</a:t>
            </a:r>
            <a:endParaRPr lang="en-US" dirty="0"/>
          </a:p>
        </p:txBody>
      </p:sp>
      <p:pic>
        <p:nvPicPr>
          <p:cNvPr id="3" name="그림 2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0E59BAD5-3B3D-1FE6-F21F-5F64B8503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543" y="4114656"/>
            <a:ext cx="11364911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39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딥러닝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vs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기계 학습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vs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인공 지능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02</a:t>
            </a:r>
            <a:endParaRPr 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7FC1ADB-3681-8981-066F-12C5C5DE54B8}"/>
              </a:ext>
            </a:extLst>
          </p:cNvPr>
          <p:cNvSpPr/>
          <p:nvPr/>
        </p:nvSpPr>
        <p:spPr>
          <a:xfrm>
            <a:off x="3639946" y="3633155"/>
            <a:ext cx="6172200" cy="50740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E18992F-639E-FC57-4BE2-E04BD9B93825}"/>
              </a:ext>
            </a:extLst>
          </p:cNvPr>
          <p:cNvSpPr/>
          <p:nvPr/>
        </p:nvSpPr>
        <p:spPr>
          <a:xfrm>
            <a:off x="4287646" y="4762500"/>
            <a:ext cx="4876800" cy="35478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A3BB346-522B-6CEE-C9C9-07DB8596B45D}"/>
              </a:ext>
            </a:extLst>
          </p:cNvPr>
          <p:cNvSpPr/>
          <p:nvPr/>
        </p:nvSpPr>
        <p:spPr>
          <a:xfrm>
            <a:off x="4973446" y="5814794"/>
            <a:ext cx="3505200" cy="21737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8651CF1-FEB0-92CB-7F2F-ACA8D10EE760}"/>
              </a:ext>
            </a:extLst>
          </p:cNvPr>
          <p:cNvCxnSpPr/>
          <p:nvPr/>
        </p:nvCxnSpPr>
        <p:spPr>
          <a:xfrm>
            <a:off x="8305800" y="4533900"/>
            <a:ext cx="2590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6600AC6-140A-905C-A052-FFBEA4C52BAC}"/>
              </a:ext>
            </a:extLst>
          </p:cNvPr>
          <p:cNvCxnSpPr/>
          <p:nvPr/>
        </p:nvCxnSpPr>
        <p:spPr>
          <a:xfrm>
            <a:off x="8516746" y="5819764"/>
            <a:ext cx="2590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48AE233-6446-30F9-6AAC-A184E86A84CE}"/>
              </a:ext>
            </a:extLst>
          </p:cNvPr>
          <p:cNvCxnSpPr/>
          <p:nvPr/>
        </p:nvCxnSpPr>
        <p:spPr>
          <a:xfrm>
            <a:off x="7718303" y="6901654"/>
            <a:ext cx="2590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457CF51-2238-0785-510C-D317B8D60525}"/>
              </a:ext>
            </a:extLst>
          </p:cNvPr>
          <p:cNvSpPr txBox="1"/>
          <p:nvPr/>
        </p:nvSpPr>
        <p:spPr>
          <a:xfrm>
            <a:off x="11289219" y="4211486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인공 지능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E3F9A3-5263-7F1D-A0D7-4FDC2961EFB5}"/>
              </a:ext>
            </a:extLst>
          </p:cNvPr>
          <p:cNvSpPr txBox="1"/>
          <p:nvPr/>
        </p:nvSpPr>
        <p:spPr>
          <a:xfrm>
            <a:off x="11605071" y="5491628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기계 학습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71E69-B1D0-5254-C13A-245EFD3E0ECF}"/>
              </a:ext>
            </a:extLst>
          </p:cNvPr>
          <p:cNvSpPr txBox="1"/>
          <p:nvPr/>
        </p:nvSpPr>
        <p:spPr>
          <a:xfrm>
            <a:off x="10749784" y="6592076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딥러닝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778094" y="1598467"/>
            <a:ext cx="14731810" cy="7614613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629882"/>
            <a:ext cx="13890729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000" kern="0" spc="-100" dirty="0">
                <a:solidFill>
                  <a:srgbClr val="11359A"/>
                </a:solidFill>
                <a:latin typeface="Pretendard" pitchFamily="34" charset="0"/>
              </a:rPr>
              <a:t>딥러닝 실습환경 소개</a:t>
            </a:r>
            <a:endParaRPr lang="en-US" sz="40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20</a:t>
            </a:r>
            <a:endParaRPr lang="en-US" dirty="0"/>
          </a:p>
        </p:txBody>
      </p:sp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1B8301F7-F046-2807-2B23-EEA8822AD5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097" y="1981057"/>
            <a:ext cx="10421804" cy="684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010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25809" y="2710745"/>
            <a:ext cx="8665811" cy="8885006"/>
            <a:chOff x="9825809" y="2710745"/>
            <a:chExt cx="8665811" cy="88850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825809" y="2710745"/>
              <a:ext cx="8654379" cy="8878303"/>
              <a:chOff x="9825809" y="2710745"/>
              <a:chExt cx="8654379" cy="887830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13926" y="-1661834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25809" y="2710745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837241" y="2717449"/>
              <a:ext cx="8654379" cy="8878303"/>
              <a:chOff x="9837241" y="2717449"/>
              <a:chExt cx="8654379" cy="887830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37092" y="-1821561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37241" y="2717449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636905" y="1852637"/>
            <a:ext cx="2779868" cy="2850182"/>
            <a:chOff x="1636905" y="1852637"/>
            <a:chExt cx="2779868" cy="285018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566367" y="8528871"/>
            <a:ext cx="476190" cy="1513686"/>
            <a:chOff x="1566367" y="8528871"/>
            <a:chExt cx="476190" cy="15136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1566367" y="8528871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1569470" y="4795841"/>
            <a:ext cx="15149059" cy="6953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600" kern="0" spc="500" dirty="0">
                <a:solidFill>
                  <a:srgbClr val="11359A"/>
                </a:solidFill>
                <a:latin typeface="Pretendard" pitchFamily="34" charset="0"/>
                <a:cs typeface="Pretendard" pitchFamily="34" charset="0"/>
              </a:rPr>
              <a:t>T</a:t>
            </a:r>
            <a:r>
              <a:rPr lang="en-US" sz="2600" kern="0" spc="5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HANKS</a:t>
            </a:r>
            <a:r>
              <a:rPr lang="en-US" sz="2600" kern="0" spc="500" dirty="0">
                <a:solidFill>
                  <a:srgbClr val="11359A"/>
                </a:solidFill>
                <a:latin typeface="Pretendard SemiBold" pitchFamily="34" charset="0"/>
                <a:cs typeface="Pretendard SemiBold" pitchFamily="34" charset="0"/>
              </a:rPr>
              <a:t> </a:t>
            </a:r>
            <a:r>
              <a:rPr lang="en-US" sz="2600" kern="0" spc="500" dirty="0">
                <a:solidFill>
                  <a:srgbClr val="11359A"/>
                </a:solidFill>
                <a:latin typeface="Pretendard" pitchFamily="34" charset="0"/>
                <a:cs typeface="Pretendard" pitchFamily="34" charset="0"/>
              </a:rPr>
              <a:t>F</a:t>
            </a:r>
            <a:r>
              <a:rPr lang="en-US" sz="2600" kern="0" spc="5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OR</a:t>
            </a:r>
            <a:r>
              <a:rPr lang="en-US" sz="2600" kern="0" spc="500" dirty="0">
                <a:solidFill>
                  <a:srgbClr val="11359A"/>
                </a:solidFill>
                <a:latin typeface="Pretendard SemiBold" pitchFamily="34" charset="0"/>
                <a:cs typeface="Pretendard SemiBold" pitchFamily="34" charset="0"/>
              </a:rPr>
              <a:t> </a:t>
            </a:r>
            <a:r>
              <a:rPr lang="en-US" sz="2600" kern="0" spc="500" dirty="0">
                <a:solidFill>
                  <a:srgbClr val="11359A"/>
                </a:solidFill>
                <a:latin typeface="Pretendard" pitchFamily="34" charset="0"/>
                <a:cs typeface="Pretendard" pitchFamily="34" charset="0"/>
              </a:rPr>
              <a:t>W</a:t>
            </a:r>
            <a:r>
              <a:rPr lang="en-US" sz="2600" kern="0" spc="5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ATCHING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 err="1">
                <a:solidFill>
                  <a:srgbClr val="11359A"/>
                </a:solidFill>
                <a:latin typeface="Pretendard" pitchFamily="34" charset="0"/>
              </a:rPr>
              <a:t>딥러닝의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 특별한 점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03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C76D15-168F-0790-5E7B-C9DA57F2F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159" y="3695700"/>
            <a:ext cx="9515682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707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 err="1">
                <a:solidFill>
                  <a:srgbClr val="11359A"/>
                </a:solidFill>
                <a:latin typeface="Pretendard" pitchFamily="34" charset="0"/>
              </a:rPr>
              <a:t>딥러닝의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 이용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04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DE3FEE-5642-90C9-10F6-2B0C1BE28253}"/>
              </a:ext>
            </a:extLst>
          </p:cNvPr>
          <p:cNvSpPr txBox="1"/>
          <p:nvPr/>
        </p:nvSpPr>
        <p:spPr>
          <a:xfrm>
            <a:off x="5372099" y="4400465"/>
            <a:ext cx="7543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- </a:t>
            </a:r>
            <a:r>
              <a:rPr lang="ko-KR" altLang="en-US" sz="3200" dirty="0"/>
              <a:t>분류 </a:t>
            </a:r>
            <a:r>
              <a:rPr lang="en-US" altLang="ko-KR" sz="3200" dirty="0"/>
              <a:t>(Classification)</a:t>
            </a:r>
          </a:p>
          <a:p>
            <a:r>
              <a:rPr lang="en-US" altLang="ko-KR" sz="3200" dirty="0"/>
              <a:t>- </a:t>
            </a:r>
            <a:r>
              <a:rPr lang="ko-KR" altLang="en-US" sz="3200" dirty="0"/>
              <a:t>회귀 </a:t>
            </a:r>
            <a:r>
              <a:rPr lang="en-US" altLang="ko-KR" sz="3200" dirty="0"/>
              <a:t>(Regression)</a:t>
            </a:r>
          </a:p>
          <a:p>
            <a:r>
              <a:rPr lang="en-US" altLang="ko-KR" sz="3200" dirty="0"/>
              <a:t>- </a:t>
            </a:r>
            <a:r>
              <a:rPr lang="ko-KR" altLang="en-US" sz="3200" dirty="0"/>
              <a:t>물체 검출 </a:t>
            </a:r>
            <a:r>
              <a:rPr lang="en-US" altLang="ko-KR" sz="3200" dirty="0"/>
              <a:t>(Object Detection)</a:t>
            </a:r>
          </a:p>
          <a:p>
            <a:r>
              <a:rPr lang="en-US" altLang="ko-KR" sz="3200" dirty="0"/>
              <a:t>- </a:t>
            </a:r>
            <a:r>
              <a:rPr lang="ko-KR" altLang="en-US" sz="3200" dirty="0"/>
              <a:t>영상 분할</a:t>
            </a:r>
            <a:r>
              <a:rPr lang="en-US" altLang="ko-KR" sz="3200" dirty="0"/>
              <a:t> (Image Segmentation)</a:t>
            </a:r>
          </a:p>
          <a:p>
            <a:r>
              <a:rPr lang="en-US" altLang="ko-KR" sz="3200" dirty="0"/>
              <a:t>-</a:t>
            </a:r>
            <a:r>
              <a:rPr lang="ko-KR" altLang="en-US" sz="3200" dirty="0"/>
              <a:t> 영상 초해상도 </a:t>
            </a:r>
            <a:r>
              <a:rPr lang="en-US" altLang="ko-KR" sz="3200" dirty="0"/>
              <a:t>(Image Super Resolution)</a:t>
            </a:r>
          </a:p>
          <a:p>
            <a:r>
              <a:rPr lang="en-US" altLang="ko-KR" sz="3200" dirty="0"/>
              <a:t>- </a:t>
            </a:r>
            <a:r>
              <a:rPr lang="ko-KR" altLang="en-US" sz="3200" dirty="0"/>
              <a:t>예술적 창조물 </a:t>
            </a:r>
            <a:r>
              <a:rPr lang="en-US" altLang="ko-KR" sz="3200" dirty="0"/>
              <a:t>(Artistic Creation with GAN)</a:t>
            </a:r>
          </a:p>
          <a:p>
            <a:r>
              <a:rPr lang="en-US" altLang="ko-KR" sz="3200" dirty="0"/>
              <a:t>- </a:t>
            </a:r>
            <a:r>
              <a:rPr lang="ko-KR" altLang="en-US" sz="3200" dirty="0"/>
              <a:t>강화 학습 </a:t>
            </a:r>
            <a:r>
              <a:rPr lang="en-US" altLang="ko-KR" sz="3200" dirty="0"/>
              <a:t>(Reinforcement Learning)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74277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0" name="그룹 1010"/>
          <p:cNvGrpSpPr/>
          <p:nvPr/>
        </p:nvGrpSpPr>
        <p:grpSpPr>
          <a:xfrm>
            <a:off x="1425469" y="4617193"/>
            <a:ext cx="15221959" cy="683045"/>
            <a:chOff x="2765281" y="6027366"/>
            <a:chExt cx="4263891" cy="68304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65281" y="6027366"/>
              <a:ext cx="4263891" cy="683045"/>
            </a:xfrm>
            <a:prstGeom prst="rect">
              <a:avLst/>
            </a:prstGeom>
          </p:spPr>
        </p:pic>
      </p:grpSp>
      <p:sp>
        <p:nvSpPr>
          <p:cNvPr id="61" name="Object 61"/>
          <p:cNvSpPr txBox="1"/>
          <p:nvPr/>
        </p:nvSpPr>
        <p:spPr>
          <a:xfrm>
            <a:off x="1676350" y="4716397"/>
            <a:ext cx="235595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Pretendard" pitchFamily="34" charset="0"/>
              </a:rPr>
              <a:t>1940</a:t>
            </a:r>
            <a:endParaRPr lang="en-US" dirty="0"/>
          </a:p>
        </p:txBody>
      </p:sp>
      <p:sp>
        <p:nvSpPr>
          <p:cNvPr id="63" name="Object 63"/>
          <p:cNvSpPr txBox="1"/>
          <p:nvPr/>
        </p:nvSpPr>
        <p:spPr>
          <a:xfrm>
            <a:off x="1406175" y="1035504"/>
            <a:ext cx="15434773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딥러닝 역사의 흐름</a:t>
            </a:r>
            <a:endParaRPr lang="en-US" sz="4800" dirty="0"/>
          </a:p>
        </p:txBody>
      </p:sp>
      <p:sp>
        <p:nvSpPr>
          <p:cNvPr id="64" name="Object 64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05</a:t>
            </a:r>
            <a:endParaRPr lang="en-US" dirty="0"/>
          </a:p>
        </p:txBody>
      </p:sp>
      <p:sp>
        <p:nvSpPr>
          <p:cNvPr id="2" name="Object 61">
            <a:extLst>
              <a:ext uri="{FF2B5EF4-FFF2-40B4-BE49-F238E27FC236}">
                <a16:creationId xmlns:a16="http://schemas.microsoft.com/office/drawing/2014/main" id="{5FD87DDB-49CA-9F92-0DEF-347711FA9E62}"/>
              </a:ext>
            </a:extLst>
          </p:cNvPr>
          <p:cNvSpPr txBox="1"/>
          <p:nvPr/>
        </p:nvSpPr>
        <p:spPr>
          <a:xfrm>
            <a:off x="14675582" y="4697691"/>
            <a:ext cx="130088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Pretendard" pitchFamily="34" charset="0"/>
              </a:rPr>
              <a:t>2000</a:t>
            </a:r>
          </a:p>
        </p:txBody>
      </p:sp>
      <p:sp>
        <p:nvSpPr>
          <p:cNvPr id="3" name="Object 61">
            <a:extLst>
              <a:ext uri="{FF2B5EF4-FFF2-40B4-BE49-F238E27FC236}">
                <a16:creationId xmlns:a16="http://schemas.microsoft.com/office/drawing/2014/main" id="{3FDAB12E-3F5A-0C4B-5AAA-3718B589A2CC}"/>
              </a:ext>
            </a:extLst>
          </p:cNvPr>
          <p:cNvSpPr txBox="1"/>
          <p:nvPr/>
        </p:nvSpPr>
        <p:spPr>
          <a:xfrm>
            <a:off x="10278562" y="4697105"/>
            <a:ext cx="18097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Pretendard" pitchFamily="34" charset="0"/>
              </a:rPr>
              <a:t>1980</a:t>
            </a:r>
            <a:endParaRPr lang="en-US" dirty="0"/>
          </a:p>
        </p:txBody>
      </p:sp>
      <p:sp>
        <p:nvSpPr>
          <p:cNvPr id="4" name="Object 61">
            <a:extLst>
              <a:ext uri="{FF2B5EF4-FFF2-40B4-BE49-F238E27FC236}">
                <a16:creationId xmlns:a16="http://schemas.microsoft.com/office/drawing/2014/main" id="{3C86A331-1CC3-475D-4D4D-64B0463A8F80}"/>
              </a:ext>
            </a:extLst>
          </p:cNvPr>
          <p:cNvSpPr txBox="1"/>
          <p:nvPr/>
        </p:nvSpPr>
        <p:spPr>
          <a:xfrm>
            <a:off x="4172916" y="4716397"/>
            <a:ext cx="143586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Pretendard" pitchFamily="34" charset="0"/>
              </a:rPr>
              <a:t>1950</a:t>
            </a:r>
            <a:endParaRPr lang="en-US" dirty="0"/>
          </a:p>
        </p:txBody>
      </p:sp>
      <p:sp>
        <p:nvSpPr>
          <p:cNvPr id="5" name="Object 61">
            <a:extLst>
              <a:ext uri="{FF2B5EF4-FFF2-40B4-BE49-F238E27FC236}">
                <a16:creationId xmlns:a16="http://schemas.microsoft.com/office/drawing/2014/main" id="{46C217EE-095D-5C86-7887-F7029D201610}"/>
              </a:ext>
            </a:extLst>
          </p:cNvPr>
          <p:cNvSpPr txBox="1"/>
          <p:nvPr/>
        </p:nvSpPr>
        <p:spPr>
          <a:xfrm>
            <a:off x="12297749" y="4697691"/>
            <a:ext cx="170687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Pretendard" pitchFamily="34" charset="0"/>
              </a:rPr>
              <a:t>1990</a:t>
            </a:r>
            <a:endParaRPr lang="en-US" dirty="0"/>
          </a:p>
        </p:txBody>
      </p:sp>
      <p:sp>
        <p:nvSpPr>
          <p:cNvPr id="6" name="Object 61">
            <a:extLst>
              <a:ext uri="{FF2B5EF4-FFF2-40B4-BE49-F238E27FC236}">
                <a16:creationId xmlns:a16="http://schemas.microsoft.com/office/drawing/2014/main" id="{07C5C65D-5481-B8E4-1A55-CA3D43700D7E}"/>
              </a:ext>
            </a:extLst>
          </p:cNvPr>
          <p:cNvSpPr txBox="1"/>
          <p:nvPr/>
        </p:nvSpPr>
        <p:spPr>
          <a:xfrm>
            <a:off x="8234019" y="4697691"/>
            <a:ext cx="180973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Pretendard" pitchFamily="34" charset="0"/>
              </a:rPr>
              <a:t>1970</a:t>
            </a:r>
            <a:endParaRPr lang="en-US" dirty="0"/>
          </a:p>
        </p:txBody>
      </p:sp>
      <p:sp>
        <p:nvSpPr>
          <p:cNvPr id="7" name="Object 61">
            <a:extLst>
              <a:ext uri="{FF2B5EF4-FFF2-40B4-BE49-F238E27FC236}">
                <a16:creationId xmlns:a16="http://schemas.microsoft.com/office/drawing/2014/main" id="{FCD96593-11D8-4EB6-AAC8-2D14537216C9}"/>
              </a:ext>
            </a:extLst>
          </p:cNvPr>
          <p:cNvSpPr txBox="1"/>
          <p:nvPr/>
        </p:nvSpPr>
        <p:spPr>
          <a:xfrm>
            <a:off x="6511056" y="4697691"/>
            <a:ext cx="106544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Pretendard" pitchFamily="34" charset="0"/>
              </a:rPr>
              <a:t>1960</a:t>
            </a:r>
            <a:endParaRPr 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B38BA3E-29F2-CB08-110D-1B8DA5EA62A5}"/>
              </a:ext>
            </a:extLst>
          </p:cNvPr>
          <p:cNvCxnSpPr/>
          <p:nvPr/>
        </p:nvCxnSpPr>
        <p:spPr>
          <a:xfrm flipV="1">
            <a:off x="3025005" y="3924300"/>
            <a:ext cx="0" cy="692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D0B2B47-E5C8-41F7-CC77-2F1859E3A44F}"/>
              </a:ext>
            </a:extLst>
          </p:cNvPr>
          <p:cNvCxnSpPr/>
          <p:nvPr/>
        </p:nvCxnSpPr>
        <p:spPr>
          <a:xfrm flipV="1">
            <a:off x="5749389" y="3390900"/>
            <a:ext cx="0" cy="1226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72761A7-4E2B-B9A1-1EFF-A73783EDF454}"/>
              </a:ext>
            </a:extLst>
          </p:cNvPr>
          <p:cNvCxnSpPr/>
          <p:nvPr/>
        </p:nvCxnSpPr>
        <p:spPr>
          <a:xfrm>
            <a:off x="7043777" y="5300238"/>
            <a:ext cx="0" cy="1062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5DE643F-157D-CA98-E451-BB915323547A}"/>
              </a:ext>
            </a:extLst>
          </p:cNvPr>
          <p:cNvCxnSpPr/>
          <p:nvPr/>
        </p:nvCxnSpPr>
        <p:spPr>
          <a:xfrm flipV="1">
            <a:off x="8839200" y="3543300"/>
            <a:ext cx="0" cy="1073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6E80FCA-AF78-CF1D-E225-57A17D0E12CE}"/>
              </a:ext>
            </a:extLst>
          </p:cNvPr>
          <p:cNvCxnSpPr/>
          <p:nvPr/>
        </p:nvCxnSpPr>
        <p:spPr>
          <a:xfrm>
            <a:off x="12088298" y="5300238"/>
            <a:ext cx="0" cy="1214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2E144CD-2E3E-225C-542E-1C9F30CAC577}"/>
              </a:ext>
            </a:extLst>
          </p:cNvPr>
          <p:cNvCxnSpPr/>
          <p:nvPr/>
        </p:nvCxnSpPr>
        <p:spPr>
          <a:xfrm flipV="1">
            <a:off x="14004623" y="3162300"/>
            <a:ext cx="0" cy="1454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0630914-61AA-217C-FF14-9DF8F0266AAC}"/>
              </a:ext>
            </a:extLst>
          </p:cNvPr>
          <p:cNvCxnSpPr/>
          <p:nvPr/>
        </p:nvCxnSpPr>
        <p:spPr>
          <a:xfrm>
            <a:off x="15468600" y="5300238"/>
            <a:ext cx="0" cy="212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C55A550-6FF6-D453-FD7E-A361C03F962F}"/>
              </a:ext>
            </a:extLst>
          </p:cNvPr>
          <p:cNvSpPr txBox="1"/>
          <p:nvPr/>
        </p:nvSpPr>
        <p:spPr>
          <a:xfrm>
            <a:off x="2118761" y="3311549"/>
            <a:ext cx="2164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Electronic Brain</a:t>
            </a:r>
            <a:endParaRPr lang="ko-KR" altLang="en-US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3D5868-971B-8F51-BA2D-9A8896B3C0A2}"/>
              </a:ext>
            </a:extLst>
          </p:cNvPr>
          <p:cNvSpPr txBox="1"/>
          <p:nvPr/>
        </p:nvSpPr>
        <p:spPr>
          <a:xfrm>
            <a:off x="5024477" y="2648299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Perceptron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061BE1-F55C-5BF3-33B7-053898AE83BC}"/>
              </a:ext>
            </a:extLst>
          </p:cNvPr>
          <p:cNvSpPr txBox="1"/>
          <p:nvPr/>
        </p:nvSpPr>
        <p:spPr>
          <a:xfrm>
            <a:off x="6482023" y="66330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ADALINE</a:t>
            </a:r>
            <a:endParaRPr lang="ko-KR" alt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FDD16F6-905B-E5EA-19F7-9C077AEA31C6}"/>
              </a:ext>
            </a:extLst>
          </p:cNvPr>
          <p:cNvSpPr txBox="1"/>
          <p:nvPr/>
        </p:nvSpPr>
        <p:spPr>
          <a:xfrm>
            <a:off x="8174704" y="2909283"/>
            <a:ext cx="1897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XOR Problem</a:t>
            </a:r>
            <a:endParaRPr lang="ko-KR" alt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F086D7-82F1-272D-F661-CA57106E08DE}"/>
              </a:ext>
            </a:extLst>
          </p:cNvPr>
          <p:cNvSpPr txBox="1"/>
          <p:nvPr/>
        </p:nvSpPr>
        <p:spPr>
          <a:xfrm>
            <a:off x="10428250" y="6863833"/>
            <a:ext cx="3320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Multi-layered Perceptron </a:t>
            </a:r>
          </a:p>
          <a:p>
            <a:r>
              <a:rPr lang="en-US" altLang="ko-KR" sz="2400" dirty="0"/>
              <a:t>(Backpropagation)</a:t>
            </a:r>
            <a:endParaRPr lang="ko-KR" alt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34DB56-6592-C4B6-DB6A-B7687184DF6F}"/>
              </a:ext>
            </a:extLst>
          </p:cNvPr>
          <p:cNvSpPr txBox="1"/>
          <p:nvPr/>
        </p:nvSpPr>
        <p:spPr>
          <a:xfrm>
            <a:off x="13603990" y="2457743"/>
            <a:ext cx="801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SVM</a:t>
            </a:r>
            <a:endParaRPr lang="ko-KR" altLang="en-US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86BCC2-E53D-1D0A-D810-59CC0D1247B3}"/>
              </a:ext>
            </a:extLst>
          </p:cNvPr>
          <p:cNvSpPr txBox="1"/>
          <p:nvPr/>
        </p:nvSpPr>
        <p:spPr>
          <a:xfrm>
            <a:off x="14567033" y="7814965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Deep Learning (Pretraining)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Perceptron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 동작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06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D8226F-DEA8-4B57-4D53-08F25B549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535" y="3891213"/>
            <a:ext cx="10470928" cy="455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586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XOR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문제와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AI Winter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07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2AD459-621E-B7ED-FD3B-2E74109F5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777" y="3314240"/>
            <a:ext cx="6334446" cy="562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294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Multi-Layered </a:t>
            </a:r>
            <a:r>
              <a:rPr lang="en-US" sz="4800" kern="0" spc="-100" dirty="0" err="1">
                <a:solidFill>
                  <a:srgbClr val="11359A"/>
                </a:solidFill>
                <a:latin typeface="Pretendard" pitchFamily="34" charset="0"/>
              </a:rPr>
              <a:t>Perceptrons</a:t>
            </a:r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 (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첫 번째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Breakthrough</a:t>
            </a:r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)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08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9770F8-87F5-AEB3-63E9-F73A2D95B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496" y="3541141"/>
            <a:ext cx="8873005" cy="525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746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Vanishing Gradient (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두 번째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AI Winter</a:t>
            </a:r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)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09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B90D96-D844-F120-9B72-B7344F867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595" y="3610149"/>
            <a:ext cx="7310809" cy="530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268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183</Words>
  <Application>Microsoft Office PowerPoint</Application>
  <PresentationFormat>사용자 지정</PresentationFormat>
  <Paragraphs>66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Pretendard</vt:lpstr>
      <vt:lpstr>Pretendard Light</vt:lpstr>
      <vt:lpstr>Pretendard SemiBold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김민경</cp:lastModifiedBy>
  <cp:revision>7</cp:revision>
  <dcterms:created xsi:type="dcterms:W3CDTF">2024-01-15T12:38:32Z</dcterms:created>
  <dcterms:modified xsi:type="dcterms:W3CDTF">2024-01-23T09:57:24Z</dcterms:modified>
</cp:coreProperties>
</file>