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70" r:id="rId4"/>
    <p:sldId id="284" r:id="rId5"/>
    <p:sldId id="285" r:id="rId6"/>
    <p:sldId id="271" r:id="rId7"/>
    <p:sldId id="274" r:id="rId8"/>
    <p:sldId id="286" r:id="rId9"/>
    <p:sldId id="287" r:id="rId10"/>
    <p:sldId id="288" r:id="rId11"/>
    <p:sldId id="272" r:id="rId12"/>
    <p:sldId id="289" r:id="rId13"/>
    <p:sldId id="273" r:id="rId14"/>
    <p:sldId id="290" r:id="rId15"/>
    <p:sldId id="276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267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5:09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73,'677'-21,"151"5,-532 18,2667-2,-2937-2,0 0,49-12,-47 7,0 2,35-2,-29 7,-4-1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7:31.861"/>
    </inkml:context>
    <inkml:brush xml:id="br0">
      <inkml:brushProperty name="width" value="0.3" units="cm"/>
      <inkml:brushProperty name="height" value="0.6" units="cm"/>
      <inkml:brushProperty name="color" value="#FFF3F9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5:16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0,'1836'0,"-1806"0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5:46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73,'2330'0,"-2303"-1,0-2,46-10,-44 6,0 2,32-1,-12 2,54-10,-57 6,73-3,1268 11,-621 2,-736-2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6:16.61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0,'29'2,"0"0,46 12,-41-7,44 3,152-10,37 2,-238 3,-7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6:21.61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37,'495'0,"-459"-2,-1-1,43-10,-40 6,65-4,280 11,-353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6:27.57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1,'14'10,"1"0,0 0,0-2,0 0,1 0,1-2,30 9,-28-9,2 0,2-1,35 4,-41-8,1 2,-1 0,0 1,0 0,25 11,-37-12,-1 0,0 0,0 0,0 1,0 0,0-1,-1 1,0 1,0-1,0 0,0 1,-1-1,1 1,-1 0,-1 0,1 0,-1 0,1 0,-2 0,2 8,0 15,0-1,-4 47,0-44,1-11,0-1,-2 1,0-1,-2 0,0 0,-8 19,9-25,-1-2,-1 1,0-1,0 1,-1-2,0 1,-1-1,0 0,0-1,-15 12,-106 94,108-97,13-9,-1-1,0 0,0-1,0 0,-1 0,0-1,-21 7,7-6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6:33.0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0,'-3'1,"0"-1,1 1,-1 0,1 0,0-1,-1 2,1-1,0 0,-1 0,1 1,0-1,0 1,0 0,-2 2,-29 34,19-22,-20 25,21-25,0 1,-1-2,-1 0,0-1,-1 0,-34 21,34-24,-1 0,2 1,0 1,0 1,1 0,1 0,0 2,-13 20,22-28,-1 1,1 0,0 0,1 0,0 1,1-1,0 1,0-1,0 17,1 15,4 41,0-23,-4 72,4 90,-1-205,0-1,1 0,1 0,1-1,0 1,10 20,51 74,-21-38,6 34,-39-83,0 1,11 31,15 30,-35-78,1-1,0 1,1-1,-1 0,1 0,0 0,0-1,1 1,-1-1,1 0,0-1,0 0,0 0,1 0,-1 0,1-1,-1 0,10 1,10 0,-1 0,1-2,41-3,-44 1,8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7:25.855"/>
    </inkml:context>
    <inkml:brush xml:id="br0">
      <inkml:brushProperty name="width" value="0.3" units="cm"/>
      <inkml:brushProperty name="height" value="0.6" units="cm"/>
      <inkml:brushProperty name="color" value="#FFF3F9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0,'901'38,"-761"-24,247 59,-320-57,0-2,2-4,78 3,96 3,-25 0,-119-13,308 17,252-3,-422-20,1795 3,-1973-4,-1-2,0-2,97-29,-93 21,1 2,113-10,110 25,-163 3,198-20,-114-2,294 12,-268 9,-184-6,80-13,-79 8,74-3,440 13,-534-2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10:37:30.020"/>
    </inkml:context>
    <inkml:brush xml:id="br0">
      <inkml:brushProperty name="width" value="0.3" units="cm"/>
      <inkml:brushProperty name="height" value="0.6" units="cm"/>
      <inkml:brushProperty name="color" value="#FFF3F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1,'2511'0,"-2480"1,-1 2,45 10,-40-6,51 4,516-8,-307-5,2323 2,-2589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7EEE-9109-4915-881E-2C8508B9DA7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2AB5-07FA-4915-8371-870A48DB6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1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2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8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0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7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9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9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7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9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3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34.png"/><Relationship Id="rId21" Type="http://schemas.openxmlformats.org/officeDocument/2006/relationships/image" Target="../media/image47.png"/><Relationship Id="rId7" Type="http://schemas.openxmlformats.org/officeDocument/2006/relationships/image" Target="../media/image39.png"/><Relationship Id="rId12" Type="http://schemas.openxmlformats.org/officeDocument/2006/relationships/customXml" Target="../ink/ink3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image" Target="../media/image8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customXml" Target="../ink/ink9.xml"/><Relationship Id="rId5" Type="http://schemas.openxmlformats.org/officeDocument/2006/relationships/image" Target="../media/image37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2.xml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95894" y="6257733"/>
            <a:ext cx="15149059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Abstract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SVM and Fuzzy SVM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New Fuzzy SVM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Empirical Analysis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Summary and Conclusion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1979983"/>
            <a:ext cx="1603956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A New Fuzzy Support Vector Machine </a:t>
            </a:r>
          </a:p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                              to Evaluate Credit Risk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SVM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24106-4DA8-C06A-6A89-9907E1C278AB}"/>
              </a:ext>
            </a:extLst>
          </p:cNvPr>
          <p:cNvSpPr txBox="1"/>
          <p:nvPr/>
        </p:nvSpPr>
        <p:spPr>
          <a:xfrm>
            <a:off x="1523994" y="2523445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It is expected that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the training should maximize the classification margin</a:t>
            </a:r>
            <a:r>
              <a:rPr lang="en-US" altLang="ko-KR" sz="3200" dirty="0">
                <a:latin typeface="+mn-ea"/>
              </a:rPr>
              <a:t> and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minimize the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sum of error terms at the same time</a:t>
            </a:r>
            <a:r>
              <a:rPr lang="en-US" altLang="ko-KR" sz="3200" dirty="0">
                <a:latin typeface="+mn-ea"/>
              </a:rPr>
              <a:t>. When the training set is not nonlinear separable in </a:t>
            </a:r>
          </a:p>
          <a:p>
            <a:r>
              <a:rPr lang="en-US" altLang="ko-KR" sz="3200" dirty="0">
                <a:latin typeface="+mn-ea"/>
              </a:rPr>
              <a:t>   the feature space, the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two goals</a:t>
            </a:r>
            <a:r>
              <a:rPr lang="en-US" altLang="ko-KR" sz="3200" dirty="0">
                <a:latin typeface="+mn-ea"/>
              </a:rPr>
              <a:t> usually cannot be achieved at the same time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We formulate the two group classification problems as the following optimization problem.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E56B33-9429-B5EF-258A-5BC1E3F9E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056" y="5813784"/>
            <a:ext cx="581106" cy="676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1AE158-B3C7-1551-FF71-03D8AD1B3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972" y="4915159"/>
            <a:ext cx="6800044" cy="179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50702E-9784-30C5-21A5-4C46AB58379E}"/>
                  </a:ext>
                </a:extLst>
              </p:cNvPr>
              <p:cNvSpPr txBox="1"/>
              <p:nvPr/>
            </p:nvSpPr>
            <p:spPr>
              <a:xfrm>
                <a:off x="1548378" y="6972770"/>
                <a:ext cx="152400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where the regularization parameter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is a constant to trade off the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+mn-ea"/>
                  </a:rPr>
                  <a:t>two goals</a:t>
                </a:r>
                <a:r>
                  <a:rPr lang="en-US" altLang="ko-KR" sz="3200" b="0" dirty="0">
                    <a:latin typeface="+mn-ea"/>
                  </a:rPr>
                  <a:t>. The large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, 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en-US" altLang="ko-KR" sz="3200" b="0" dirty="0">
                    <a:latin typeface="+mn-ea"/>
                  </a:rPr>
                  <a:t>the more the error term is emphasized. Small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means that the large classification margin 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en-US" altLang="ko-KR" sz="3200" b="0" dirty="0">
                    <a:latin typeface="+mn-ea"/>
                  </a:rPr>
                  <a:t>is encouraged.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50702E-9784-30C5-21A5-4C46AB58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78" y="6972770"/>
                <a:ext cx="15240000" cy="1477328"/>
              </a:xfrm>
              <a:prstGeom prst="rect">
                <a:avLst/>
              </a:prstGeom>
              <a:blipFill>
                <a:blip r:embed="rId6"/>
                <a:stretch>
                  <a:fillRect l="-1640" t="-8264" r="-1480" b="-15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5296CB-0449-11AD-4BDA-EA80DE05EF91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4000" y="2744243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By introducing Lagrange multiples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for the constraints in the (3), the problem can be transformed into its dual form.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744243"/>
                <a:ext cx="15240000" cy="984885"/>
              </a:xfrm>
              <a:prstGeom prst="rect">
                <a:avLst/>
              </a:prstGeom>
              <a:blipFill>
                <a:blip r:embed="rId3"/>
                <a:stretch>
                  <a:fillRect l="-1600" t="-11728" r="-1480" b="-2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29D01D-2AD1-8A1E-07A8-711972806499}"/>
              </a:ext>
            </a:extLst>
          </p:cNvPr>
          <p:cNvSpPr txBox="1"/>
          <p:nvPr/>
        </p:nvSpPr>
        <p:spPr>
          <a:xfrm>
            <a:off x="1524000" y="677470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From the conditions of optimality, it follows.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F1CE3E-F025-9C2B-3413-023B3844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719" y="3851740"/>
            <a:ext cx="5610562" cy="2583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B83D74-1805-E22C-ACD7-44D5D7538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173" y="7389760"/>
            <a:ext cx="5281941" cy="816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3415F-87D4-AD9D-4447-D0A4A1FA65BA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2096447"/>
                <a:ext cx="15240000" cy="542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Substituting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with kernel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096447"/>
                <a:ext cx="15240000" cy="542264"/>
              </a:xfrm>
              <a:prstGeom prst="rect">
                <a:avLst/>
              </a:prstGeom>
              <a:blipFill>
                <a:blip r:embed="rId3"/>
                <a:stretch>
                  <a:fillRect l="-1640" t="-20225" b="-38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9D01D-2AD1-8A1E-07A8-711972806499}"/>
                  </a:ext>
                </a:extLst>
              </p:cNvPr>
              <p:cNvSpPr txBox="1"/>
              <p:nvPr/>
            </p:nvSpPr>
            <p:spPr>
              <a:xfrm>
                <a:off x="1523994" y="6126909"/>
                <a:ext cx="15240000" cy="100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After solving (6) and </a:t>
                </a:r>
                <a:r>
                  <a:rPr lang="en-US" altLang="ko-KR" sz="3200" dirty="0" err="1">
                    <a:latin typeface="+mn-ea"/>
                  </a:rPr>
                  <a:t>subsitituting</a:t>
                </a:r>
                <a:r>
                  <a:rPr lang="en-US" altLang="ko-KR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3200" dirty="0">
                    <a:latin typeface="+mn-ea"/>
                  </a:rPr>
                  <a:t> into the original classification problem, we obtain the following the classifiers.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9D01D-2AD1-8A1E-07A8-71197280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6126909"/>
                <a:ext cx="15240000" cy="1004762"/>
              </a:xfrm>
              <a:prstGeom prst="rect">
                <a:avLst/>
              </a:prstGeom>
              <a:blipFill>
                <a:blip r:embed="rId4"/>
                <a:stretch>
                  <a:fillRect l="-1640" t="-9697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F892E3A-F576-A49B-18A3-963279F90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93" y="2729102"/>
            <a:ext cx="5848688" cy="2786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EDD01C-E32B-8EE4-EC8B-87A834260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445" y="7258855"/>
            <a:ext cx="5993110" cy="1004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326FB5-6F16-CAAF-4664-30D1A1F2C59F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46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Fuzzy SVM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7C03A-519F-C7F4-F4E2-F7B2F5CEBF98}"/>
              </a:ext>
            </a:extLst>
          </p:cNvPr>
          <p:cNvSpPr txBox="1"/>
          <p:nvPr/>
        </p:nvSpPr>
        <p:spPr>
          <a:xfrm>
            <a:off x="1523994" y="3695700"/>
            <a:ext cx="15240000" cy="327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Due to over fitting, in SVM </a:t>
            </a:r>
            <a:r>
              <a:rPr lang="en-US" altLang="ko-KR" sz="3200" dirty="0">
                <a:latin typeface="+mn-ea"/>
              </a:rPr>
              <a:t>and least-squares SVM, the training process is very sensitive to </a:t>
            </a:r>
          </a:p>
          <a:p>
            <a:r>
              <a:rPr lang="en-US" altLang="ko-KR" sz="3200" dirty="0">
                <a:latin typeface="+mn-ea"/>
              </a:rPr>
              <a:t>   those outliers in the training dataset which are far away from their own class.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In order to decrease the effect of those outliers or noises, we assign each data point in the training dataset with a membership and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sum the deviations weighted by their memberships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This kind of SVM </a:t>
            </a:r>
            <a:r>
              <a:rPr lang="en-US" altLang="ko-KR" sz="3200" b="0" dirty="0" err="1">
                <a:latin typeface="+mn-ea"/>
              </a:rPr>
              <a:t>fuzzifies</a:t>
            </a:r>
            <a:r>
              <a:rPr lang="en-US" altLang="ko-KR" sz="3200" b="0" dirty="0">
                <a:latin typeface="+mn-ea"/>
              </a:rPr>
              <a:t> the penalty term in order to reduce the sensitivity of less </a:t>
            </a: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en-US" altLang="ko-KR" sz="3200" b="0" dirty="0">
                <a:latin typeface="+mn-ea"/>
              </a:rPr>
              <a:t>important data points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4F183-004F-E7AE-C9E1-5F8D57B6A49D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32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Fuzzy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F2B07-1C1A-EB35-28DE-D377A0529CCE}"/>
                  </a:ext>
                </a:extLst>
              </p:cNvPr>
              <p:cNvSpPr txBox="1"/>
              <p:nvPr/>
            </p:nvSpPr>
            <p:spPr>
              <a:xfrm>
                <a:off x="1523988" y="5991846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is the membership.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An important step in implementing fuzzy SVM is the determination of memberships.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F2B07-1C1A-EB35-28DE-D377A0529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88" y="5991846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0638" b="-20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2C7C03A-519F-C7F4-F4E2-F7B2F5CEBF98}"/>
              </a:ext>
            </a:extLst>
          </p:cNvPr>
          <p:cNvSpPr txBox="1"/>
          <p:nvPr/>
        </p:nvSpPr>
        <p:spPr>
          <a:xfrm>
            <a:off x="1523988" y="330924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The classification problem is modeled as follows.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4B63F-94E8-032F-8916-50F3795A4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735" y="3924300"/>
            <a:ext cx="6682517" cy="1782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5275B-6B65-D731-4C79-C526A1B95917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10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New Fuzzy SVM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01E5-5032-D4FA-ACBE-687516558A1F}"/>
              </a:ext>
            </a:extLst>
          </p:cNvPr>
          <p:cNvSpPr txBox="1"/>
          <p:nvPr/>
        </p:nvSpPr>
        <p:spPr>
          <a:xfrm>
            <a:off x="1523994" y="3504590"/>
            <a:ext cx="15240000" cy="327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The main ide</a:t>
            </a:r>
            <a:r>
              <a:rPr lang="en-US" altLang="ko-KR" sz="3200" dirty="0">
                <a:latin typeface="+mn-ea"/>
              </a:rPr>
              <a:t>a of fuzzy SVM is that if the input is detected as an outlier, </a:t>
            </a:r>
          </a:p>
          <a:p>
            <a:r>
              <a:rPr lang="en-US" altLang="ko-KR" sz="3200" b="0" dirty="0">
                <a:latin typeface="+mn-ea"/>
              </a:rPr>
              <a:t>    we decrease on</a:t>
            </a:r>
            <a:r>
              <a:rPr lang="en-US" altLang="ko-KR" sz="3200" dirty="0">
                <a:latin typeface="+mn-ea"/>
              </a:rPr>
              <a:t>e input’s membership, so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decrease its contribution to total error term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Our new fuzzy SVM follows in the same idea. But different from fuzzy SVM, the new FSVM </a:t>
            </a:r>
          </a:p>
          <a:p>
            <a:r>
              <a:rPr lang="en-US" altLang="ko-KR" sz="3200" dirty="0">
                <a:latin typeface="+mn-ea"/>
              </a:rPr>
              <a:t>    also treat each input as an input of the opposite class with membership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In such way we expect the new fuzzy machine to make full use the data and achieve better</a:t>
            </a:r>
          </a:p>
          <a:p>
            <a:r>
              <a:rPr lang="en-US" altLang="ko-KR" sz="3200" dirty="0">
                <a:latin typeface="+mn-ea"/>
              </a:rPr>
              <a:t>   generalization ability.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67A87-F5DA-A8F7-18A7-93433E150734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04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New Fuzzy SVM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01E5-5032-D4FA-ACBE-687516558A1F}"/>
              </a:ext>
            </a:extLst>
          </p:cNvPr>
          <p:cNvSpPr txBox="1"/>
          <p:nvPr/>
        </p:nvSpPr>
        <p:spPr>
          <a:xfrm>
            <a:off x="1523994" y="3543300"/>
            <a:ext cx="15240000" cy="3608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Because in the new fuzzy SVM one data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contributes two errors to the total error term</a:t>
            </a:r>
            <a:r>
              <a:rPr lang="en-US" altLang="ko-KR" sz="3200" b="0" dirty="0">
                <a:latin typeface="+mn-ea"/>
              </a:rPr>
              <a:t>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in the objective function, while in previous proposed SVM one </a:t>
            </a:r>
            <a:r>
              <a:rPr lang="en-US" altLang="ko-KR" sz="3200" dirty="0">
                <a:latin typeface="+mn-ea"/>
              </a:rPr>
              <a:t>data</a:t>
            </a:r>
            <a:r>
              <a:rPr lang="en-US" altLang="ko-KR" sz="3200" b="0" dirty="0">
                <a:latin typeface="+mn-ea"/>
              </a:rPr>
              <a:t> contribute just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one </a:t>
            </a:r>
            <a:r>
              <a:rPr lang="en-US" altLang="ko-KR" sz="3200" dirty="0">
                <a:latin typeface="+mn-ea"/>
              </a:rPr>
              <a:t>error, we call the fuzzy SVM as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unilateral-weighted fuzzy SVM</a:t>
            </a:r>
            <a:r>
              <a:rPr lang="en-US" altLang="ko-KR" sz="3200" dirty="0">
                <a:latin typeface="+mn-ea"/>
              </a:rPr>
              <a:t> (U-FSVM), our new </a:t>
            </a:r>
          </a:p>
          <a:p>
            <a:r>
              <a:rPr lang="en-US" altLang="ko-KR" sz="3200" dirty="0">
                <a:latin typeface="+mn-ea"/>
              </a:rPr>
              <a:t>    FSVM as</a:t>
            </a:r>
            <a:r>
              <a:rPr lang="en-US" altLang="ko-KR" sz="3200" b="0" dirty="0">
                <a:latin typeface="+mn-ea"/>
              </a:rPr>
              <a:t>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B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ilateral-weighted fuzzy SVM </a:t>
            </a:r>
            <a:r>
              <a:rPr lang="en-US" altLang="ko-KR" sz="3200" dirty="0">
                <a:latin typeface="+mn-ea"/>
              </a:rPr>
              <a:t>(B-FSVM) in this paper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We first explain why we apply fuzzy theory to bilaterally weight fitting error in the model</a:t>
            </a:r>
            <a:r>
              <a:rPr lang="en-US" altLang="ko-KR" sz="3200" b="0" dirty="0">
                <a:latin typeface="+mn-ea"/>
              </a:rPr>
              <a:t>.</a:t>
            </a:r>
          </a:p>
          <a:p>
            <a:r>
              <a:rPr lang="en-US" altLang="ko-KR" sz="3200" dirty="0">
                <a:latin typeface="+mn-ea"/>
              </a:rPr>
              <a:t>    Then we show how to solve the training problem by transforming it into quadratic   </a:t>
            </a:r>
          </a:p>
          <a:p>
            <a:r>
              <a:rPr lang="en-US" altLang="ko-KR" sz="3200" dirty="0">
                <a:latin typeface="+mn-ea"/>
              </a:rPr>
              <a:t>    programming problem. How to generate memberships will be analyzed in the end.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CDCEA-60AA-7BC1-4243-ECA9C19D534A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1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Bilateral-Weighting Errors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01E5-5032-D4FA-ACBE-687516558A1F}"/>
              </a:ext>
            </a:extLst>
          </p:cNvPr>
          <p:cNvSpPr txBox="1"/>
          <p:nvPr/>
        </p:nvSpPr>
        <p:spPr>
          <a:xfrm>
            <a:off x="1523994" y="3314700"/>
            <a:ext cx="15240000" cy="2623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In credit risk analysis, we cannot say one customer is absolutely good and he will not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default his debt at any event, or vice versa.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Based on this idea, we treat every data point in the training dataset as both positive and </a:t>
            </a:r>
          </a:p>
          <a:p>
            <a:r>
              <a:rPr lang="en-US" altLang="ko-KR" sz="3200" dirty="0">
                <a:latin typeface="+mn-ea"/>
              </a:rPr>
              <a:t>    negative class but with different memberships.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Memberships are assigned to both classes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 for every data point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6A476-FFEE-9315-1F5F-EE9372DB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82" y="6210300"/>
            <a:ext cx="8335035" cy="533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51FBBD-3053-BC66-F14F-8E54BBF464CE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8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Bilateral-Weighting Errors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/>
              <p:nvPr/>
            </p:nvSpPr>
            <p:spPr>
              <a:xfrm>
                <a:off x="1523994" y="3292297"/>
                <a:ext cx="15240000" cy="163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In the notations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th input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is the observed result and </a:t>
                </a:r>
              </a:p>
              <a:p>
                <a:r>
                  <a:rPr lang="en-US" altLang="ko-KR" sz="3200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is the membership for </a:t>
                </a:r>
                <a:r>
                  <a:rPr lang="en-US" altLang="ko-KR" sz="3200" dirty="0">
                    <a:latin typeface="+mn-ea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th applicants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So the classification problem can be formulated as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292297"/>
                <a:ext cx="15240000" cy="1638910"/>
              </a:xfrm>
              <a:prstGeom prst="rect">
                <a:avLst/>
              </a:prstGeom>
              <a:blipFill>
                <a:blip r:embed="rId3"/>
                <a:stretch>
                  <a:fillRect l="-1640" t="-7063" b="-1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F16A476-FFEE-9315-1F5F-EE9372DB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538" y="2431672"/>
            <a:ext cx="7748924" cy="495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1E7B2A-FFB3-1B12-BA02-6F7557228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854" y="5295900"/>
            <a:ext cx="5906279" cy="2811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447A1-BEB3-DD2A-6E3F-67E48B6A243A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74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Bilateral-Weighting Errors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901E5-5032-D4FA-ACBE-687516558A1F}"/>
              </a:ext>
            </a:extLst>
          </p:cNvPr>
          <p:cNvSpPr txBox="1"/>
          <p:nvPr/>
        </p:nvSpPr>
        <p:spPr>
          <a:xfrm>
            <a:off x="1523988" y="2530297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In the bilateral-weighted FSVM the error term of an input originally labeled as positive.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F5187-1C73-8013-8E36-A709EF33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28" y="3467100"/>
            <a:ext cx="12084132" cy="1370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D0831C-1705-6063-D8EA-A74C2CBD3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758" y="5281961"/>
            <a:ext cx="9824471" cy="3214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22E71-670A-6D5E-4CEB-73DDCA04CF02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Abstract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74FD-3969-0FD2-4F46-B5050EFDA3C6}"/>
              </a:ext>
            </a:extLst>
          </p:cNvPr>
          <p:cNvSpPr txBox="1"/>
          <p:nvPr/>
        </p:nvSpPr>
        <p:spPr>
          <a:xfrm>
            <a:off x="1523994" y="3238500"/>
            <a:ext cx="15240000" cy="4262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Due to recent financial crises and regulatory concerns, financial intermediaries’ credit risk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assessment is an area of renewed interest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In this paper,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we propose a new fuzzy SVM to discriminate good creditors from bad ones</a:t>
            </a:r>
            <a:r>
              <a:rPr lang="en-US" altLang="ko-KR" sz="3200" b="0" dirty="0">
                <a:latin typeface="+mn-ea"/>
              </a:rPr>
              <a:t>. </a:t>
            </a:r>
          </a:p>
          <a:p>
            <a:r>
              <a:rPr lang="en-US" altLang="ko-KR" sz="3200" dirty="0">
                <a:latin typeface="+mn-ea"/>
              </a:rPr>
              <a:t>   Because in credit scoring areas we usually cannot label one customer as absolutely bad </a:t>
            </a:r>
          </a:p>
          <a:p>
            <a:r>
              <a:rPr lang="en-US" altLang="ko-KR" sz="3200" dirty="0">
                <a:latin typeface="+mn-ea"/>
              </a:rPr>
              <a:t>   who will default certainly, our new fuzzy SVM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treats every sample as both positive and  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negative classes, but with different memberships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By this way, we expect the new fuzzy support vector machine to have more generalization</a:t>
            </a:r>
          </a:p>
          <a:p>
            <a:r>
              <a:rPr lang="en-US" altLang="ko-KR" sz="3200" dirty="0">
                <a:latin typeface="+mn-ea"/>
              </a:rPr>
              <a:t>  </a:t>
            </a:r>
            <a:r>
              <a:rPr lang="en-US" altLang="ko-KR" sz="3200" b="0" dirty="0">
                <a:latin typeface="+mn-ea"/>
              </a:rPr>
              <a:t> ability, while preserving the merit of insensitive to outliers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04FA1-66C6-E3D3-593B-86FA8CD747AD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/>
              <p:nvPr/>
            </p:nvSpPr>
            <p:spPr>
              <a:xfrm>
                <a:off x="1523994" y="2830440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Letting the corresponding Lagrange multipliers to the conditions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.</a:t>
                </a:r>
              </a:p>
              <a:p>
                <a:r>
                  <a:rPr lang="en-US" altLang="ko-KR" sz="3200" dirty="0">
                    <a:latin typeface="+mn-ea"/>
                  </a:rPr>
                  <a:t>   We construct the </a:t>
                </a:r>
                <a:r>
                  <a:rPr lang="en-US" altLang="ko-KR" sz="3200" dirty="0" err="1">
                    <a:latin typeface="+mn-ea"/>
                  </a:rPr>
                  <a:t>Lagrangian</a:t>
                </a:r>
                <a:r>
                  <a:rPr lang="en-US" altLang="ko-KR" sz="3200" dirty="0">
                    <a:latin typeface="+mn-ea"/>
                  </a:rPr>
                  <a:t> function of the previous model.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830440"/>
                <a:ext cx="15240000" cy="984885"/>
              </a:xfrm>
              <a:prstGeom prst="rect">
                <a:avLst/>
              </a:prstGeom>
              <a:blipFill>
                <a:blip r:embed="rId3"/>
                <a:stretch>
                  <a:fillRect l="-1640" t="-11728" b="-2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B115179-F682-CC00-59CC-766FA04C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46" y="4457700"/>
            <a:ext cx="5747496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DCAE3-0610-4158-B303-DD091EEF1D8E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84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/>
              <p:nvPr/>
            </p:nvSpPr>
            <p:spPr>
              <a:xfrm>
                <a:off x="1523994" y="2072527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Differentiating this with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072527"/>
                <a:ext cx="15240000" cy="492443"/>
              </a:xfrm>
              <a:prstGeom prst="rect">
                <a:avLst/>
              </a:prstGeom>
              <a:blipFill>
                <a:blip r:embed="rId3"/>
                <a:stretch>
                  <a:fillRect l="-1640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AA577F-A80B-A30F-A0D2-4DFC663A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72" y="3009900"/>
            <a:ext cx="5517644" cy="2911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644C6-73E8-C51A-1BE9-C6191FB3457A}"/>
              </a:ext>
            </a:extLst>
          </p:cNvPr>
          <p:cNvSpPr txBox="1"/>
          <p:nvPr/>
        </p:nvSpPr>
        <p:spPr>
          <a:xfrm>
            <a:off x="1676394" y="6366213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From the Kuhn-Tucker Theorem, the following conditions are also satisfied.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A4599-BB8A-15E8-4EE2-A71EC2A3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061" y="7324855"/>
            <a:ext cx="5547036" cy="1453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AF7B20-1446-2EF4-78D9-4AE5E44F7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7261" y="7303586"/>
            <a:ext cx="2391109" cy="1495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E10901-C311-6C58-2BEC-5580D6FDB097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A577F-A80B-A30F-A0D2-4DFC663A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30" y="2204175"/>
            <a:ext cx="5517644" cy="2911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1A4599-BB8A-15E8-4EE2-A71EC2A3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238" y="5492924"/>
            <a:ext cx="5547036" cy="1453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AF7B20-1446-2EF4-78D9-4AE5E44F7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7278997"/>
            <a:ext cx="2752362" cy="17215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E916BF-48B4-1076-B3C6-01D9B928A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199" y="2400300"/>
            <a:ext cx="5547035" cy="2954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6B046D-2914-8006-C25C-A5AD53A28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131" y="5801938"/>
            <a:ext cx="5989171" cy="295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A80B94A-58BF-43D9-9644-C706B12F63E9}"/>
                  </a:ext>
                </a:extLst>
              </p14:cNvPr>
              <p14:cNvContentPartPr/>
              <p14:nvPr/>
            </p14:nvContentPartPr>
            <p14:xfrm>
              <a:off x="3581500" y="3885420"/>
              <a:ext cx="1827000" cy="262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A80B94A-58BF-43D9-9644-C706B12F63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7500" y="3777420"/>
                <a:ext cx="1934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2ECE67D-C739-0099-66C2-3C1453CB6F43}"/>
                  </a:ext>
                </a:extLst>
              </p14:cNvPr>
              <p14:cNvContentPartPr/>
              <p14:nvPr/>
            </p14:nvContentPartPr>
            <p14:xfrm>
              <a:off x="3974980" y="7417020"/>
              <a:ext cx="6721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2ECE67D-C739-0099-66C2-3C1453CB6F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0980" y="7309020"/>
                <a:ext cx="779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A57FDFB-7932-B63D-3567-8E0B38125C5A}"/>
                  </a:ext>
                </a:extLst>
              </p14:cNvPr>
              <p14:cNvContentPartPr/>
              <p14:nvPr/>
            </p14:nvContentPartPr>
            <p14:xfrm>
              <a:off x="10617340" y="7136220"/>
              <a:ext cx="1827720" cy="262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A57FDFB-7932-B63D-3567-8E0B38125C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63340" y="7028580"/>
                <a:ext cx="1935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6050D60-BA1F-A976-B840-A10AA71D47D0}"/>
                  </a:ext>
                </a:extLst>
              </p14:cNvPr>
              <p14:cNvContentPartPr/>
              <p14:nvPr/>
            </p14:nvContentPartPr>
            <p14:xfrm>
              <a:off x="7276900" y="3949500"/>
              <a:ext cx="286200" cy="18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6050D60-BA1F-A976-B840-A10AA71D47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22900" y="3841500"/>
                <a:ext cx="393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F17F30F-EF75-A999-A5CC-47C620564D19}"/>
                  </a:ext>
                </a:extLst>
              </p14:cNvPr>
              <p14:cNvContentPartPr/>
              <p14:nvPr/>
            </p14:nvContentPartPr>
            <p14:xfrm>
              <a:off x="7251340" y="4914300"/>
              <a:ext cx="431640" cy="136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F17F30F-EF75-A999-A5CC-47C620564D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7700" y="4806660"/>
                <a:ext cx="539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6A78E12-0118-DC09-82D0-0BF680F312B3}"/>
                  </a:ext>
                </a:extLst>
              </p14:cNvPr>
              <p14:cNvContentPartPr/>
              <p14:nvPr/>
            </p14:nvContentPartPr>
            <p14:xfrm>
              <a:off x="6248380" y="8280300"/>
              <a:ext cx="168120" cy="3052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6A78E12-0118-DC09-82D0-0BF680F312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4380" y="8172660"/>
                <a:ext cx="2757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508B8EF-8442-06B3-D385-A8B223C6905E}"/>
                  </a:ext>
                </a:extLst>
              </p14:cNvPr>
              <p14:cNvContentPartPr/>
              <p14:nvPr/>
            </p14:nvContentPartPr>
            <p14:xfrm>
              <a:off x="10144660" y="4711620"/>
              <a:ext cx="217080" cy="612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508B8EF-8442-06B3-D385-A8B223C690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91020" y="4603620"/>
                <a:ext cx="32472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4C8BE51-BD2F-E2FA-F973-AC608DD49809}"/>
                  </a:ext>
                </a:extLst>
              </p14:cNvPr>
              <p14:cNvContentPartPr/>
              <p14:nvPr/>
            </p14:nvContentPartPr>
            <p14:xfrm>
              <a:off x="3581500" y="2540100"/>
              <a:ext cx="3211920" cy="90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4C8BE51-BD2F-E2FA-F973-AC608DD498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7500" y="2432100"/>
                <a:ext cx="3319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D6A32329-057A-4BA7-B65D-1F93436099E9}"/>
                  </a:ext>
                </a:extLst>
              </p14:cNvPr>
              <p14:cNvContentPartPr/>
              <p14:nvPr/>
            </p14:nvContentPartPr>
            <p14:xfrm>
              <a:off x="11176060" y="3339660"/>
              <a:ext cx="2272680" cy="144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D6A32329-057A-4BA7-B65D-1F93436099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22060" y="3232020"/>
                <a:ext cx="23803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19DDE58-46AB-F716-AA3A-52F64037478F}"/>
                  </a:ext>
                </a:extLst>
              </p14:cNvPr>
              <p14:cNvContentPartPr/>
              <p14:nvPr/>
            </p14:nvContentPartPr>
            <p14:xfrm>
              <a:off x="7810060" y="373386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19DDE58-46AB-F716-AA3A-52F6403747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56420" y="36258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2BE9DB-CB06-4284-3AD9-19F13642DE8A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77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/>
              <p:nvPr/>
            </p:nvSpPr>
            <p:spPr>
              <a:xfrm>
                <a:off x="1523982" y="2436605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Taking the difference between the sum of (19) and (20) from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, we obtain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01E5-5032-D4FA-ACBE-687516558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82" y="2436605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l="-1640" t="-25000" b="-5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54698F6-6E1C-1EC6-A275-DA4170F22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50" y="3372142"/>
            <a:ext cx="6372863" cy="1814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B377E-FDCC-5723-EC17-8F58ACF60B2B}"/>
              </a:ext>
            </a:extLst>
          </p:cNvPr>
          <p:cNvSpPr txBox="1"/>
          <p:nvPr/>
        </p:nvSpPr>
        <p:spPr>
          <a:xfrm>
            <a:off x="1523982" y="574642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Incorporating (16), (27) and (28)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0DBAA2-36DE-7578-2EFB-5FC514E61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195" y="6743700"/>
            <a:ext cx="5415598" cy="1504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B6A9F-571B-1C16-4D84-A4E2CF549DD1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8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0DBAA2-36DE-7578-2EFB-5FC514E6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913505"/>
            <a:ext cx="6136372" cy="1704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FCBD49-DA3D-CF5D-F7B7-48D534BDF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200" y="4377900"/>
            <a:ext cx="6443039" cy="56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92D598-5A66-5A0E-A6F4-F93DBDCAF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199" y="4377900"/>
            <a:ext cx="6305953" cy="562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157B77-87D6-7167-C845-36E943DA1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86" y="5699800"/>
            <a:ext cx="4553585" cy="12860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28A894-0AA0-91E9-574B-A9875C788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2615" y="6042982"/>
            <a:ext cx="4553585" cy="5996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26DBC1-65D4-C9B1-988F-3A51C3DC3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05" y="7745701"/>
            <a:ext cx="6207493" cy="12228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826B06-2650-85FE-76F5-CA43966495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0" y="6042982"/>
            <a:ext cx="685800" cy="457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EECC2-BC67-A653-D705-5604BC3397E4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53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826B06-2650-85FE-76F5-CA439664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6042982"/>
            <a:ext cx="685800" cy="457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F3012E-2459-D3AA-ADD9-9B186389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85" y="3074956"/>
            <a:ext cx="7977617" cy="4836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B1DD62-2D09-8B46-2385-48C9367FBABC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98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826B06-2650-85FE-76F5-CA439664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6042982"/>
            <a:ext cx="685800" cy="457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F3012E-2459-D3AA-ADD9-9B186389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5111"/>
          <a:stretch/>
        </p:blipFill>
        <p:spPr>
          <a:xfrm>
            <a:off x="5321623" y="3285392"/>
            <a:ext cx="7977617" cy="1687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B11A08-998E-D981-3A91-257271380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942" y="5903569"/>
            <a:ext cx="5420978" cy="14773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6CD408-5A17-B4C5-D070-22BE938B6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0" y="3314700"/>
            <a:ext cx="6376046" cy="6804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24A859-8E28-246F-A45C-F1247E787626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41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826B06-2650-85FE-76F5-CA439664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6042982"/>
            <a:ext cx="685800" cy="457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F3012E-2459-D3AA-ADD9-9B186389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5111"/>
          <a:stretch/>
        </p:blipFill>
        <p:spPr>
          <a:xfrm>
            <a:off x="5334000" y="1616910"/>
            <a:ext cx="7977617" cy="1687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B11A08-998E-D981-3A91-257271380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3666109"/>
            <a:ext cx="5420978" cy="14773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6CD408-5A17-B4C5-D070-22BE938B6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2777" y="1646218"/>
            <a:ext cx="6376046" cy="6804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FA5356-DB66-B865-CA54-F1C3E59FA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182" y="5625560"/>
            <a:ext cx="6845623" cy="3592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E8606-44FE-5953-A58A-FCD85A19E34B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300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B. Formulation</a:t>
            </a:r>
            <a:endParaRPr lang="en-US" altLang="ko-KR" sz="4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826B06-2650-85FE-76F5-CA439664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6042982"/>
            <a:ext cx="685800" cy="457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E0D20-AA0C-55AD-2590-23F196CCB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2728"/>
          <a:stretch/>
        </p:blipFill>
        <p:spPr>
          <a:xfrm>
            <a:off x="2971800" y="3162300"/>
            <a:ext cx="5830036" cy="43278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18C27C-1C44-6EA2-6DA4-AB9F0AC5C0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273"/>
          <a:stretch/>
        </p:blipFill>
        <p:spPr>
          <a:xfrm>
            <a:off x="9486166" y="3711848"/>
            <a:ext cx="5830036" cy="3228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AB8DF-9A7E-D90F-E5D8-B02EFD8199F5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069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115860"/>
            <a:ext cx="15240000" cy="4755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Today, one of the most significant threats for many businesses, is counterparts’ credit risk</a:t>
            </a:r>
            <a:r>
              <a:rPr lang="en-US" altLang="ko-KR" sz="3200" dirty="0">
                <a:latin typeface="+mn-ea"/>
              </a:rPr>
              <a:t>.</a:t>
            </a:r>
          </a:p>
          <a:p>
            <a:r>
              <a:rPr lang="en-US" altLang="ko-KR" sz="3200" dirty="0">
                <a:latin typeface="+mn-ea"/>
              </a:rPr>
              <a:t>    Due to recent financial crises and regulatory concerns credit risk assessment is an area </a:t>
            </a:r>
          </a:p>
          <a:p>
            <a:r>
              <a:rPr lang="en-US" altLang="ko-KR" sz="3200" dirty="0">
                <a:latin typeface="+mn-ea"/>
              </a:rPr>
              <a:t>    that has seen a resurgence of interest.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Especially for credit-granting institutions, the ability to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discriminate faithful customers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from bad ones</a:t>
            </a:r>
            <a:r>
              <a:rPr lang="en-US" altLang="ko-KR" sz="3200" b="0" dirty="0">
                <a:latin typeface="+mn-ea"/>
              </a:rPr>
              <a:t> is crucial. In order to enable the interested parties to take either</a:t>
            </a:r>
          </a:p>
          <a:p>
            <a:r>
              <a:rPr lang="en-US" altLang="ko-KR" sz="3200" b="0" dirty="0">
                <a:latin typeface="+mn-ea"/>
              </a:rPr>
              <a:t>    preventive or corrective action, the need for efficient and reliable models that predict 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defaults accurately is imperative.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Accurate classifiers should be found in order to categorize new applicants or existing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customers as good or bad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02CCD-48D4-BC02-DB6F-6A2739B4E503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7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362081"/>
            <a:ext cx="15240000" cy="4262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SVM is useful for credit scoring. One of the main drawbacks in the application of standard</a:t>
            </a:r>
          </a:p>
          <a:p>
            <a:r>
              <a:rPr lang="en-US" altLang="ko-KR" sz="3200" dirty="0">
                <a:latin typeface="+mn-ea"/>
              </a:rPr>
              <a:t>    SVM is their sensitive to outliers or noises in the training sample due to overfitting. Fuzzy </a:t>
            </a:r>
          </a:p>
          <a:p>
            <a:r>
              <a:rPr lang="en-US" altLang="ko-KR" sz="3200" dirty="0">
                <a:latin typeface="+mn-ea"/>
              </a:rPr>
              <a:t>    support vector machine is proposed to deal with the problem.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Experimental results show that the proposed fuzzy SVM can actually reduce the effect of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outliers and yield higher classification rate than traditional SVMs do.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This paper provides a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new fuzzy SVM </a:t>
            </a:r>
            <a:r>
              <a:rPr lang="en-US" altLang="ko-KR" sz="3200" b="0" dirty="0">
                <a:latin typeface="+mn-ea"/>
              </a:rPr>
              <a:t>to evaluate the credit risk</a:t>
            </a:r>
            <a:r>
              <a:rPr lang="en-US" altLang="ko-KR" sz="3200" dirty="0">
                <a:latin typeface="+mn-ea"/>
              </a:rPr>
              <a:t>. Unlike the fuzzy SVM, we </a:t>
            </a:r>
          </a:p>
          <a:p>
            <a:r>
              <a:rPr lang="en-US" altLang="ko-KR" sz="3200" dirty="0">
                <a:latin typeface="+mn-ea"/>
              </a:rPr>
              <a:t>    treat each data as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both of positive and negative classes</a:t>
            </a:r>
            <a:r>
              <a:rPr lang="en-US" altLang="ko-KR" sz="3200" dirty="0">
                <a:latin typeface="+mn-ea"/>
              </a:rPr>
              <a:t>, but assigned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with different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 memberships</a:t>
            </a:r>
            <a:r>
              <a:rPr lang="en-US" altLang="ko-KR" sz="3200" dirty="0">
                <a:latin typeface="+mn-ea"/>
              </a:rPr>
              <a:t>. 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28CDE-B0F2-A060-E2B5-22418FE1B334}"/>
              </a:ext>
            </a:extLst>
          </p:cNvPr>
          <p:cNvSpPr txBox="1"/>
          <p:nvPr/>
        </p:nvSpPr>
        <p:spPr>
          <a:xfrm>
            <a:off x="17229928" y="9258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8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771900"/>
            <a:ext cx="15240000" cy="3116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If one data is detected as outlier, which means that it is very likely to fall in this class,   </a:t>
            </a:r>
          </a:p>
          <a:p>
            <a:r>
              <a:rPr lang="en-US" altLang="ko-KR" sz="3200" dirty="0">
                <a:latin typeface="+mn-ea"/>
              </a:rPr>
              <a:t>    but it falls in the contrary class actually. We treat it as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a member of this class with large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 membership</a:t>
            </a:r>
            <a:r>
              <a:rPr lang="en-US" altLang="ko-KR" sz="3200" dirty="0">
                <a:latin typeface="+mn-ea"/>
              </a:rPr>
              <a:t>, at the same time treat it as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a member of the contrary class with small 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    membership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The economic meaning of the new fuzzy SVM is that the most reliable customer also may 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b="0" dirty="0">
                <a:latin typeface="+mn-ea"/>
              </a:rPr>
              <a:t>default his or her debt and vic</a:t>
            </a:r>
            <a:r>
              <a:rPr lang="en-US" altLang="ko-KR" sz="3200" dirty="0">
                <a:latin typeface="+mn-ea"/>
              </a:rPr>
              <a:t>e versa</a:t>
            </a:r>
            <a:r>
              <a:rPr lang="en-US" altLang="ko-KR" sz="3200" b="0" dirty="0"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2754F-1CF1-9258-D047-5AF97DAF010A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4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SVM and Fuzzy SVM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4897278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This section provides a simple introduction about standard SVM and fuzzy SVM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F5B5C-F31E-232C-36A1-CDC8647F1BCB}"/>
              </a:ext>
            </a:extLst>
          </p:cNvPr>
          <p:cNvSpPr txBox="1"/>
          <p:nvPr/>
        </p:nvSpPr>
        <p:spPr>
          <a:xfrm>
            <a:off x="17229928" y="9258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97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SVM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32C316-0429-D031-CDDD-E1E004388409}"/>
                  </a:ext>
                </a:extLst>
              </p:cNvPr>
              <p:cNvSpPr txBox="1"/>
              <p:nvPr/>
            </p:nvSpPr>
            <p:spPr>
              <a:xfrm>
                <a:off x="1523994" y="3476236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Considering a training sample.</a:t>
                </a:r>
              </a:p>
              <a:p>
                <a:endParaRPr lang="en-US" altLang="ko-KR" sz="105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32C316-0429-D031-CDDD-E1E00438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476236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224106-4DA8-C06A-6A89-9907E1C278AB}"/>
                  </a:ext>
                </a:extLst>
              </p:cNvPr>
              <p:cNvSpPr txBox="1"/>
              <p:nvPr/>
            </p:nvSpPr>
            <p:spPr>
              <a:xfrm>
                <a:off x="1523994" y="4914900"/>
                <a:ext cx="15240000" cy="2623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In credit scoring models,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denotes the attributes of applicants or creditors. </a:t>
                </a:r>
              </a:p>
              <a:p>
                <a:r>
                  <a:rPr lang="en-US" altLang="ko-KR" sz="3200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is the observed result of whether the debt is repaid timely or whether his or her    </a:t>
                </a:r>
              </a:p>
              <a:p>
                <a:r>
                  <a:rPr lang="en-US" altLang="ko-KR" sz="3200" dirty="0">
                    <a:latin typeface="+mn-ea"/>
                  </a:rPr>
                  <a:t>   application is approved.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• If the customer application is rejected or defaults its debt after being approved,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, </a:t>
                </a:r>
              </a:p>
              <a:p>
                <a:r>
                  <a:rPr lang="en-US" altLang="ko-KR" sz="3200" dirty="0">
                    <a:latin typeface="+mn-ea"/>
                  </a:rPr>
                  <a:t>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.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224106-4DA8-C06A-6A89-9907E1C2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914900"/>
                <a:ext cx="15240000" cy="2623795"/>
              </a:xfrm>
              <a:prstGeom prst="rect">
                <a:avLst/>
              </a:prstGeom>
              <a:blipFill>
                <a:blip r:embed="rId4"/>
                <a:stretch>
                  <a:fillRect l="-1640" t="-4408" r="-1000" b="-8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22E9F9-AF33-9282-E720-BF2EEF662FA2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3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SVM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224106-4DA8-C06A-6A89-9907E1C278AB}"/>
                  </a:ext>
                </a:extLst>
              </p:cNvPr>
              <p:cNvSpPr txBox="1"/>
              <p:nvPr/>
            </p:nvSpPr>
            <p:spPr>
              <a:xfrm>
                <a:off x="1523994" y="3666172"/>
                <a:ext cx="152400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We assume that the training set is linearly separatable after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being mapped into a higher </a:t>
                </a:r>
              </a:p>
              <a:p>
                <a:r>
                  <a:rPr lang="en-US" altLang="ko-KR" sz="3200" dirty="0">
                    <a:solidFill>
                      <a:srgbClr val="4460AE"/>
                    </a:solidFill>
                    <a:latin typeface="+mn-ea"/>
                  </a:rPr>
                  <a:t>  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dimensional</a:t>
                </a:r>
                <a:r>
                  <a:rPr lang="en-US" altLang="ko-KR" sz="3200" b="0" dirty="0">
                    <a:latin typeface="+mn-ea"/>
                  </a:rPr>
                  <a:t> feather space by a linear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3200" dirty="0">
                        <a:solidFill>
                          <a:srgbClr val="4460AE"/>
                        </a:solidFill>
                        <a:latin typeface="+mn-ea"/>
                      </a:rPr>
                      <m:t>•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, the classifier should be constructed 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en-US" altLang="ko-KR" sz="3200" b="0" dirty="0">
                    <a:latin typeface="+mn-ea"/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224106-4DA8-C06A-6A89-9907E1C2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666172"/>
                <a:ext cx="15240000" cy="1477328"/>
              </a:xfrm>
              <a:prstGeom prst="rect">
                <a:avLst/>
              </a:prstGeom>
              <a:blipFill>
                <a:blip r:embed="rId4"/>
                <a:stretch>
                  <a:fillRect l="-1640" t="-8230" b="-15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E23ED95-4F4D-BCD5-52A2-4D6FAFB02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838" y="5448040"/>
            <a:ext cx="8048324" cy="1042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8A8A11-03FC-56E4-4DF3-B4CE52997319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5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A. SVM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224106-4DA8-C06A-6A89-9907E1C278AB}"/>
                  </a:ext>
                </a:extLst>
              </p:cNvPr>
              <p:cNvSpPr txBox="1"/>
              <p:nvPr/>
            </p:nvSpPr>
            <p:spPr>
              <a:xfrm>
                <a:off x="1523994" y="3401052"/>
                <a:ext cx="15240000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In the real world, the training set is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usually not linearly separable</a:t>
                </a:r>
                <a:r>
                  <a:rPr lang="en-US" altLang="ko-KR" sz="3200" b="0" dirty="0">
                    <a:latin typeface="+mn-ea"/>
                  </a:rPr>
                  <a:t> even mapped into a high 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en-US" altLang="ko-KR" sz="3200" b="0" dirty="0">
                    <a:latin typeface="+mn-ea"/>
                  </a:rPr>
                  <a:t>dimensional feature space, which means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we cannot find a perfect hyperplane</a:t>
                </a:r>
                <a:r>
                  <a:rPr lang="en-US" altLang="ko-KR" sz="3200" b="0" dirty="0">
                    <a:latin typeface="+mn-ea"/>
                  </a:rPr>
                  <a:t> that make  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en-US" altLang="ko-KR" sz="3200" b="0" dirty="0">
                    <a:latin typeface="+mn-ea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satisfy condition (1). </a:t>
                </a:r>
                <a:r>
                  <a:rPr lang="en-US" altLang="ko-KR" sz="3200" dirty="0">
                    <a:latin typeface="+mn-ea"/>
                  </a:rPr>
                  <a:t>A soft margin is introduced to incorporate the possibility of </a:t>
                </a:r>
              </a:p>
              <a:p>
                <a:r>
                  <a:rPr lang="en-US" altLang="ko-KR" sz="3200" dirty="0">
                    <a:latin typeface="+mn-ea"/>
                  </a:rPr>
                  <a:t>   violation. The error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, of instance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is defined as follows.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224106-4DA8-C06A-6A89-9907E1C2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401052"/>
                <a:ext cx="15240000" cy="1969770"/>
              </a:xfrm>
              <a:prstGeom prst="rect">
                <a:avLst/>
              </a:prstGeom>
              <a:blipFill>
                <a:blip r:embed="rId4"/>
                <a:stretch>
                  <a:fillRect l="-1640" t="-6502" r="-1640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4E56B33-9429-B5EF-258A-5BC1E3F9E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7056" y="5813784"/>
            <a:ext cx="581106" cy="6763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366D11-0781-7107-360E-0D8F52CE6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040" y="5665506"/>
            <a:ext cx="7543908" cy="972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3C955-B809-BEAC-8B77-C1976583B9D6}"/>
              </a:ext>
            </a:extLst>
          </p:cNvPr>
          <p:cNvSpPr txBox="1"/>
          <p:nvPr/>
        </p:nvSpPr>
        <p:spPr>
          <a:xfrm>
            <a:off x="17229928" y="9331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2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1495</Words>
  <Application>Microsoft Office PowerPoint</Application>
  <PresentationFormat>사용자 지정</PresentationFormat>
  <Paragraphs>186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Pretendard</vt:lpstr>
      <vt:lpstr>Pretendard Light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21</cp:revision>
  <dcterms:created xsi:type="dcterms:W3CDTF">2024-01-15T12:38:32Z</dcterms:created>
  <dcterms:modified xsi:type="dcterms:W3CDTF">2024-10-07T08:01:08Z</dcterms:modified>
</cp:coreProperties>
</file>