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82" r:id="rId5"/>
    <p:sldId id="26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267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Ch 01.</a:t>
            </a:r>
            <a:r>
              <a:rPr lang="ko-KR" altLang="en-US" sz="7200" kern="0" spc="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딥러닝이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무엇인가요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믿음 시경망의 등장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두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Breakthrough)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40E9D-55BD-6C3E-2A7F-D9139CD7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85" y="3629265"/>
            <a:ext cx="11045627" cy="50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관심도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4610F0-0DEF-C9B6-7CC4-F7D777D1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092" y="3781676"/>
            <a:ext cx="11083813" cy="47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적용분야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990B8-C9C2-E199-D9B4-610C8C4A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54" y="3691197"/>
            <a:ext cx="10371089" cy="49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딥러닝 시장 전망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FB683-1C0F-0645-55A3-AC49936C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12" y="4123632"/>
            <a:ext cx="12201174" cy="40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554C1A-2B99-1860-78FD-C25D0513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17" y="2067289"/>
            <a:ext cx="12355565" cy="65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788B4B-4FCB-18A0-547B-6A9B0532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01" y="2824137"/>
            <a:ext cx="1161259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E17B0A-E942-4672-CD25-F9D75E706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5" y="2071557"/>
            <a:ext cx="1166022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E59BAD5-3B3D-1FE6-F21F-5F64B850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43" y="4114656"/>
            <a:ext cx="113649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8094" y="1598467"/>
            <a:ext cx="14731810" cy="7614613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629882"/>
            <a:ext cx="138907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kern="0" spc="-100" dirty="0">
                <a:solidFill>
                  <a:srgbClr val="11359A"/>
                </a:solidFill>
                <a:latin typeface="Pretendard" pitchFamily="34" charset="0"/>
              </a:rPr>
              <a:t>딥러닝 실습환경 소개</a:t>
            </a:r>
            <a:endParaRPr lang="en-US" sz="40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8301F7-F046-2807-2B23-EEA8822AD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97" y="1981057"/>
            <a:ext cx="10421804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1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딥러닝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vs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기계 학습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vs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인공 지능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FC1ADB-3681-8981-066F-12C5C5DE54B8}"/>
              </a:ext>
            </a:extLst>
          </p:cNvPr>
          <p:cNvSpPr/>
          <p:nvPr/>
        </p:nvSpPr>
        <p:spPr>
          <a:xfrm>
            <a:off x="3639946" y="3633155"/>
            <a:ext cx="6172200" cy="5074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18992F-639E-FC57-4BE2-E04BD9B93825}"/>
              </a:ext>
            </a:extLst>
          </p:cNvPr>
          <p:cNvSpPr/>
          <p:nvPr/>
        </p:nvSpPr>
        <p:spPr>
          <a:xfrm>
            <a:off x="4287646" y="4762500"/>
            <a:ext cx="4876800" cy="3547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3BB346-522B-6CEE-C9C9-07DB8596B45D}"/>
              </a:ext>
            </a:extLst>
          </p:cNvPr>
          <p:cNvSpPr/>
          <p:nvPr/>
        </p:nvSpPr>
        <p:spPr>
          <a:xfrm>
            <a:off x="4973446" y="5814794"/>
            <a:ext cx="3505200" cy="2173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651CF1-FEB0-92CB-7F2F-ACA8D10EE760}"/>
              </a:ext>
            </a:extLst>
          </p:cNvPr>
          <p:cNvCxnSpPr/>
          <p:nvPr/>
        </p:nvCxnSpPr>
        <p:spPr>
          <a:xfrm>
            <a:off x="8305800" y="453390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600AC6-140A-905C-A052-FFBEA4C52BAC}"/>
              </a:ext>
            </a:extLst>
          </p:cNvPr>
          <p:cNvCxnSpPr/>
          <p:nvPr/>
        </p:nvCxnSpPr>
        <p:spPr>
          <a:xfrm>
            <a:off x="8516746" y="5819764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8AE233-6446-30F9-6AAC-A184E86A84CE}"/>
              </a:ext>
            </a:extLst>
          </p:cNvPr>
          <p:cNvCxnSpPr/>
          <p:nvPr/>
        </p:nvCxnSpPr>
        <p:spPr>
          <a:xfrm>
            <a:off x="7718303" y="6901654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57CF51-2238-0785-510C-D317B8D60525}"/>
              </a:ext>
            </a:extLst>
          </p:cNvPr>
          <p:cNvSpPr txBox="1"/>
          <p:nvPr/>
        </p:nvSpPr>
        <p:spPr>
          <a:xfrm>
            <a:off x="11289219" y="421148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인공 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3F9A3-5263-7F1D-A0D7-4FDC2961EFB5}"/>
              </a:ext>
            </a:extLst>
          </p:cNvPr>
          <p:cNvSpPr txBox="1"/>
          <p:nvPr/>
        </p:nvSpPr>
        <p:spPr>
          <a:xfrm>
            <a:off x="11605071" y="549162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기계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1E69-B1D0-5254-C13A-245EFD3E0ECF}"/>
              </a:ext>
            </a:extLst>
          </p:cNvPr>
          <p:cNvSpPr txBox="1"/>
          <p:nvPr/>
        </p:nvSpPr>
        <p:spPr>
          <a:xfrm>
            <a:off x="10749784" y="659207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딥러닝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특별한 점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76D15-168F-0790-5E7B-C9DA57F2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59" y="3695700"/>
            <a:ext cx="95156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딥러닝의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이용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3FEE-5642-90C9-10F6-2B0C1BE28253}"/>
              </a:ext>
            </a:extLst>
          </p:cNvPr>
          <p:cNvSpPr txBox="1"/>
          <p:nvPr/>
        </p:nvSpPr>
        <p:spPr>
          <a:xfrm>
            <a:off x="5372099" y="4400465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분류 </a:t>
            </a:r>
            <a:r>
              <a:rPr lang="en-US" altLang="ko-KR" sz="3200" dirty="0"/>
              <a:t>(Classification)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회귀 </a:t>
            </a:r>
            <a:r>
              <a:rPr lang="en-US" altLang="ko-KR" sz="3200" dirty="0"/>
              <a:t>(Regression)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물체 검출 </a:t>
            </a:r>
            <a:r>
              <a:rPr lang="en-US" altLang="ko-KR" sz="3200" dirty="0"/>
              <a:t>(Object Detection)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영상 분할</a:t>
            </a:r>
            <a:r>
              <a:rPr lang="en-US" altLang="ko-KR" sz="3200" dirty="0"/>
              <a:t> (Image Segmentation)</a:t>
            </a:r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 영상 초해상도 </a:t>
            </a:r>
            <a:r>
              <a:rPr lang="en-US" altLang="ko-KR" sz="3200" dirty="0"/>
              <a:t>(Image Super Resolution)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예술적 창조물 </a:t>
            </a:r>
            <a:r>
              <a:rPr lang="en-US" altLang="ko-KR" sz="3200" dirty="0"/>
              <a:t>(Artistic Creation with GAN)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강화 학습 </a:t>
            </a:r>
            <a:r>
              <a:rPr lang="en-US" altLang="ko-KR" sz="3200" dirty="0"/>
              <a:t>(Reinforcement Learning)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42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그룹 1010"/>
          <p:cNvGrpSpPr/>
          <p:nvPr/>
        </p:nvGrpSpPr>
        <p:grpSpPr>
          <a:xfrm>
            <a:off x="1425469" y="4617193"/>
            <a:ext cx="15221959" cy="683045"/>
            <a:chOff x="2765281" y="6027366"/>
            <a:chExt cx="4263891" cy="6830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281" y="6027366"/>
              <a:ext cx="4263891" cy="68304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676350" y="4716397"/>
            <a:ext cx="23559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1940</a:t>
            </a:r>
            <a:endParaRPr lang="en-US" dirty="0"/>
          </a:p>
        </p:txBody>
      </p:sp>
      <p:sp>
        <p:nvSpPr>
          <p:cNvPr id="63" name="Object 63"/>
          <p:cNvSpPr txBox="1"/>
          <p:nvPr/>
        </p:nvSpPr>
        <p:spPr>
          <a:xfrm>
            <a:off x="1406175" y="1035504"/>
            <a:ext cx="154347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딥러닝 역사의 흐름</a:t>
            </a:r>
            <a:endParaRPr lang="en-US" sz="4800" dirty="0"/>
          </a:p>
        </p:txBody>
      </p:sp>
      <p:sp>
        <p:nvSpPr>
          <p:cNvPr id="64" name="Object 64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2" name="Object 61">
            <a:extLst>
              <a:ext uri="{FF2B5EF4-FFF2-40B4-BE49-F238E27FC236}">
                <a16:creationId xmlns:a16="http://schemas.microsoft.com/office/drawing/2014/main" id="{5FD87DDB-49CA-9F92-0DEF-347711FA9E62}"/>
              </a:ext>
            </a:extLst>
          </p:cNvPr>
          <p:cNvSpPr txBox="1"/>
          <p:nvPr/>
        </p:nvSpPr>
        <p:spPr>
          <a:xfrm>
            <a:off x="14675582" y="4697691"/>
            <a:ext cx="13008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2000</a:t>
            </a:r>
          </a:p>
        </p:txBody>
      </p:sp>
      <p:sp>
        <p:nvSpPr>
          <p:cNvPr id="3" name="Object 61">
            <a:extLst>
              <a:ext uri="{FF2B5EF4-FFF2-40B4-BE49-F238E27FC236}">
                <a16:creationId xmlns:a16="http://schemas.microsoft.com/office/drawing/2014/main" id="{3FDAB12E-3F5A-0C4B-5AAA-3718B589A2CC}"/>
              </a:ext>
            </a:extLst>
          </p:cNvPr>
          <p:cNvSpPr txBox="1"/>
          <p:nvPr/>
        </p:nvSpPr>
        <p:spPr>
          <a:xfrm>
            <a:off x="10278562" y="4697105"/>
            <a:ext cx="18097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1980</a:t>
            </a:r>
            <a:endParaRPr lang="en-US" dirty="0"/>
          </a:p>
        </p:txBody>
      </p:sp>
      <p:sp>
        <p:nvSpPr>
          <p:cNvPr id="4" name="Object 61">
            <a:extLst>
              <a:ext uri="{FF2B5EF4-FFF2-40B4-BE49-F238E27FC236}">
                <a16:creationId xmlns:a16="http://schemas.microsoft.com/office/drawing/2014/main" id="{3C86A331-1CC3-475D-4D4D-64B0463A8F80}"/>
              </a:ext>
            </a:extLst>
          </p:cNvPr>
          <p:cNvSpPr txBox="1"/>
          <p:nvPr/>
        </p:nvSpPr>
        <p:spPr>
          <a:xfrm>
            <a:off x="4172916" y="4716397"/>
            <a:ext cx="1435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1950</a:t>
            </a:r>
            <a:endParaRPr lang="en-US" dirty="0"/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46C217EE-095D-5C86-7887-F7029D201610}"/>
              </a:ext>
            </a:extLst>
          </p:cNvPr>
          <p:cNvSpPr txBox="1"/>
          <p:nvPr/>
        </p:nvSpPr>
        <p:spPr>
          <a:xfrm>
            <a:off x="12297749" y="4697691"/>
            <a:ext cx="17068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1990</a:t>
            </a:r>
            <a:endParaRPr lang="en-US" dirty="0"/>
          </a:p>
        </p:txBody>
      </p:sp>
      <p:sp>
        <p:nvSpPr>
          <p:cNvPr id="6" name="Object 61">
            <a:extLst>
              <a:ext uri="{FF2B5EF4-FFF2-40B4-BE49-F238E27FC236}">
                <a16:creationId xmlns:a16="http://schemas.microsoft.com/office/drawing/2014/main" id="{07C5C65D-5481-B8E4-1A55-CA3D43700D7E}"/>
              </a:ext>
            </a:extLst>
          </p:cNvPr>
          <p:cNvSpPr txBox="1"/>
          <p:nvPr/>
        </p:nvSpPr>
        <p:spPr>
          <a:xfrm>
            <a:off x="8234019" y="4697691"/>
            <a:ext cx="1809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1970</a:t>
            </a:r>
            <a:endParaRPr lang="en-US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FCD96593-11D8-4EB6-AAC8-2D14537216C9}"/>
              </a:ext>
            </a:extLst>
          </p:cNvPr>
          <p:cNvSpPr txBox="1"/>
          <p:nvPr/>
        </p:nvSpPr>
        <p:spPr>
          <a:xfrm>
            <a:off x="6511056" y="4697691"/>
            <a:ext cx="1065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1960</a:t>
            </a:r>
            <a:endParaRPr 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38BA3E-29F2-CB08-110D-1B8DA5EA62A5}"/>
              </a:ext>
            </a:extLst>
          </p:cNvPr>
          <p:cNvCxnSpPr/>
          <p:nvPr/>
        </p:nvCxnSpPr>
        <p:spPr>
          <a:xfrm flipV="1">
            <a:off x="3025005" y="3924300"/>
            <a:ext cx="0" cy="69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0B2B47-E5C8-41F7-CC77-2F1859E3A44F}"/>
              </a:ext>
            </a:extLst>
          </p:cNvPr>
          <p:cNvCxnSpPr/>
          <p:nvPr/>
        </p:nvCxnSpPr>
        <p:spPr>
          <a:xfrm flipV="1">
            <a:off x="5749389" y="3390900"/>
            <a:ext cx="0" cy="122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2761A7-4E2B-B9A1-1EFF-A73783EDF454}"/>
              </a:ext>
            </a:extLst>
          </p:cNvPr>
          <p:cNvCxnSpPr/>
          <p:nvPr/>
        </p:nvCxnSpPr>
        <p:spPr>
          <a:xfrm>
            <a:off x="7043777" y="5300238"/>
            <a:ext cx="0" cy="10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DE643F-157D-CA98-E451-BB915323547A}"/>
              </a:ext>
            </a:extLst>
          </p:cNvPr>
          <p:cNvCxnSpPr/>
          <p:nvPr/>
        </p:nvCxnSpPr>
        <p:spPr>
          <a:xfrm flipV="1">
            <a:off x="8839200" y="3543300"/>
            <a:ext cx="0" cy="10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E80FCA-AF78-CF1D-E225-57A17D0E12CE}"/>
              </a:ext>
            </a:extLst>
          </p:cNvPr>
          <p:cNvCxnSpPr/>
          <p:nvPr/>
        </p:nvCxnSpPr>
        <p:spPr>
          <a:xfrm>
            <a:off x="12088298" y="5300238"/>
            <a:ext cx="0" cy="121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E144CD-2E3E-225C-542E-1C9F30CAC577}"/>
              </a:ext>
            </a:extLst>
          </p:cNvPr>
          <p:cNvCxnSpPr/>
          <p:nvPr/>
        </p:nvCxnSpPr>
        <p:spPr>
          <a:xfrm flipV="1">
            <a:off x="14004623" y="3162300"/>
            <a:ext cx="0" cy="145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630914-61AA-217C-FF14-9DF8F0266AAC}"/>
              </a:ext>
            </a:extLst>
          </p:cNvPr>
          <p:cNvCxnSpPr/>
          <p:nvPr/>
        </p:nvCxnSpPr>
        <p:spPr>
          <a:xfrm>
            <a:off x="15468600" y="5300238"/>
            <a:ext cx="0" cy="21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55A550-6FF6-D453-FD7E-A361C03F962F}"/>
              </a:ext>
            </a:extLst>
          </p:cNvPr>
          <p:cNvSpPr txBox="1"/>
          <p:nvPr/>
        </p:nvSpPr>
        <p:spPr>
          <a:xfrm>
            <a:off x="2118761" y="3311549"/>
            <a:ext cx="216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Electronic Brain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3D5868-971B-8F51-BA2D-9A8896B3C0A2}"/>
              </a:ext>
            </a:extLst>
          </p:cNvPr>
          <p:cNvSpPr txBox="1"/>
          <p:nvPr/>
        </p:nvSpPr>
        <p:spPr>
          <a:xfrm>
            <a:off x="5024477" y="264829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Perceptron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61BE1-F55C-5BF3-33B7-053898AE83BC}"/>
              </a:ext>
            </a:extLst>
          </p:cNvPr>
          <p:cNvSpPr txBox="1"/>
          <p:nvPr/>
        </p:nvSpPr>
        <p:spPr>
          <a:xfrm>
            <a:off x="6482023" y="6633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ADALINE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D16F6-905B-E5EA-19F7-9C077AEA31C6}"/>
              </a:ext>
            </a:extLst>
          </p:cNvPr>
          <p:cNvSpPr txBox="1"/>
          <p:nvPr/>
        </p:nvSpPr>
        <p:spPr>
          <a:xfrm>
            <a:off x="8174704" y="2909283"/>
            <a:ext cx="189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XOR Problem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086D7-82F1-272D-F661-CA57106E08DE}"/>
              </a:ext>
            </a:extLst>
          </p:cNvPr>
          <p:cNvSpPr txBox="1"/>
          <p:nvPr/>
        </p:nvSpPr>
        <p:spPr>
          <a:xfrm>
            <a:off x="10428250" y="6863833"/>
            <a:ext cx="332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Multi-layered Perceptron </a:t>
            </a:r>
          </a:p>
          <a:p>
            <a:r>
              <a:rPr lang="en-US" altLang="ko-KR" sz="2400" dirty="0"/>
              <a:t>(Backpropagation)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34DB56-6592-C4B6-DB6A-B7687184DF6F}"/>
              </a:ext>
            </a:extLst>
          </p:cNvPr>
          <p:cNvSpPr txBox="1"/>
          <p:nvPr/>
        </p:nvSpPr>
        <p:spPr>
          <a:xfrm>
            <a:off x="13603990" y="2457743"/>
            <a:ext cx="80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SVM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6BCC2-E53D-1D0A-D810-59CC0D1247B3}"/>
              </a:ext>
            </a:extLst>
          </p:cNvPr>
          <p:cNvSpPr txBox="1"/>
          <p:nvPr/>
        </p:nvSpPr>
        <p:spPr>
          <a:xfrm>
            <a:off x="14567033" y="7814965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Deep Learning (Pretraining)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Perceptron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동작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9D774-BD51-F301-E199-60E2FB721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12" y="3911227"/>
            <a:ext cx="5367576" cy="50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XOR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문제와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AI Winter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AD459-621E-B7ED-FD3B-2E74109F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77" y="3314240"/>
            <a:ext cx="6334446" cy="56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Multi-Layered </a:t>
            </a:r>
            <a:r>
              <a:rPr 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Perceptrons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첫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Breakthrough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770F8-87F5-AEB3-63E9-F73A2D95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96" y="3541141"/>
            <a:ext cx="8873005" cy="52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Vanishing Gradient (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두 번째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AI Winter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90D96-D844-F120-9B72-B7344F86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95" y="3610149"/>
            <a:ext cx="7310809" cy="53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171</Words>
  <Application>Microsoft Office PowerPoint</Application>
  <PresentationFormat>사용자 지정</PresentationFormat>
  <Paragraphs>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</cp:revision>
  <dcterms:created xsi:type="dcterms:W3CDTF">2024-01-15T12:38:32Z</dcterms:created>
  <dcterms:modified xsi:type="dcterms:W3CDTF">2024-01-23T09:02:45Z</dcterms:modified>
</cp:coreProperties>
</file>