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90" r:id="rId17"/>
    <p:sldId id="282" r:id="rId18"/>
    <p:sldId id="283" r:id="rId19"/>
    <p:sldId id="284" r:id="rId20"/>
    <p:sldId id="285" r:id="rId21"/>
    <p:sldId id="286" r:id="rId22"/>
    <p:sldId id="288" r:id="rId23"/>
    <p:sldId id="289" r:id="rId24"/>
    <p:sldId id="267" r:id="rId2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60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144" y="5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F9931-ED2E-40F1-B3AA-6F45F5BE9290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D0D2FD-CFFC-4E66-B9BE-2657FDA69D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54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0D2FD-CFFC-4E66-B9BE-2657FDA69DF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217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0D2FD-CFFC-4E66-B9BE-2657FDA69DF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415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0D2FD-CFFC-4E66-B9BE-2657FDA69DF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384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0D2FD-CFFC-4E66-B9BE-2657FDA69DF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099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0D2FD-CFFC-4E66-B9BE-2657FDA69DF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746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0D2FD-CFFC-4E66-B9BE-2657FDA69DF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191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0D2FD-CFFC-4E66-B9BE-2657FDA69DF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516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0D2FD-CFFC-4E66-B9BE-2657FDA69DF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953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0D2FD-CFFC-4E66-B9BE-2657FDA69DF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592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825809" y="2710745"/>
            <a:ext cx="8665811" cy="8885006"/>
            <a:chOff x="9825809" y="2710745"/>
            <a:chExt cx="8665811" cy="88850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9825809" y="2710745"/>
              <a:ext cx="8654379" cy="8878303"/>
              <a:chOff x="9825809" y="2710745"/>
              <a:chExt cx="8654379" cy="887830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613926" y="-1661834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25809" y="2710745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837241" y="2717449"/>
              <a:ext cx="8654379" cy="8878303"/>
              <a:chOff x="9837241" y="2717449"/>
              <a:chExt cx="8654379" cy="8878303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337092" y="-1821561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37241" y="2717449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9066667" y="1207331"/>
            <a:ext cx="2106633" cy="2159919"/>
            <a:chOff x="9066667" y="1207331"/>
            <a:chExt cx="2106633" cy="2159919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9066667" y="1207331"/>
              <a:ext cx="2103854" cy="2158289"/>
              <a:chOff x="9066667" y="1207331"/>
              <a:chExt cx="2103854" cy="2158289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042770" y="144370"/>
                <a:ext cx="4207708" cy="4316579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066667" y="1207331"/>
                <a:ext cx="2103854" cy="215828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069446" y="1208961"/>
              <a:ext cx="2103854" cy="2158289"/>
              <a:chOff x="9069446" y="1208961"/>
              <a:chExt cx="2103854" cy="2158289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975473" y="105541"/>
                <a:ext cx="4207708" cy="4316579"/>
              </a:xfrm>
              <a:prstGeom prst="rect">
                <a:avLst/>
              </a:prstGeom>
            </p:spPr>
          </p:pic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069446" y="1208961"/>
                <a:ext cx="2103854" cy="2158289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953038" y="5893241"/>
            <a:ext cx="15149059" cy="120032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ko-KR" sz="24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1.</a:t>
            </a:r>
            <a:r>
              <a:rPr lang="ko-KR" altLang="en-US" sz="24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Machine learning</a:t>
            </a:r>
            <a:endParaRPr lang="en-US" altLang="ko-KR" sz="2400" dirty="0">
              <a:solidFill>
                <a:srgbClr val="000000"/>
              </a:solidFill>
              <a:latin typeface="Pretendard Light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Pretendard Light" pitchFamily="34" charset="0"/>
              </a:rPr>
              <a:t>2. </a:t>
            </a:r>
            <a:r>
              <a:rPr lang="ko-KR" altLang="en-US" sz="2400" dirty="0">
                <a:solidFill>
                  <a:srgbClr val="000000"/>
                </a:solidFill>
                <a:latin typeface="Pretendard Light" pitchFamily="34" charset="0"/>
              </a:rPr>
              <a:t>모형의 적합성평가 및 실험설계</a:t>
            </a:r>
            <a:endParaRPr lang="en-US" altLang="ko-KR" sz="2400" dirty="0">
              <a:solidFill>
                <a:srgbClr val="000000"/>
              </a:solidFill>
              <a:latin typeface="Pretendard Light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Pretendard Light" pitchFamily="34" charset="0"/>
              </a:rPr>
              <a:t>3. </a:t>
            </a:r>
            <a:r>
              <a:rPr lang="ko-KR" altLang="en-US" sz="2400" dirty="0" err="1">
                <a:solidFill>
                  <a:srgbClr val="000000"/>
                </a:solidFill>
                <a:latin typeface="Pretendard Light" pitchFamily="34" charset="0"/>
              </a:rPr>
              <a:t>과적합</a:t>
            </a:r>
            <a:r>
              <a:rPr lang="ko-KR" altLang="en-US" sz="2400" dirty="0">
                <a:solidFill>
                  <a:srgbClr val="000000"/>
                </a:solidFill>
                <a:latin typeface="Pretendard Light" pitchFamily="34" charset="0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Pretendard Light" pitchFamily="34" charset="0"/>
              </a:rPr>
              <a:t>(Overfitting)</a:t>
            </a:r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953038" y="4284752"/>
            <a:ext cx="15434773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7200" kern="0" spc="100" dirty="0" err="1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머신러닝</a:t>
            </a:r>
            <a:r>
              <a:rPr lang="ko-KR" altLang="en-US" sz="7200" kern="0" spc="1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 소개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Machine Learning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의 종류</a:t>
            </a:r>
            <a:endParaRPr lang="en-US" sz="4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04FA26-99A8-5573-3AAD-926DD9F59E43}"/>
              </a:ext>
            </a:extLst>
          </p:cNvPr>
          <p:cNvSpPr txBox="1"/>
          <p:nvPr/>
        </p:nvSpPr>
        <p:spPr>
          <a:xfrm>
            <a:off x="1523994" y="3173730"/>
            <a:ext cx="15240000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0" dirty="0">
                <a:latin typeface="+mn-ea"/>
              </a:rPr>
              <a:t>• </a:t>
            </a:r>
            <a:r>
              <a:rPr lang="en-US" altLang="ko-KR" sz="3200" dirty="0">
                <a:latin typeface="+mn-ea"/>
              </a:rPr>
              <a:t>SVM (Support Vector Machine) </a:t>
            </a:r>
            <a:r>
              <a:rPr lang="en-US" altLang="ko-KR" sz="3200" b="0" dirty="0">
                <a:latin typeface="+mn-ea"/>
              </a:rPr>
              <a:t>:  Class </a:t>
            </a:r>
            <a:r>
              <a:rPr lang="ko-KR" altLang="en-US" sz="3200" b="0" dirty="0">
                <a:latin typeface="+mn-ea"/>
              </a:rPr>
              <a:t>간의 거리가 최대가 되도록 </a:t>
            </a:r>
            <a:r>
              <a:rPr lang="en-US" altLang="ko-KR" sz="3200" dirty="0">
                <a:latin typeface="+mn-ea"/>
              </a:rPr>
              <a:t>decision </a:t>
            </a:r>
            <a:r>
              <a:rPr lang="en-US" altLang="ko-KR" sz="3200" dirty="0" err="1">
                <a:latin typeface="+mn-ea"/>
              </a:rPr>
              <a:t>boudary</a:t>
            </a:r>
            <a:r>
              <a:rPr lang="ko-KR" altLang="en-US" sz="3200" dirty="0">
                <a:latin typeface="+mn-ea"/>
              </a:rPr>
              <a:t>를</a:t>
            </a:r>
            <a:endParaRPr lang="en-US" altLang="ko-KR" sz="3200" dirty="0">
              <a:latin typeface="+mn-ea"/>
            </a:endParaRPr>
          </a:p>
          <a:p>
            <a:r>
              <a:rPr lang="en-US" altLang="ko-KR" sz="3200" b="0" dirty="0">
                <a:latin typeface="+mn-ea"/>
              </a:rPr>
              <a:t>                                                              </a:t>
            </a:r>
            <a:r>
              <a:rPr lang="ko-KR" altLang="en-US" sz="3200" b="0" dirty="0">
                <a:latin typeface="+mn-ea"/>
              </a:rPr>
              <a:t>만드는 방법</a:t>
            </a:r>
            <a:r>
              <a:rPr lang="en-US" altLang="ko-KR" sz="3200" b="0" dirty="0">
                <a:latin typeface="+mn-ea"/>
              </a:rPr>
              <a:t>.</a:t>
            </a:r>
            <a:endParaRPr lang="en-US" altLang="ko-KR" sz="2800" b="0" dirty="0">
              <a:latin typeface="+mn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A0C7690-A904-9235-CD39-63304AE69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9481" y="7030824"/>
            <a:ext cx="121293" cy="10283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9B12F68-ED08-B709-A2D3-C1D650EED5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5795" y="5143500"/>
            <a:ext cx="4396410" cy="3205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133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Machine Learning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의 종류</a:t>
            </a:r>
            <a:endParaRPr lang="en-US" sz="4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04FA26-99A8-5573-3AAD-926DD9F59E43}"/>
              </a:ext>
            </a:extLst>
          </p:cNvPr>
          <p:cNvSpPr txBox="1"/>
          <p:nvPr/>
        </p:nvSpPr>
        <p:spPr>
          <a:xfrm>
            <a:off x="1523994" y="3173730"/>
            <a:ext cx="1524000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0" dirty="0">
                <a:latin typeface="+mn-ea"/>
              </a:rPr>
              <a:t>• </a:t>
            </a:r>
            <a:r>
              <a:rPr lang="en-US" altLang="ko-KR" sz="3200" dirty="0">
                <a:latin typeface="+mn-ea"/>
              </a:rPr>
              <a:t>Ensemble Learning </a:t>
            </a:r>
            <a:r>
              <a:rPr lang="en-US" altLang="ko-KR" sz="3200" b="0" dirty="0">
                <a:latin typeface="+mn-ea"/>
              </a:rPr>
              <a:t>:  </a:t>
            </a:r>
            <a:r>
              <a:rPr lang="ko-KR" altLang="en-US" sz="3200" b="0" dirty="0">
                <a:latin typeface="+mn-ea"/>
              </a:rPr>
              <a:t>여러 개의 모델을 결합하여 사용하는 모델</a:t>
            </a:r>
            <a:endParaRPr lang="en-US" altLang="ko-KR" sz="2800" b="0" dirty="0">
              <a:latin typeface="+mn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A0C7690-A904-9235-CD39-63304AE69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9481" y="7030824"/>
            <a:ext cx="121293" cy="10283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8E8310C-CB32-6C40-DD84-EF5B9AC746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4112" y="4569143"/>
            <a:ext cx="6339775" cy="32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332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Machine Learning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의 종류</a:t>
            </a:r>
            <a:endParaRPr lang="en-US" sz="4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04FA26-99A8-5573-3AAD-926DD9F59E43}"/>
              </a:ext>
            </a:extLst>
          </p:cNvPr>
          <p:cNvSpPr txBox="1"/>
          <p:nvPr/>
        </p:nvSpPr>
        <p:spPr>
          <a:xfrm>
            <a:off x="1523994" y="3173730"/>
            <a:ext cx="1524000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0" dirty="0">
                <a:latin typeface="+mn-ea"/>
              </a:rPr>
              <a:t>• K-means clustering</a:t>
            </a:r>
            <a:r>
              <a:rPr lang="en-US" altLang="ko-KR" sz="3200" dirty="0">
                <a:latin typeface="+mn-ea"/>
              </a:rPr>
              <a:t> </a:t>
            </a:r>
            <a:r>
              <a:rPr lang="en-US" altLang="ko-KR" sz="3200" b="0" dirty="0">
                <a:latin typeface="+mn-ea"/>
              </a:rPr>
              <a:t>:  </a:t>
            </a:r>
            <a:r>
              <a:rPr lang="en-US" altLang="ko-KR" sz="3200" dirty="0">
                <a:latin typeface="+mn-ea"/>
              </a:rPr>
              <a:t>label </a:t>
            </a:r>
            <a:r>
              <a:rPr lang="ko-KR" altLang="en-US" sz="3200" dirty="0">
                <a:latin typeface="+mn-ea"/>
              </a:rPr>
              <a:t>없이 데이터의 군집으로 </a:t>
            </a:r>
            <a:r>
              <a:rPr lang="en-US" altLang="ko-KR" sz="3200" dirty="0">
                <a:latin typeface="+mn-ea"/>
              </a:rPr>
              <a:t>k</a:t>
            </a:r>
            <a:r>
              <a:rPr lang="ko-KR" altLang="en-US" sz="3200" dirty="0">
                <a:latin typeface="+mn-ea"/>
              </a:rPr>
              <a:t>개로 생성</a:t>
            </a:r>
            <a:endParaRPr lang="en-US" altLang="ko-KR" sz="2800" b="0" dirty="0">
              <a:latin typeface="+mn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A0C7690-A904-9235-CD39-63304AE69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9481" y="7030824"/>
            <a:ext cx="121293" cy="10283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C7A2EB-05C9-B297-6DF0-8F9BDDB2BF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4592" y="4686300"/>
            <a:ext cx="5198816" cy="348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234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모형의 적합성 평가 및 실험 설계</a:t>
            </a:r>
            <a:endParaRPr lang="en-US" sz="4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04FA26-99A8-5573-3AAD-926DD9F59E43}"/>
              </a:ext>
            </a:extLst>
          </p:cNvPr>
          <p:cNvSpPr txBox="1"/>
          <p:nvPr/>
        </p:nvSpPr>
        <p:spPr>
          <a:xfrm>
            <a:off x="1523993" y="2610994"/>
            <a:ext cx="1524000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0" dirty="0">
                <a:latin typeface="+mn-ea"/>
              </a:rPr>
              <a:t>• </a:t>
            </a:r>
            <a:r>
              <a:rPr lang="ko-KR" altLang="en-US" sz="3200" b="0" dirty="0">
                <a:latin typeface="+mn-ea"/>
              </a:rPr>
              <a:t>데이터 분석 과정</a:t>
            </a:r>
            <a:endParaRPr lang="en-US" altLang="ko-KR" sz="2800" b="0" dirty="0">
              <a:latin typeface="+mn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A0C7690-A904-9235-CD39-63304AE69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9481" y="7030824"/>
            <a:ext cx="121293" cy="10283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BB274F9-DC74-294A-E7E6-988C5FF7E9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4435" y="4428025"/>
            <a:ext cx="9619117" cy="213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559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모형의 적합성 평가 및 실험 설계</a:t>
            </a:r>
            <a:endParaRPr lang="en-US" sz="4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04FA26-99A8-5573-3AAD-926DD9F59E43}"/>
              </a:ext>
            </a:extLst>
          </p:cNvPr>
          <p:cNvSpPr txBox="1"/>
          <p:nvPr/>
        </p:nvSpPr>
        <p:spPr>
          <a:xfrm>
            <a:off x="1523991" y="2695679"/>
            <a:ext cx="15240000" cy="17620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0" dirty="0">
                <a:latin typeface="+mn-ea"/>
              </a:rPr>
              <a:t>• </a:t>
            </a:r>
            <a:r>
              <a:rPr lang="ko-KR" altLang="en-US" sz="3200" b="0" dirty="0" err="1">
                <a:latin typeface="+mn-ea"/>
              </a:rPr>
              <a:t>전처리</a:t>
            </a:r>
            <a:r>
              <a:rPr lang="ko-KR" altLang="en-US" sz="3200" b="0" dirty="0">
                <a:latin typeface="+mn-ea"/>
              </a:rPr>
              <a:t> </a:t>
            </a:r>
            <a:r>
              <a:rPr lang="en-US" altLang="ko-KR" sz="3200" b="0" dirty="0">
                <a:latin typeface="+mn-ea"/>
              </a:rPr>
              <a:t>: Raw </a:t>
            </a:r>
            <a:r>
              <a:rPr lang="ko-KR" altLang="en-US" sz="3200" b="0" dirty="0">
                <a:latin typeface="+mn-ea"/>
              </a:rPr>
              <a:t>데이터를 모델링 할 수 있도록 데이터를 </a:t>
            </a:r>
            <a:r>
              <a:rPr lang="ko-KR" altLang="en-US" sz="3200" dirty="0">
                <a:latin typeface="+mn-ea"/>
              </a:rPr>
              <a:t>병</a:t>
            </a:r>
            <a:r>
              <a:rPr lang="ko-KR" altLang="en-US" sz="3200" b="0" dirty="0">
                <a:latin typeface="+mn-ea"/>
              </a:rPr>
              <a:t>합 및 파생 변수 생성</a:t>
            </a:r>
            <a:endParaRPr lang="en-US" altLang="ko-KR" sz="3200" b="0" dirty="0">
              <a:latin typeface="+mn-ea"/>
            </a:endParaRPr>
          </a:p>
          <a:p>
            <a:endParaRPr lang="en-US" altLang="ko-KR" sz="1050" b="0" dirty="0">
              <a:latin typeface="+mn-ea"/>
            </a:endParaRPr>
          </a:p>
          <a:p>
            <a:r>
              <a:rPr lang="en-US" altLang="ko-KR" sz="3200" b="0" dirty="0">
                <a:latin typeface="+mn-ea"/>
              </a:rPr>
              <a:t>• </a:t>
            </a:r>
            <a:r>
              <a:rPr lang="ko-KR" altLang="en-US" sz="3200" b="0" dirty="0">
                <a:latin typeface="+mn-ea"/>
              </a:rPr>
              <a:t>실험설계 </a:t>
            </a:r>
            <a:r>
              <a:rPr lang="en-US" altLang="ko-KR" sz="3200" b="0" dirty="0">
                <a:latin typeface="+mn-ea"/>
              </a:rPr>
              <a:t>:  </a:t>
            </a:r>
            <a:r>
              <a:rPr lang="ko-KR" altLang="en-US" sz="3200" b="0" dirty="0">
                <a:latin typeface="+mn-ea"/>
              </a:rPr>
              <a:t>실험설계에서 </a:t>
            </a:r>
            <a:r>
              <a:rPr lang="en-US" altLang="ko-KR" sz="3200" b="0" dirty="0">
                <a:latin typeface="+mn-ea"/>
              </a:rPr>
              <a:t>test </a:t>
            </a:r>
            <a:r>
              <a:rPr lang="ko-KR" altLang="en-US" sz="3200" b="0" dirty="0">
                <a:latin typeface="+mn-ea"/>
              </a:rPr>
              <a:t>데이터는 실제로 우리가 모델을 적용한다는 가정</a:t>
            </a:r>
            <a:r>
              <a:rPr lang="en-US" altLang="ko-KR" sz="3200" b="0" dirty="0">
                <a:latin typeface="+mn-ea"/>
              </a:rPr>
              <a:t>.</a:t>
            </a:r>
          </a:p>
          <a:p>
            <a:endParaRPr lang="en-US" altLang="ko-KR" sz="800" b="0" dirty="0">
              <a:latin typeface="+mn-ea"/>
            </a:endParaRPr>
          </a:p>
          <a:p>
            <a:r>
              <a:rPr lang="en-US" altLang="ko-KR" sz="3200" dirty="0">
                <a:latin typeface="+mn-ea"/>
              </a:rPr>
              <a:t>                          Train, Validation </a:t>
            </a:r>
            <a:r>
              <a:rPr lang="ko-KR" altLang="en-US" sz="3200" dirty="0">
                <a:latin typeface="+mn-ea"/>
              </a:rPr>
              <a:t>데이터에 </a:t>
            </a:r>
            <a:r>
              <a:rPr lang="en-US" altLang="ko-KR" sz="3200" dirty="0">
                <a:latin typeface="+mn-ea"/>
              </a:rPr>
              <a:t>test </a:t>
            </a:r>
            <a:r>
              <a:rPr lang="ko-KR" altLang="en-US" sz="3200" dirty="0">
                <a:latin typeface="+mn-ea"/>
              </a:rPr>
              <a:t>정보는 없어야 한다</a:t>
            </a:r>
            <a:r>
              <a:rPr lang="en-US" altLang="ko-KR" sz="3200" dirty="0">
                <a:latin typeface="+mn-ea"/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A0C7690-A904-9235-CD39-63304AE69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9481" y="7030824"/>
            <a:ext cx="121293" cy="1028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F187870-641F-4E60-1622-10EEDD3C39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1996"/>
          <a:stretch/>
        </p:blipFill>
        <p:spPr>
          <a:xfrm>
            <a:off x="6172200" y="7399860"/>
            <a:ext cx="5547290" cy="118056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89E7852-EFCA-3557-F542-CAF0BC603F6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2211"/>
          <a:stretch/>
        </p:blipFill>
        <p:spPr>
          <a:xfrm>
            <a:off x="6172200" y="5577735"/>
            <a:ext cx="5547290" cy="182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730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모형의 적합성을 평가하는 방법 </a:t>
            </a:r>
            <a:endParaRPr lang="en-US" sz="48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A0C7690-A904-9235-CD39-63304AE692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9481" y="7030824"/>
            <a:ext cx="121293" cy="1028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E1E9BA8-4406-7FF9-0CE1-A12BB9641C4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302" t="9507"/>
          <a:stretch/>
        </p:blipFill>
        <p:spPr>
          <a:xfrm>
            <a:off x="2177553" y="2705100"/>
            <a:ext cx="13941114" cy="568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434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800" kern="0" spc="-100" dirty="0" err="1">
                <a:solidFill>
                  <a:srgbClr val="11359A"/>
                </a:solidFill>
                <a:latin typeface="Pretendard" pitchFamily="34" charset="0"/>
              </a:rPr>
              <a:t>과적합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(Overfitting)</a:t>
            </a:r>
            <a:endParaRPr lang="en-US" sz="48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A0C7690-A904-9235-CD39-63304AE692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9481" y="7030824"/>
            <a:ext cx="121293" cy="1028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DF7788-FCE1-3D23-8152-1DE3154D5ED7}"/>
              </a:ext>
            </a:extLst>
          </p:cNvPr>
          <p:cNvSpPr txBox="1"/>
          <p:nvPr/>
        </p:nvSpPr>
        <p:spPr>
          <a:xfrm>
            <a:off x="1523991" y="2506311"/>
            <a:ext cx="15240000" cy="18004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0" dirty="0">
                <a:latin typeface="+mn-ea"/>
              </a:rPr>
              <a:t>• </a:t>
            </a:r>
            <a:r>
              <a:rPr lang="ko-KR" altLang="en-US" sz="3200" b="0" dirty="0">
                <a:latin typeface="+mn-ea"/>
              </a:rPr>
              <a:t>복잡한 모형일수록</a:t>
            </a:r>
            <a:r>
              <a:rPr lang="en-US" altLang="ko-KR" sz="3200" b="0" dirty="0">
                <a:latin typeface="+mn-ea"/>
              </a:rPr>
              <a:t>, </a:t>
            </a:r>
            <a:r>
              <a:rPr lang="ko-KR" altLang="en-US" sz="3200" b="0" dirty="0">
                <a:latin typeface="+mn-ea"/>
              </a:rPr>
              <a:t>데이터가 적을수록 과적합이 일어나기 쉽다</a:t>
            </a:r>
            <a:r>
              <a:rPr lang="en-US" altLang="ko-KR" sz="3200" b="0" dirty="0">
                <a:latin typeface="+mn-ea"/>
              </a:rPr>
              <a:t>.</a:t>
            </a:r>
          </a:p>
          <a:p>
            <a:endParaRPr lang="en-US" altLang="ko-KR" sz="1050" b="0" dirty="0">
              <a:latin typeface="+mn-ea"/>
            </a:endParaRPr>
          </a:p>
          <a:p>
            <a:r>
              <a:rPr lang="en-US" altLang="ko-KR" sz="3200" b="0" dirty="0">
                <a:latin typeface="+mn-ea"/>
              </a:rPr>
              <a:t>• </a:t>
            </a:r>
            <a:r>
              <a:rPr lang="ko-KR" altLang="en-US" sz="3200" b="0" dirty="0">
                <a:latin typeface="+mn-ea"/>
              </a:rPr>
              <a:t>아래 그림은 회귀분석에서 고차항을 넣었을 때 만들어지는 직선</a:t>
            </a:r>
            <a:endParaRPr lang="en-US" altLang="ko-KR" sz="3200" b="0" dirty="0">
              <a:latin typeface="+mn-ea"/>
            </a:endParaRPr>
          </a:p>
          <a:p>
            <a:endParaRPr lang="en-US" altLang="ko-KR" sz="1050" b="0" dirty="0">
              <a:latin typeface="+mn-ea"/>
            </a:endParaRPr>
          </a:p>
          <a:p>
            <a:r>
              <a:rPr lang="en-US" altLang="ko-KR" sz="3200" b="0" dirty="0">
                <a:latin typeface="+mn-ea"/>
              </a:rPr>
              <a:t>• </a:t>
            </a:r>
            <a:r>
              <a:rPr lang="ko-KR" altLang="en-US" sz="3200" b="0" dirty="0">
                <a:latin typeface="+mn-ea"/>
              </a:rPr>
              <a:t>과적합은 </a:t>
            </a:r>
            <a:r>
              <a:rPr lang="en-US" altLang="ko-KR" sz="3200" b="0" dirty="0">
                <a:latin typeface="+mn-ea"/>
              </a:rPr>
              <a:t>data science </a:t>
            </a:r>
            <a:r>
              <a:rPr lang="ko-KR" altLang="en-US" sz="3200" b="0" dirty="0">
                <a:latin typeface="+mn-ea"/>
              </a:rPr>
              <a:t>뿐만 아니라 </a:t>
            </a:r>
            <a:r>
              <a:rPr lang="en-US" altLang="ko-KR" sz="3200" b="0" dirty="0">
                <a:latin typeface="+mn-ea"/>
              </a:rPr>
              <a:t>AI </a:t>
            </a:r>
            <a:r>
              <a:rPr lang="ko-KR" altLang="en-US" sz="3200" b="0" dirty="0">
                <a:latin typeface="+mn-ea"/>
              </a:rPr>
              <a:t>전반적으로 매우 큰 이슈</a:t>
            </a:r>
            <a:endParaRPr lang="en-US" altLang="ko-KR" sz="3200" b="0" dirty="0"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BD4809F-AFFC-B9D6-EB8C-EAEDCE37F6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5831" y="4914900"/>
            <a:ext cx="7516337" cy="390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456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데이터 분할</a:t>
            </a:r>
            <a:endParaRPr lang="en-US" sz="48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A0C7690-A904-9235-CD39-63304AE692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9481" y="7030824"/>
            <a:ext cx="121293" cy="1028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72EE67E-5105-2F75-B8D5-7FD16794D880}"/>
              </a:ext>
            </a:extLst>
          </p:cNvPr>
          <p:cNvSpPr txBox="1"/>
          <p:nvPr/>
        </p:nvSpPr>
        <p:spPr>
          <a:xfrm>
            <a:off x="1523991" y="2506311"/>
            <a:ext cx="15240000" cy="2870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0" dirty="0">
                <a:latin typeface="+mn-ea"/>
              </a:rPr>
              <a:t>• </a:t>
            </a:r>
            <a:r>
              <a:rPr lang="ko-KR" altLang="en-US" sz="3200" b="0" dirty="0">
                <a:latin typeface="+mn-ea"/>
              </a:rPr>
              <a:t>과적합을 방지하기 위해 전체 데이터를 학습 데이터</a:t>
            </a:r>
            <a:r>
              <a:rPr lang="en-US" altLang="ko-KR" sz="3200" b="0" dirty="0">
                <a:latin typeface="+mn-ea"/>
              </a:rPr>
              <a:t>, </a:t>
            </a:r>
            <a:r>
              <a:rPr lang="ko-KR" altLang="en-US" sz="3200" b="0" dirty="0">
                <a:latin typeface="+mn-ea"/>
              </a:rPr>
              <a:t>검증 데이터</a:t>
            </a:r>
            <a:r>
              <a:rPr lang="en-US" altLang="ko-KR" sz="3200" b="0" dirty="0">
                <a:latin typeface="+mn-ea"/>
              </a:rPr>
              <a:t>, </a:t>
            </a:r>
            <a:r>
              <a:rPr lang="ko-KR" altLang="en-US" sz="3200" dirty="0">
                <a:latin typeface="+mn-ea"/>
              </a:rPr>
              <a:t>테스트 데이터로</a:t>
            </a:r>
            <a:endParaRPr lang="en-US" altLang="ko-KR" sz="3200" dirty="0">
              <a:latin typeface="+mn-ea"/>
            </a:endParaRPr>
          </a:p>
          <a:p>
            <a:r>
              <a:rPr lang="en-US" altLang="ko-KR" sz="3200" b="0" dirty="0">
                <a:latin typeface="+mn-ea"/>
              </a:rPr>
              <a:t>   </a:t>
            </a:r>
            <a:r>
              <a:rPr lang="ko-KR" altLang="en-US" sz="3200" b="0" dirty="0">
                <a:latin typeface="+mn-ea"/>
              </a:rPr>
              <a:t>나누며 보통 비율을 </a:t>
            </a:r>
            <a:r>
              <a:rPr lang="en-US" altLang="ko-KR" sz="3200" b="0" dirty="0">
                <a:latin typeface="+mn-ea"/>
              </a:rPr>
              <a:t>5:3:2</a:t>
            </a:r>
            <a:r>
              <a:rPr lang="ko-KR" altLang="en-US" sz="3200" b="0" dirty="0">
                <a:latin typeface="+mn-ea"/>
              </a:rPr>
              <a:t>로 정한다</a:t>
            </a:r>
            <a:r>
              <a:rPr lang="en-US" altLang="ko-KR" sz="3200" b="0" dirty="0">
                <a:latin typeface="+mn-ea"/>
              </a:rPr>
              <a:t>.</a:t>
            </a:r>
          </a:p>
          <a:p>
            <a:endParaRPr lang="en-US" altLang="ko-KR" sz="1050" b="0" dirty="0">
              <a:latin typeface="+mn-ea"/>
            </a:endParaRPr>
          </a:p>
          <a:p>
            <a:r>
              <a:rPr lang="en-US" altLang="ko-KR" sz="3200" b="0" dirty="0">
                <a:latin typeface="+mn-ea"/>
              </a:rPr>
              <a:t>• </a:t>
            </a:r>
            <a:r>
              <a:rPr lang="ko-KR" altLang="en-US" sz="3200" b="0" dirty="0">
                <a:latin typeface="+mn-ea"/>
              </a:rPr>
              <a:t>학습 데이터</a:t>
            </a:r>
            <a:r>
              <a:rPr lang="en-US" altLang="ko-KR" sz="3200" dirty="0">
                <a:latin typeface="+mn-ea"/>
              </a:rPr>
              <a:t>(training data) : </a:t>
            </a:r>
            <a:r>
              <a:rPr lang="ko-KR" altLang="en-US" sz="3200" dirty="0">
                <a:latin typeface="+mn-ea"/>
              </a:rPr>
              <a:t>모형을 추정하는 데 필요</a:t>
            </a:r>
            <a:endParaRPr lang="en-US" altLang="ko-KR" sz="3200" dirty="0"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 </a:t>
            </a:r>
          </a:p>
          <a:p>
            <a:r>
              <a:rPr lang="en-US" altLang="ko-KR" sz="3200" dirty="0">
                <a:latin typeface="+mn-ea"/>
              </a:rPr>
              <a:t>   </a:t>
            </a:r>
            <a:r>
              <a:rPr lang="ko-KR" altLang="en-US" sz="3200" dirty="0">
                <a:latin typeface="+mn-ea"/>
              </a:rPr>
              <a:t>검증 데이터</a:t>
            </a:r>
            <a:r>
              <a:rPr lang="en-US" altLang="ko-KR" sz="3200" dirty="0">
                <a:latin typeface="+mn-ea"/>
              </a:rPr>
              <a:t>(validation data) : </a:t>
            </a:r>
            <a:r>
              <a:rPr lang="ko-KR" altLang="en-US" sz="3200" dirty="0">
                <a:latin typeface="+mn-ea"/>
              </a:rPr>
              <a:t>추정한 모형이 적합한지 검증</a:t>
            </a:r>
            <a:endParaRPr lang="en-US" altLang="ko-KR" sz="3200" dirty="0"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 </a:t>
            </a:r>
          </a:p>
          <a:p>
            <a:r>
              <a:rPr lang="en-US" altLang="ko-KR" sz="3200" dirty="0">
                <a:latin typeface="+mn-ea"/>
              </a:rPr>
              <a:t>   </a:t>
            </a:r>
            <a:r>
              <a:rPr lang="ko-KR" altLang="en-US" sz="3200" dirty="0">
                <a:latin typeface="+mn-ea"/>
              </a:rPr>
              <a:t>테스트 데이터</a:t>
            </a:r>
            <a:r>
              <a:rPr lang="en-US" altLang="ko-KR" sz="3200" dirty="0">
                <a:latin typeface="+mn-ea"/>
              </a:rPr>
              <a:t>(test data) : </a:t>
            </a:r>
            <a:r>
              <a:rPr lang="ko-KR" altLang="en-US" sz="3200" dirty="0">
                <a:latin typeface="+mn-ea"/>
              </a:rPr>
              <a:t>최종적으로 선택한 모형의 성능을 평가</a:t>
            </a:r>
            <a:endParaRPr lang="en-US" altLang="ko-KR" sz="3200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D1BE3B-644C-BB3A-F9FD-94FAE019BB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1291" y="6016852"/>
            <a:ext cx="5105400" cy="223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995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데이터 분할</a:t>
            </a:r>
            <a:endParaRPr lang="en-US" sz="48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A0C7690-A904-9235-CD39-63304AE692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9481" y="7030824"/>
            <a:ext cx="121293" cy="10283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5C25CCA-AE1F-8A59-5122-91C7FAEC0F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3738" y="2311278"/>
            <a:ext cx="11511485" cy="636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776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데이터 분할</a:t>
            </a:r>
            <a:endParaRPr lang="en-US" sz="48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A0C7690-A904-9235-CD39-63304AE692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9481" y="7030824"/>
            <a:ext cx="121293" cy="10283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E0B1CAC-E0CA-F2A9-0B6C-6C9015AF03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6600" y="2324100"/>
            <a:ext cx="11734800" cy="653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623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1. Machine learning</a:t>
            </a:r>
            <a:endParaRPr lang="en-US" sz="4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04FA26-99A8-5573-3AAD-926DD9F59E43}"/>
              </a:ext>
            </a:extLst>
          </p:cNvPr>
          <p:cNvSpPr txBox="1"/>
          <p:nvPr/>
        </p:nvSpPr>
        <p:spPr>
          <a:xfrm>
            <a:off x="1523994" y="4324045"/>
            <a:ext cx="15240000" cy="16389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0" dirty="0">
                <a:latin typeface="+mn-ea"/>
              </a:rPr>
              <a:t>• </a:t>
            </a:r>
            <a:r>
              <a:rPr lang="ko-KR" altLang="en-US" sz="3200" b="0" dirty="0">
                <a:latin typeface="+mn-ea"/>
              </a:rPr>
              <a:t>인공 지능의 한 분야로</a:t>
            </a:r>
            <a:r>
              <a:rPr lang="en-US" altLang="ko-KR" sz="3200" b="0" dirty="0">
                <a:latin typeface="+mn-ea"/>
              </a:rPr>
              <a:t>, </a:t>
            </a:r>
            <a:r>
              <a:rPr lang="ko-KR" altLang="en-US" sz="3200" b="0" dirty="0">
                <a:latin typeface="+mn-ea"/>
              </a:rPr>
              <a:t>컴퓨터가 학습할 수 있도록 하는 알고리즘과 기술을 개발하는</a:t>
            </a:r>
            <a:endParaRPr lang="en-US" altLang="ko-KR" sz="3200" b="0" dirty="0">
              <a:latin typeface="+mn-ea"/>
            </a:endParaRPr>
          </a:p>
          <a:p>
            <a:r>
              <a:rPr lang="en-US" altLang="ko-KR" sz="3200" dirty="0">
                <a:latin typeface="+mn-ea"/>
              </a:rPr>
              <a:t>   </a:t>
            </a:r>
            <a:r>
              <a:rPr lang="ko-KR" altLang="en-US" sz="3200" dirty="0">
                <a:latin typeface="+mn-ea"/>
              </a:rPr>
              <a:t>분야를 말한다</a:t>
            </a:r>
            <a:r>
              <a:rPr lang="en-US" altLang="ko-KR" sz="3200" dirty="0">
                <a:latin typeface="+mn-ea"/>
              </a:rPr>
              <a:t>.</a:t>
            </a:r>
          </a:p>
          <a:p>
            <a:endParaRPr lang="en-US" altLang="ko-KR" sz="1050" b="0" dirty="0">
              <a:latin typeface="+mn-ea"/>
            </a:endParaRPr>
          </a:p>
          <a:p>
            <a:r>
              <a:rPr lang="en-US" altLang="ko-KR" sz="3200" b="0" dirty="0">
                <a:latin typeface="+mn-ea"/>
              </a:rPr>
              <a:t>• </a:t>
            </a:r>
            <a:r>
              <a:rPr lang="ko-KR" altLang="en-US" sz="3200" b="0" dirty="0" err="1">
                <a:latin typeface="+mn-ea"/>
              </a:rPr>
              <a:t>머신러닝의</a:t>
            </a:r>
            <a:r>
              <a:rPr lang="ko-KR" altLang="en-US" sz="3200" b="0" dirty="0">
                <a:latin typeface="+mn-ea"/>
              </a:rPr>
              <a:t> 종류는 </a:t>
            </a:r>
            <a:r>
              <a:rPr lang="en-US" altLang="ko-KR" sz="3200" b="0" dirty="0">
                <a:latin typeface="+mn-ea"/>
              </a:rPr>
              <a:t>1. </a:t>
            </a:r>
            <a:r>
              <a:rPr lang="ko-KR" altLang="en-US" sz="3200" b="0" dirty="0">
                <a:solidFill>
                  <a:srgbClr val="4460AE"/>
                </a:solidFill>
                <a:latin typeface="+mn-ea"/>
              </a:rPr>
              <a:t>지도학습 </a:t>
            </a:r>
            <a:r>
              <a:rPr lang="ko-KR" altLang="en-US" sz="3200" b="0" dirty="0">
                <a:latin typeface="+mn-ea"/>
              </a:rPr>
              <a:t> </a:t>
            </a:r>
            <a:r>
              <a:rPr lang="en-US" altLang="ko-KR" sz="3200" b="0" dirty="0">
                <a:latin typeface="+mn-ea"/>
              </a:rPr>
              <a:t>2. </a:t>
            </a:r>
            <a:r>
              <a:rPr lang="ko-KR" altLang="en-US" sz="3200" b="0" dirty="0">
                <a:solidFill>
                  <a:srgbClr val="4460AE"/>
                </a:solidFill>
                <a:latin typeface="+mn-ea"/>
              </a:rPr>
              <a:t>비지도 학습</a:t>
            </a:r>
            <a:r>
              <a:rPr lang="ko-KR" altLang="en-US" sz="3200" b="0" dirty="0">
                <a:latin typeface="+mn-ea"/>
              </a:rPr>
              <a:t>이 있다</a:t>
            </a:r>
            <a:r>
              <a:rPr lang="en-US" altLang="ko-KR" sz="3200" b="0" dirty="0">
                <a:latin typeface="+mn-ea"/>
              </a:rPr>
              <a:t>.</a:t>
            </a:r>
            <a:r>
              <a:rPr lang="ko-KR" altLang="en-US" sz="3200" b="0" dirty="0">
                <a:latin typeface="+mn-ea"/>
              </a:rPr>
              <a:t> </a:t>
            </a:r>
            <a:endParaRPr lang="en-US" altLang="ko-KR" sz="3200" b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00625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데이터 분할</a:t>
            </a:r>
            <a:endParaRPr lang="en-US" sz="48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A0C7690-A904-9235-CD39-63304AE692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9481" y="7030824"/>
            <a:ext cx="121293" cy="10283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111C3D0-FA47-9AC2-B7AF-A10BAE6BE4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1961" y="2033285"/>
            <a:ext cx="11844065" cy="692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448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데이터 분할</a:t>
            </a:r>
            <a:endParaRPr lang="en-US" sz="48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A0C7690-A904-9235-CD39-63304AE692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9481" y="7030824"/>
            <a:ext cx="121293" cy="10283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31367B9-C738-3E9C-F785-8375D82386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6003" y="2324100"/>
            <a:ext cx="11515993" cy="634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k-Fold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교차검증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(k-Fold Cross Validation)</a:t>
            </a:r>
            <a:endParaRPr lang="en-US" sz="48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A0C7690-A904-9235-CD39-63304AE692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9481" y="7030824"/>
            <a:ext cx="121293" cy="1028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45DC332-43FB-5FC1-D899-B4B9A1C59FB0}"/>
              </a:ext>
            </a:extLst>
          </p:cNvPr>
          <p:cNvSpPr txBox="1"/>
          <p:nvPr/>
        </p:nvSpPr>
        <p:spPr>
          <a:xfrm>
            <a:off x="1523991" y="2506311"/>
            <a:ext cx="15240000" cy="18004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0" dirty="0">
                <a:latin typeface="+mn-ea"/>
              </a:rPr>
              <a:t>• </a:t>
            </a:r>
            <a:r>
              <a:rPr lang="ko-KR" altLang="en-US" sz="3200" b="0" dirty="0">
                <a:latin typeface="+mn-ea"/>
              </a:rPr>
              <a:t>모형의 적합성을 보다 객관적으로 평가하기 위한 방법</a:t>
            </a:r>
            <a:endParaRPr lang="en-US" altLang="ko-KR" sz="3200" b="0" dirty="0">
              <a:latin typeface="+mn-ea"/>
            </a:endParaRPr>
          </a:p>
          <a:p>
            <a:endParaRPr lang="en-US" altLang="ko-KR" sz="1050" b="0" dirty="0">
              <a:latin typeface="+mn-ea"/>
            </a:endParaRPr>
          </a:p>
          <a:p>
            <a:r>
              <a:rPr lang="en-US" altLang="ko-KR" sz="3200" b="0" dirty="0">
                <a:latin typeface="+mn-ea"/>
              </a:rPr>
              <a:t>• </a:t>
            </a:r>
            <a:r>
              <a:rPr lang="ko-KR" altLang="en-US" sz="3200" b="0" dirty="0">
                <a:latin typeface="+mn-ea"/>
              </a:rPr>
              <a:t>데이터를 </a:t>
            </a:r>
            <a:r>
              <a:rPr lang="en-US" altLang="ko-KR" sz="3200" b="0" dirty="0">
                <a:latin typeface="+mn-ea"/>
              </a:rPr>
              <a:t>k</a:t>
            </a:r>
            <a:r>
              <a:rPr lang="ko-KR" altLang="en-US" sz="3200" b="0" dirty="0">
                <a:latin typeface="+mn-ea"/>
              </a:rPr>
              <a:t>개 부분으로 나누고</a:t>
            </a:r>
            <a:r>
              <a:rPr lang="en-US" altLang="ko-KR" sz="3200" b="0" dirty="0">
                <a:latin typeface="+mn-ea"/>
              </a:rPr>
              <a:t>, </a:t>
            </a:r>
            <a:r>
              <a:rPr lang="ko-KR" altLang="en-US" sz="3200" dirty="0">
                <a:latin typeface="+mn-ea"/>
              </a:rPr>
              <a:t>그 중 하나를 검증 집합</a:t>
            </a:r>
            <a:r>
              <a:rPr lang="en-US" altLang="ko-KR" sz="3200" dirty="0">
                <a:latin typeface="+mn-ea"/>
              </a:rPr>
              <a:t>, </a:t>
            </a:r>
            <a:r>
              <a:rPr lang="ko-KR" altLang="en-US" sz="3200" dirty="0">
                <a:latin typeface="+mn-ea"/>
              </a:rPr>
              <a:t>나머지를 학습 집합으로 분류</a:t>
            </a:r>
            <a:endParaRPr lang="en-US" altLang="ko-KR" sz="3200" b="0" dirty="0">
              <a:latin typeface="+mn-ea"/>
            </a:endParaRPr>
          </a:p>
          <a:p>
            <a:endParaRPr lang="en-US" altLang="ko-KR" sz="1050" b="0" dirty="0">
              <a:latin typeface="+mn-ea"/>
            </a:endParaRPr>
          </a:p>
          <a:p>
            <a:r>
              <a:rPr lang="en-US" altLang="ko-KR" sz="3200" b="0" dirty="0">
                <a:latin typeface="+mn-ea"/>
              </a:rPr>
              <a:t>• </a:t>
            </a:r>
            <a:r>
              <a:rPr lang="ko-KR" altLang="en-US" sz="3200" b="0" dirty="0">
                <a:latin typeface="+mn-ea"/>
              </a:rPr>
              <a:t>위 과정을 </a:t>
            </a:r>
            <a:r>
              <a:rPr lang="en-US" altLang="ko-KR" sz="3200" b="0" dirty="0">
                <a:latin typeface="+mn-ea"/>
              </a:rPr>
              <a:t>k</a:t>
            </a:r>
            <a:r>
              <a:rPr lang="ko-KR" altLang="en-US" sz="3200" b="0" dirty="0">
                <a:latin typeface="+mn-ea"/>
              </a:rPr>
              <a:t>번 반복하고 </a:t>
            </a:r>
            <a:r>
              <a:rPr lang="en-US" altLang="ko-KR" sz="3200" dirty="0">
                <a:latin typeface="+mn-ea"/>
              </a:rPr>
              <a:t>k</a:t>
            </a:r>
            <a:r>
              <a:rPr lang="ko-KR" altLang="en-US" sz="3200" dirty="0">
                <a:latin typeface="+mn-ea"/>
              </a:rPr>
              <a:t>개의 성능 지표를 평균하여 모형의 적합성을 평가</a:t>
            </a:r>
            <a:endParaRPr lang="en-US" altLang="ko-KR" sz="3200" b="0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2AA072-6F32-38CE-321F-52318B0E46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3337" y="4838700"/>
            <a:ext cx="7401308" cy="351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318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LOOCV (Leave-One-Out Cross Validation)</a:t>
            </a:r>
            <a:endParaRPr lang="en-US" sz="48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A0C7690-A904-9235-CD39-63304AE692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9481" y="7030824"/>
            <a:ext cx="121293" cy="1028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45DC332-43FB-5FC1-D899-B4B9A1C59FB0}"/>
              </a:ext>
            </a:extLst>
          </p:cNvPr>
          <p:cNvSpPr txBox="1"/>
          <p:nvPr/>
        </p:nvSpPr>
        <p:spPr>
          <a:xfrm>
            <a:off x="1523991" y="2506311"/>
            <a:ext cx="15240000" cy="2292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0" dirty="0">
                <a:latin typeface="+mn-ea"/>
              </a:rPr>
              <a:t>• </a:t>
            </a:r>
            <a:r>
              <a:rPr lang="ko-KR" altLang="en-US" sz="3200" b="0" dirty="0">
                <a:latin typeface="+mn-ea"/>
              </a:rPr>
              <a:t>데이터의 수가 적을 때 사용하는 교차검증 방법</a:t>
            </a:r>
            <a:endParaRPr lang="en-US" altLang="ko-KR" sz="3200" b="0" dirty="0">
              <a:latin typeface="+mn-ea"/>
            </a:endParaRPr>
          </a:p>
          <a:p>
            <a:endParaRPr lang="en-US" altLang="ko-KR" sz="1050" b="0" dirty="0">
              <a:latin typeface="+mn-ea"/>
            </a:endParaRPr>
          </a:p>
          <a:p>
            <a:r>
              <a:rPr lang="en-US" altLang="ko-KR" sz="3200" b="0" dirty="0">
                <a:latin typeface="+mn-ea"/>
              </a:rPr>
              <a:t>• </a:t>
            </a:r>
            <a:r>
              <a:rPr lang="ko-KR" altLang="en-US" sz="3200" b="0" dirty="0">
                <a:latin typeface="+mn-ea"/>
              </a:rPr>
              <a:t>총 </a:t>
            </a:r>
            <a:r>
              <a:rPr lang="en-US" altLang="ko-KR" sz="3200" dirty="0">
                <a:latin typeface="+mn-ea"/>
              </a:rPr>
              <a:t>n</a:t>
            </a:r>
            <a:r>
              <a:rPr lang="ko-KR" altLang="en-US" sz="3200" dirty="0">
                <a:latin typeface="+mn-ea"/>
              </a:rPr>
              <a:t>개의 모델을 만드는데</a:t>
            </a:r>
            <a:r>
              <a:rPr lang="en-US" altLang="ko-KR" sz="3200" dirty="0">
                <a:latin typeface="+mn-ea"/>
              </a:rPr>
              <a:t>, </a:t>
            </a:r>
            <a:r>
              <a:rPr lang="ko-KR" altLang="en-US" sz="3200" dirty="0">
                <a:latin typeface="+mn-ea"/>
              </a:rPr>
              <a:t>각 모델은 하나의 샘플만 제외하면서 모델을 만들고</a:t>
            </a:r>
            <a:r>
              <a:rPr lang="en-US" altLang="ko-KR" sz="3200" dirty="0">
                <a:latin typeface="+mn-ea"/>
              </a:rPr>
              <a:t>,</a:t>
            </a:r>
          </a:p>
          <a:p>
            <a:r>
              <a:rPr lang="en-US" altLang="ko-KR" sz="3200" b="0" dirty="0">
                <a:latin typeface="+mn-ea"/>
              </a:rPr>
              <a:t>   </a:t>
            </a:r>
            <a:r>
              <a:rPr lang="ko-KR" altLang="en-US" sz="3200" b="0" dirty="0">
                <a:latin typeface="+mn-ea"/>
              </a:rPr>
              <a:t>제외한 샘플로 성능 지표를 계산한다</a:t>
            </a:r>
            <a:r>
              <a:rPr lang="en-US" altLang="ko-KR" sz="3200" b="0" dirty="0">
                <a:latin typeface="+mn-ea"/>
              </a:rPr>
              <a:t>.</a:t>
            </a:r>
          </a:p>
          <a:p>
            <a:endParaRPr lang="en-US" altLang="ko-KR" sz="1050" b="0" dirty="0">
              <a:latin typeface="+mn-ea"/>
            </a:endParaRPr>
          </a:p>
          <a:p>
            <a:r>
              <a:rPr lang="en-US" altLang="ko-KR" sz="3200" b="0" dirty="0">
                <a:latin typeface="+mn-ea"/>
              </a:rPr>
              <a:t>• </a:t>
            </a:r>
            <a:r>
              <a:rPr lang="ko-KR" altLang="en-US" sz="3200" b="0" dirty="0">
                <a:latin typeface="+mn-ea"/>
              </a:rPr>
              <a:t>이렇게 도출된 </a:t>
            </a:r>
            <a:r>
              <a:rPr lang="en-US" altLang="ko-KR" sz="3200" b="0" dirty="0">
                <a:latin typeface="+mn-ea"/>
              </a:rPr>
              <a:t>n</a:t>
            </a:r>
            <a:r>
              <a:rPr lang="ko-KR" altLang="en-US" sz="3200" b="0" dirty="0">
                <a:latin typeface="+mn-ea"/>
              </a:rPr>
              <a:t>개의 성능 지표를 평균 내어 최종 성능 지표를 도출</a:t>
            </a:r>
            <a:endParaRPr lang="en-US" altLang="ko-KR" sz="3200" b="0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4D850E-404C-B191-9221-F57DA8017F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3438" y="5478001"/>
            <a:ext cx="6301123" cy="310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9492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825809" y="2710745"/>
            <a:ext cx="8665811" cy="8885006"/>
            <a:chOff x="9825809" y="2710745"/>
            <a:chExt cx="8665811" cy="88850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9825809" y="2710745"/>
              <a:ext cx="8654379" cy="8878303"/>
              <a:chOff x="9825809" y="2710745"/>
              <a:chExt cx="8654379" cy="887830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613926" y="-1661834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25809" y="2710745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837241" y="2717449"/>
              <a:ext cx="8654379" cy="8878303"/>
              <a:chOff x="9837241" y="2717449"/>
              <a:chExt cx="8654379" cy="8878303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337092" y="-1821561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37241" y="2717449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636905" y="1852637"/>
            <a:ext cx="2779868" cy="2850182"/>
            <a:chOff x="1636905" y="1852637"/>
            <a:chExt cx="2779868" cy="2850182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636905" y="1852637"/>
              <a:ext cx="2776200" cy="2848032"/>
              <a:chOff x="1636905" y="1852637"/>
              <a:chExt cx="2776200" cy="2848032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5793" y="449976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36905" y="1852637"/>
                <a:ext cx="2776200" cy="2848032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640572" y="1854787"/>
              <a:ext cx="2776200" cy="2848032"/>
              <a:chOff x="1640572" y="1854787"/>
              <a:chExt cx="2776200" cy="2848032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96989" y="398738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40572" y="1854787"/>
                <a:ext cx="2776200" cy="2848032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566367" y="8528871"/>
            <a:ext cx="476190" cy="1513686"/>
            <a:chOff x="1566367" y="8528871"/>
            <a:chExt cx="476190" cy="151368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1566367" y="8528871"/>
              <a:ext cx="476190" cy="151368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1.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지도학습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(supervised learning)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704FA26-99A8-5573-3AAD-926DD9F59E43}"/>
                  </a:ext>
                </a:extLst>
              </p:cNvPr>
              <p:cNvSpPr txBox="1"/>
              <p:nvPr/>
            </p:nvSpPr>
            <p:spPr>
              <a:xfrm>
                <a:off x="1523994" y="2377269"/>
                <a:ext cx="15240000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b="0" dirty="0">
                    <a:latin typeface="+mn-ea"/>
                  </a:rPr>
                  <a:t>•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3200" b="0" dirty="0">
                    <a:latin typeface="+mn-ea"/>
                  </a:rPr>
                  <a:t>에 대하여 입력변수 </a:t>
                </a:r>
                <a:r>
                  <a:rPr lang="en-US" altLang="ko-KR" sz="3200" b="0" dirty="0">
                    <a:latin typeface="+mn-ea"/>
                  </a:rPr>
                  <a:t>X</a:t>
                </a:r>
                <a:r>
                  <a:rPr lang="ko-KR" altLang="en-US" sz="3200" b="0" dirty="0">
                    <a:latin typeface="+mn-ea"/>
                  </a:rPr>
                  <a:t>와 출력변수 </a:t>
                </a:r>
                <a:r>
                  <a:rPr lang="en-US" altLang="ko-KR" sz="3200" b="0" dirty="0">
                    <a:latin typeface="+mn-ea"/>
                  </a:rPr>
                  <a:t>Y</a:t>
                </a:r>
                <a:r>
                  <a:rPr lang="ko-KR" altLang="en-US" sz="3200" b="0" dirty="0">
                    <a:latin typeface="+mn-ea"/>
                  </a:rPr>
                  <a:t>의 관계에 대하여 모델링하는 것</a:t>
                </a:r>
                <a:endParaRPr lang="en-US" altLang="ko-KR" sz="3200" b="0" dirty="0">
                  <a:latin typeface="+mn-ea"/>
                </a:endParaRPr>
              </a:p>
              <a:p>
                <a:endParaRPr lang="en-US" altLang="ko-KR" sz="800" b="0" dirty="0">
                  <a:latin typeface="+mn-ea"/>
                </a:endParaRPr>
              </a:p>
              <a:p>
                <a:r>
                  <a:rPr lang="en-US" altLang="ko-KR" sz="3200" dirty="0">
                    <a:latin typeface="+mn-ea"/>
                  </a:rPr>
                  <a:t>  </a:t>
                </a:r>
                <a:r>
                  <a:rPr lang="ko-KR" altLang="en-US" sz="2800" dirty="0">
                    <a:solidFill>
                      <a:srgbClr val="4460AE"/>
                    </a:solidFill>
                    <a:latin typeface="+mn-ea"/>
                  </a:rPr>
                  <a:t>즉</a:t>
                </a:r>
                <a:r>
                  <a:rPr lang="en-US" altLang="ko-KR" sz="2800" dirty="0">
                    <a:solidFill>
                      <a:srgbClr val="4460AE"/>
                    </a:solidFill>
                    <a:latin typeface="+mn-ea"/>
                  </a:rPr>
                  <a:t>, Y</a:t>
                </a:r>
                <a:r>
                  <a:rPr lang="ko-KR" altLang="en-US" sz="2800" dirty="0">
                    <a:solidFill>
                      <a:srgbClr val="4460AE"/>
                    </a:solidFill>
                    <a:latin typeface="+mn-ea"/>
                  </a:rPr>
                  <a:t>에 대하여 예측 또는 분류하는 문제</a:t>
                </a:r>
                <a:endParaRPr lang="en-US" altLang="ko-KR" sz="2800" b="0" dirty="0">
                  <a:solidFill>
                    <a:srgbClr val="4460AE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704FA26-99A8-5573-3AAD-926DD9F59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4" y="2377269"/>
                <a:ext cx="15240000" cy="1107996"/>
              </a:xfrm>
              <a:prstGeom prst="rect">
                <a:avLst/>
              </a:prstGeom>
              <a:blipFill>
                <a:blip r:embed="rId3"/>
                <a:stretch>
                  <a:fillRect l="-1640" t="-14286" b="-17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C82820BF-AB2F-364B-70E2-C9326BF3D192}"/>
              </a:ext>
            </a:extLst>
          </p:cNvPr>
          <p:cNvSpPr txBox="1"/>
          <p:nvPr/>
        </p:nvSpPr>
        <p:spPr>
          <a:xfrm>
            <a:off x="1523994" y="4570266"/>
            <a:ext cx="15240000" cy="11464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0" dirty="0">
                <a:latin typeface="+mn-ea"/>
              </a:rPr>
              <a:t>• </a:t>
            </a:r>
            <a:r>
              <a:rPr lang="ko-KR" altLang="en-US" sz="3200" b="0" dirty="0">
                <a:latin typeface="+mn-ea"/>
              </a:rPr>
              <a:t>회귀 </a:t>
            </a:r>
            <a:r>
              <a:rPr lang="en-US" altLang="ko-KR" sz="3200" b="0" dirty="0">
                <a:latin typeface="+mn-ea"/>
              </a:rPr>
              <a:t>: </a:t>
            </a:r>
            <a:r>
              <a:rPr lang="ko-KR" altLang="en-US" sz="3200" b="0" dirty="0">
                <a:latin typeface="+mn-ea"/>
              </a:rPr>
              <a:t>입력 변수 </a:t>
            </a:r>
            <a:r>
              <a:rPr lang="en-US" altLang="ko-KR" sz="3200" b="0" dirty="0">
                <a:latin typeface="+mn-ea"/>
              </a:rPr>
              <a:t>X</a:t>
            </a:r>
            <a:r>
              <a:rPr lang="ko-KR" altLang="en-US" sz="3200" b="0" dirty="0">
                <a:latin typeface="+mn-ea"/>
              </a:rPr>
              <a:t>에 대해서 </a:t>
            </a:r>
            <a:r>
              <a:rPr lang="ko-KR" altLang="en-US" sz="3200" b="0" dirty="0">
                <a:solidFill>
                  <a:srgbClr val="4460AE"/>
                </a:solidFill>
                <a:latin typeface="+mn-ea"/>
              </a:rPr>
              <a:t>연속형</a:t>
            </a:r>
            <a:r>
              <a:rPr lang="ko-KR" altLang="en-US" sz="3200" b="0" dirty="0">
                <a:latin typeface="+mn-ea"/>
              </a:rPr>
              <a:t> 출력 변수 </a:t>
            </a:r>
            <a:r>
              <a:rPr lang="en-US" altLang="ko-KR" sz="3200" b="0" dirty="0">
                <a:latin typeface="+mn-ea"/>
              </a:rPr>
              <a:t>Y</a:t>
            </a:r>
            <a:r>
              <a:rPr lang="ko-KR" altLang="en-US" sz="3200" b="0" dirty="0">
                <a:latin typeface="+mn-ea"/>
              </a:rPr>
              <a:t>를 예측</a:t>
            </a:r>
            <a:endParaRPr lang="en-US" altLang="ko-KR" sz="3200" b="0" dirty="0">
              <a:latin typeface="+mn-ea"/>
            </a:endParaRPr>
          </a:p>
          <a:p>
            <a:endParaRPr lang="en-US" altLang="ko-KR" sz="1050" dirty="0">
              <a:solidFill>
                <a:srgbClr val="4460AE"/>
              </a:solidFill>
              <a:latin typeface="+mn-ea"/>
            </a:endParaRPr>
          </a:p>
          <a:p>
            <a:r>
              <a:rPr lang="en-US" altLang="ko-KR" sz="3200" b="0" dirty="0">
                <a:latin typeface="+mn-ea"/>
              </a:rPr>
              <a:t>• </a:t>
            </a:r>
            <a:r>
              <a:rPr lang="ko-KR" altLang="en-US" sz="3200" b="0" dirty="0">
                <a:latin typeface="+mn-ea"/>
              </a:rPr>
              <a:t>분류 </a:t>
            </a:r>
            <a:r>
              <a:rPr lang="en-US" altLang="ko-KR" sz="3200" b="0" dirty="0">
                <a:latin typeface="+mn-ea"/>
              </a:rPr>
              <a:t>: </a:t>
            </a:r>
            <a:r>
              <a:rPr lang="ko-KR" altLang="en-US" sz="3200" b="0" dirty="0">
                <a:latin typeface="+mn-ea"/>
              </a:rPr>
              <a:t>입력 변수 </a:t>
            </a:r>
            <a:r>
              <a:rPr lang="en-US" altLang="ko-KR" sz="3200" b="0" dirty="0">
                <a:latin typeface="+mn-ea"/>
              </a:rPr>
              <a:t>X</a:t>
            </a:r>
            <a:r>
              <a:rPr lang="ko-KR" altLang="en-US" sz="3200" b="0" dirty="0">
                <a:latin typeface="+mn-ea"/>
              </a:rPr>
              <a:t>에 대해서 </a:t>
            </a:r>
            <a:r>
              <a:rPr lang="ko-KR" altLang="en-US" sz="3200" b="0" dirty="0">
                <a:solidFill>
                  <a:srgbClr val="4460AE"/>
                </a:solidFill>
                <a:latin typeface="+mn-ea"/>
              </a:rPr>
              <a:t>이산형</a:t>
            </a:r>
            <a:r>
              <a:rPr lang="ko-KR" altLang="en-US" sz="3200" b="0" dirty="0">
                <a:latin typeface="+mn-ea"/>
              </a:rPr>
              <a:t> 출력 변수 </a:t>
            </a:r>
            <a:r>
              <a:rPr lang="en-US" altLang="ko-KR" sz="3200" b="0" dirty="0">
                <a:latin typeface="+mn-ea"/>
              </a:rPr>
              <a:t>Y</a:t>
            </a:r>
            <a:r>
              <a:rPr lang="ko-KR" altLang="en-US" sz="3200" b="0" dirty="0">
                <a:latin typeface="+mn-ea"/>
              </a:rPr>
              <a:t>를 예측</a:t>
            </a:r>
            <a:endParaRPr lang="en-US" altLang="ko-KR" sz="2800" b="0" dirty="0">
              <a:solidFill>
                <a:srgbClr val="4460AE"/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0D3B2E-E958-48A2-0379-EC8D9E0513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1158" y="6286500"/>
            <a:ext cx="6525672" cy="212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795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2.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비지도학습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(unsupervised learning)</a:t>
            </a:r>
            <a:endParaRPr lang="en-US" sz="4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04FA26-99A8-5573-3AAD-926DD9F59E43}"/>
              </a:ext>
            </a:extLst>
          </p:cNvPr>
          <p:cNvSpPr txBox="1"/>
          <p:nvPr/>
        </p:nvSpPr>
        <p:spPr>
          <a:xfrm>
            <a:off x="1523994" y="2682115"/>
            <a:ext cx="1524000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0" dirty="0">
                <a:latin typeface="+mn-ea"/>
              </a:rPr>
              <a:t>• </a:t>
            </a:r>
            <a:r>
              <a:rPr lang="ko-KR" altLang="en-US" sz="3200" b="0" dirty="0">
                <a:latin typeface="+mn-ea"/>
              </a:rPr>
              <a:t>출력변수 </a:t>
            </a:r>
            <a:r>
              <a:rPr lang="en-US" altLang="ko-KR" sz="3200" b="0" dirty="0">
                <a:latin typeface="+mn-ea"/>
              </a:rPr>
              <a:t>Y</a:t>
            </a:r>
            <a:r>
              <a:rPr lang="ko-KR" altLang="en-US" sz="3200" b="0" dirty="0">
                <a:latin typeface="+mn-ea"/>
              </a:rPr>
              <a:t>가 존재하지 않고</a:t>
            </a:r>
            <a:r>
              <a:rPr lang="en-US" altLang="ko-KR" sz="3200" b="0" dirty="0">
                <a:latin typeface="+mn-ea"/>
              </a:rPr>
              <a:t>, </a:t>
            </a:r>
            <a:r>
              <a:rPr lang="ko-KR" altLang="en-US" sz="3200" b="0" dirty="0">
                <a:latin typeface="+mn-ea"/>
              </a:rPr>
              <a:t>입력 변수 </a:t>
            </a:r>
            <a:r>
              <a:rPr lang="en-US" altLang="ko-KR" sz="3200" b="0" dirty="0">
                <a:latin typeface="+mn-ea"/>
              </a:rPr>
              <a:t>X</a:t>
            </a:r>
            <a:r>
              <a:rPr lang="ko-KR" altLang="en-US" sz="3200" b="0" dirty="0">
                <a:latin typeface="+mn-ea"/>
              </a:rPr>
              <a:t>간의 관계에 대해 모델링 하는 것</a:t>
            </a:r>
            <a:endParaRPr lang="en-US" altLang="ko-KR" sz="2800" b="0" dirty="0">
              <a:solidFill>
                <a:srgbClr val="4460AE"/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2820BF-AB2F-364B-70E2-C9326BF3D192}"/>
              </a:ext>
            </a:extLst>
          </p:cNvPr>
          <p:cNvSpPr txBox="1"/>
          <p:nvPr/>
        </p:nvSpPr>
        <p:spPr>
          <a:xfrm>
            <a:off x="1523994" y="4180330"/>
            <a:ext cx="15240000" cy="11464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0" dirty="0">
                <a:latin typeface="+mn-ea"/>
              </a:rPr>
              <a:t>• </a:t>
            </a:r>
            <a:r>
              <a:rPr lang="ko-KR" altLang="en-US" sz="3200" b="0" dirty="0">
                <a:latin typeface="+mn-ea"/>
              </a:rPr>
              <a:t>군집 분석 </a:t>
            </a:r>
            <a:r>
              <a:rPr lang="en-US" altLang="ko-KR" sz="3200" b="0" dirty="0">
                <a:latin typeface="+mn-ea"/>
              </a:rPr>
              <a:t>: </a:t>
            </a:r>
            <a:r>
              <a:rPr lang="ko-KR" altLang="en-US" sz="3200" b="0" dirty="0">
                <a:latin typeface="+mn-ea"/>
              </a:rPr>
              <a:t>유사한 데이터끼리 그룹화</a:t>
            </a:r>
            <a:endParaRPr lang="en-US" altLang="ko-KR" sz="3200" b="0" dirty="0">
              <a:latin typeface="+mn-ea"/>
            </a:endParaRPr>
          </a:p>
          <a:p>
            <a:endParaRPr lang="en-US" altLang="ko-KR" sz="1050" dirty="0">
              <a:solidFill>
                <a:srgbClr val="4460AE"/>
              </a:solidFill>
              <a:latin typeface="+mn-ea"/>
            </a:endParaRPr>
          </a:p>
          <a:p>
            <a:r>
              <a:rPr lang="en-US" altLang="ko-KR" sz="3200" b="0" dirty="0">
                <a:latin typeface="+mn-ea"/>
              </a:rPr>
              <a:t>• </a:t>
            </a:r>
            <a:r>
              <a:rPr lang="en-US" altLang="ko-KR" sz="3200" dirty="0">
                <a:latin typeface="+mn-ea"/>
              </a:rPr>
              <a:t>PCA</a:t>
            </a:r>
            <a:r>
              <a:rPr lang="ko-KR" altLang="en-US" sz="3200" b="0" dirty="0">
                <a:latin typeface="+mn-ea"/>
              </a:rPr>
              <a:t> </a:t>
            </a:r>
            <a:r>
              <a:rPr lang="en-US" altLang="ko-KR" sz="3200" b="0" dirty="0">
                <a:latin typeface="+mn-ea"/>
              </a:rPr>
              <a:t>: </a:t>
            </a:r>
            <a:r>
              <a:rPr lang="ko-KR" altLang="en-US" sz="3200" dirty="0">
                <a:latin typeface="+mn-ea"/>
              </a:rPr>
              <a:t>독립변수들의 차원을 축소화</a:t>
            </a:r>
            <a:endParaRPr lang="en-US" altLang="ko-KR" sz="2800" b="0" dirty="0">
              <a:solidFill>
                <a:srgbClr val="4460AE"/>
              </a:solidFill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84076A6-6CAE-3AD7-35C3-47BB8AEE7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037" y="5875964"/>
            <a:ext cx="5889926" cy="312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260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2.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비지도학습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(unsupervised learning)</a:t>
            </a:r>
            <a:endParaRPr lang="en-US" sz="4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04FA26-99A8-5573-3AAD-926DD9F59E43}"/>
              </a:ext>
            </a:extLst>
          </p:cNvPr>
          <p:cNvSpPr txBox="1"/>
          <p:nvPr/>
        </p:nvSpPr>
        <p:spPr>
          <a:xfrm>
            <a:off x="1523994" y="3050619"/>
            <a:ext cx="15240000" cy="20928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0" dirty="0">
                <a:latin typeface="+mn-ea"/>
              </a:rPr>
              <a:t>• </a:t>
            </a:r>
            <a:r>
              <a:rPr lang="ko-KR" altLang="en-US" sz="3200" b="0" dirty="0">
                <a:latin typeface="+mn-ea"/>
              </a:rPr>
              <a:t>강화학습 </a:t>
            </a:r>
            <a:r>
              <a:rPr lang="en-US" altLang="ko-KR" sz="3200" b="0" dirty="0">
                <a:latin typeface="+mn-ea"/>
              </a:rPr>
              <a:t>:  </a:t>
            </a:r>
            <a:r>
              <a:rPr lang="ko-KR" altLang="en-US" sz="3200" b="0" dirty="0">
                <a:latin typeface="+mn-ea"/>
              </a:rPr>
              <a:t>수 많은 </a:t>
            </a:r>
            <a:r>
              <a:rPr lang="ko-KR" altLang="en-US" sz="3200" b="0" dirty="0" err="1">
                <a:latin typeface="+mn-ea"/>
              </a:rPr>
              <a:t>시물레이션을</a:t>
            </a:r>
            <a:r>
              <a:rPr lang="ko-KR" altLang="en-US" sz="3200" b="0" dirty="0">
                <a:latin typeface="+mn-ea"/>
              </a:rPr>
              <a:t> 통해 현재의 선택이 먼 미래에 보상이 최대가 </a:t>
            </a:r>
            <a:endParaRPr lang="en-US" altLang="ko-KR" sz="3200" b="0" dirty="0">
              <a:latin typeface="+mn-ea"/>
            </a:endParaRPr>
          </a:p>
          <a:p>
            <a:r>
              <a:rPr lang="ko-KR" altLang="en-US" sz="3200" b="0" dirty="0">
                <a:latin typeface="+mn-ea"/>
              </a:rPr>
              <a:t>                        되도록 학습</a:t>
            </a:r>
            <a:r>
              <a:rPr lang="en-US" altLang="ko-KR" sz="3200" b="0" dirty="0">
                <a:latin typeface="+mn-ea"/>
              </a:rPr>
              <a:t>.</a:t>
            </a:r>
          </a:p>
          <a:p>
            <a:endParaRPr lang="en-US" altLang="ko-KR" sz="800" b="0" dirty="0">
              <a:latin typeface="+mn-ea"/>
            </a:endParaRPr>
          </a:p>
          <a:p>
            <a:r>
              <a:rPr lang="en-US" altLang="ko-KR" sz="3200" dirty="0">
                <a:latin typeface="+mn-ea"/>
              </a:rPr>
              <a:t>                         Agent</a:t>
            </a:r>
            <a:r>
              <a:rPr lang="ko-KR" altLang="en-US" sz="3200" dirty="0">
                <a:latin typeface="+mn-ea"/>
              </a:rPr>
              <a:t>가 </a:t>
            </a:r>
            <a:r>
              <a:rPr lang="en-US" altLang="ko-KR" sz="3200" dirty="0">
                <a:latin typeface="+mn-ea"/>
              </a:rPr>
              <a:t>action</a:t>
            </a:r>
            <a:r>
              <a:rPr lang="ko-KR" altLang="en-US" sz="3200" dirty="0">
                <a:latin typeface="+mn-ea"/>
              </a:rPr>
              <a:t>을 취하고 환경에서 보상을 받고 이 보상이 최대가 되도록</a:t>
            </a:r>
            <a:endParaRPr lang="en-US" altLang="ko-KR" sz="3200" dirty="0">
              <a:latin typeface="+mn-ea"/>
            </a:endParaRPr>
          </a:p>
          <a:p>
            <a:r>
              <a:rPr lang="en-US" altLang="ko-KR" sz="3200" b="0" dirty="0">
                <a:latin typeface="+mn-ea"/>
              </a:rPr>
              <a:t>                        </a:t>
            </a:r>
            <a:r>
              <a:rPr lang="ko-KR" altLang="en-US" sz="3200" b="0" dirty="0">
                <a:latin typeface="+mn-ea"/>
              </a:rPr>
              <a:t>최적의 </a:t>
            </a:r>
            <a:r>
              <a:rPr lang="en-US" altLang="ko-KR" sz="3200" b="0" dirty="0">
                <a:latin typeface="+mn-ea"/>
              </a:rPr>
              <a:t>a</a:t>
            </a:r>
            <a:r>
              <a:rPr lang="en-US" altLang="ko-KR" sz="3200" dirty="0">
                <a:latin typeface="+mn-ea"/>
              </a:rPr>
              <a:t>ction</a:t>
            </a:r>
            <a:r>
              <a:rPr lang="ko-KR" altLang="en-US" sz="3200" dirty="0">
                <a:latin typeface="+mn-ea"/>
              </a:rPr>
              <a:t>을 취하는 방법을 배움</a:t>
            </a:r>
            <a:r>
              <a:rPr lang="en-US" altLang="ko-KR" sz="3200" dirty="0">
                <a:latin typeface="+mn-ea"/>
              </a:rPr>
              <a:t>.</a:t>
            </a:r>
            <a:endParaRPr lang="en-US" altLang="ko-KR" sz="2800" b="0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976B357-EA6D-80AB-6117-55DA85738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137" y="5823236"/>
            <a:ext cx="5875726" cy="241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593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Machine Learning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의 종류</a:t>
            </a:r>
            <a:endParaRPr lang="en-US" sz="4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04FA26-99A8-5573-3AAD-926DD9F59E43}"/>
              </a:ext>
            </a:extLst>
          </p:cNvPr>
          <p:cNvSpPr txBox="1"/>
          <p:nvPr/>
        </p:nvSpPr>
        <p:spPr>
          <a:xfrm>
            <a:off x="1523994" y="3173730"/>
            <a:ext cx="15240000" cy="1600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0" dirty="0">
                <a:latin typeface="+mn-ea"/>
              </a:rPr>
              <a:t>• </a:t>
            </a:r>
            <a:r>
              <a:rPr lang="ko-KR" altLang="en-US" sz="3200" dirty="0">
                <a:latin typeface="+mn-ea"/>
              </a:rPr>
              <a:t>선형회귀분석</a:t>
            </a:r>
            <a:r>
              <a:rPr lang="ko-KR" altLang="en-US" sz="3200" b="0" dirty="0">
                <a:latin typeface="+mn-ea"/>
              </a:rPr>
              <a:t> </a:t>
            </a:r>
            <a:r>
              <a:rPr lang="en-US" altLang="ko-KR" sz="3200" b="0" dirty="0">
                <a:latin typeface="+mn-ea"/>
              </a:rPr>
              <a:t>:  </a:t>
            </a:r>
            <a:r>
              <a:rPr lang="ko-KR" altLang="en-US" sz="3200" b="0" dirty="0">
                <a:latin typeface="+mn-ea"/>
              </a:rPr>
              <a:t>독립변수와 종속변수가 선형적인 관계가 있다라는 가정하에 분석</a:t>
            </a:r>
            <a:r>
              <a:rPr lang="en-US" altLang="ko-KR" sz="3200" b="0" dirty="0">
                <a:latin typeface="+mn-ea"/>
              </a:rPr>
              <a:t>.</a:t>
            </a:r>
          </a:p>
          <a:p>
            <a:endParaRPr lang="en-US" altLang="ko-KR" sz="800" b="0" dirty="0">
              <a:latin typeface="+mn-ea"/>
            </a:endParaRPr>
          </a:p>
          <a:p>
            <a:r>
              <a:rPr lang="en-US" altLang="ko-KR" sz="3200" dirty="0">
                <a:latin typeface="+mn-ea"/>
              </a:rPr>
              <a:t>                                  </a:t>
            </a:r>
            <a:r>
              <a:rPr lang="ko-KR" altLang="en-US" sz="3200" dirty="0">
                <a:latin typeface="+mn-ea"/>
              </a:rPr>
              <a:t>직선을 통해 종속변수를 예측하기 때문에 독립변수의 중요도와</a:t>
            </a:r>
            <a:endParaRPr lang="en-US" altLang="ko-KR" sz="3200" dirty="0">
              <a:latin typeface="+mn-ea"/>
            </a:endParaRPr>
          </a:p>
          <a:p>
            <a:r>
              <a:rPr lang="en-US" altLang="ko-KR" sz="3200" b="0" dirty="0">
                <a:latin typeface="+mn-ea"/>
              </a:rPr>
              <a:t>                                 </a:t>
            </a:r>
            <a:r>
              <a:rPr lang="ko-KR" altLang="en-US" sz="3200" b="0" dirty="0">
                <a:latin typeface="+mn-ea"/>
              </a:rPr>
              <a:t>영향력을 파악하기 쉬움</a:t>
            </a:r>
            <a:r>
              <a:rPr lang="en-US" altLang="ko-KR" sz="3200" b="0" dirty="0">
                <a:latin typeface="+mn-ea"/>
              </a:rPr>
              <a:t>.</a:t>
            </a:r>
            <a:endParaRPr lang="en-US" altLang="ko-KR" sz="2800" b="0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613EEB-9AEB-EF0E-7571-62EA1F317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5143500"/>
            <a:ext cx="5524500" cy="34283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CB1F149-91F2-B045-772E-843F94BA9D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8450" y="6362700"/>
            <a:ext cx="1905000" cy="104184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B36C220-1B45-CDAD-BA29-E01F4FD47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0128" y="7030824"/>
            <a:ext cx="876422" cy="74305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A0C7690-A904-9235-CD39-63304AE692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9481" y="7030824"/>
            <a:ext cx="121293" cy="10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302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Machine Learning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의 종류</a:t>
            </a:r>
            <a:endParaRPr lang="en-US" sz="4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04FA26-99A8-5573-3AAD-926DD9F59E43}"/>
              </a:ext>
            </a:extLst>
          </p:cNvPr>
          <p:cNvSpPr txBox="1"/>
          <p:nvPr/>
        </p:nvSpPr>
        <p:spPr>
          <a:xfrm>
            <a:off x="1523994" y="3173730"/>
            <a:ext cx="15240000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0" dirty="0">
                <a:latin typeface="+mn-ea"/>
              </a:rPr>
              <a:t>• </a:t>
            </a:r>
            <a:r>
              <a:rPr lang="ko-KR" altLang="en-US" sz="3200" b="0" dirty="0">
                <a:latin typeface="+mn-ea"/>
              </a:rPr>
              <a:t>의사결정나무 </a:t>
            </a:r>
            <a:r>
              <a:rPr lang="en-US" altLang="ko-KR" sz="3200" b="0" dirty="0">
                <a:latin typeface="+mn-ea"/>
              </a:rPr>
              <a:t>:  </a:t>
            </a:r>
            <a:r>
              <a:rPr lang="ko-KR" altLang="en-US" sz="3200" b="0" dirty="0">
                <a:latin typeface="+mn-ea"/>
              </a:rPr>
              <a:t>독립변수의 조건에 따라 종속변수를 분리</a:t>
            </a:r>
            <a:r>
              <a:rPr lang="en-US" altLang="ko-KR" sz="3200" b="0" dirty="0">
                <a:latin typeface="+mn-ea"/>
              </a:rPr>
              <a:t>.</a:t>
            </a:r>
          </a:p>
          <a:p>
            <a:endParaRPr lang="en-US" altLang="ko-KR" sz="800" b="0" dirty="0">
              <a:latin typeface="+mn-ea"/>
            </a:endParaRPr>
          </a:p>
          <a:p>
            <a:r>
              <a:rPr lang="en-US" altLang="ko-KR" sz="3200" dirty="0">
                <a:latin typeface="+mn-ea"/>
              </a:rPr>
              <a:t>                                  </a:t>
            </a:r>
            <a:r>
              <a:rPr lang="ko-KR" altLang="en-US" sz="3200" dirty="0">
                <a:latin typeface="+mn-ea"/>
              </a:rPr>
              <a:t>이해하기 쉬우나 </a:t>
            </a:r>
            <a:r>
              <a:rPr lang="en-US" altLang="ko-KR" sz="3200" dirty="0">
                <a:latin typeface="+mn-ea"/>
              </a:rPr>
              <a:t>overfitting</a:t>
            </a:r>
            <a:r>
              <a:rPr lang="ko-KR" altLang="en-US" sz="3200" dirty="0">
                <a:latin typeface="+mn-ea"/>
              </a:rPr>
              <a:t>이 잘 </a:t>
            </a:r>
            <a:r>
              <a:rPr lang="ko-KR" altLang="en-US" sz="3200" dirty="0" err="1">
                <a:latin typeface="+mn-ea"/>
              </a:rPr>
              <a:t>일어남</a:t>
            </a:r>
            <a:r>
              <a:rPr lang="en-US" altLang="ko-KR" sz="3200" b="0" dirty="0">
                <a:latin typeface="+mn-ea"/>
              </a:rPr>
              <a:t>.</a:t>
            </a:r>
            <a:endParaRPr lang="en-US" altLang="ko-KR" sz="2800" b="0" dirty="0">
              <a:latin typeface="+mn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A0C7690-A904-9235-CD39-63304AE69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9481" y="7030824"/>
            <a:ext cx="121293" cy="10283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FD4204C-C160-28B6-EE2C-021643F464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0" y="4838700"/>
            <a:ext cx="5334000" cy="362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516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Machine Learning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의 종류</a:t>
            </a:r>
            <a:endParaRPr lang="en-US" sz="4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04FA26-99A8-5573-3AAD-926DD9F59E43}"/>
              </a:ext>
            </a:extLst>
          </p:cNvPr>
          <p:cNvSpPr txBox="1"/>
          <p:nvPr/>
        </p:nvSpPr>
        <p:spPr>
          <a:xfrm>
            <a:off x="1523994" y="3173730"/>
            <a:ext cx="1524000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0" dirty="0">
                <a:latin typeface="+mn-ea"/>
              </a:rPr>
              <a:t>• KNN (K-Nearest Neighbor)</a:t>
            </a:r>
            <a:r>
              <a:rPr lang="ko-KR" altLang="en-US" sz="3200" b="0" dirty="0">
                <a:latin typeface="+mn-ea"/>
              </a:rPr>
              <a:t> </a:t>
            </a:r>
            <a:r>
              <a:rPr lang="en-US" altLang="ko-KR" sz="3200" b="0" dirty="0">
                <a:latin typeface="+mn-ea"/>
              </a:rPr>
              <a:t>:  </a:t>
            </a:r>
            <a:r>
              <a:rPr lang="ko-KR" altLang="en-US" sz="3200" b="0" dirty="0">
                <a:latin typeface="+mn-ea"/>
              </a:rPr>
              <a:t>새로 들어온 데이터의 주변 </a:t>
            </a:r>
            <a:r>
              <a:rPr lang="en-US" altLang="ko-KR" sz="3200" b="0" dirty="0">
                <a:latin typeface="+mn-ea"/>
              </a:rPr>
              <a:t>k</a:t>
            </a:r>
            <a:r>
              <a:rPr lang="ko-KR" altLang="en-US" sz="3200" b="0" dirty="0">
                <a:latin typeface="+mn-ea"/>
              </a:rPr>
              <a:t>개의 데이터의 </a:t>
            </a:r>
            <a:r>
              <a:rPr lang="en-US" altLang="ko-KR" sz="3200" b="0" dirty="0">
                <a:latin typeface="+mn-ea"/>
              </a:rPr>
              <a:t>class</a:t>
            </a:r>
            <a:r>
              <a:rPr lang="ko-KR" altLang="en-US" sz="3200" b="0" dirty="0">
                <a:latin typeface="+mn-ea"/>
              </a:rPr>
              <a:t>로 분류</a:t>
            </a:r>
            <a:r>
              <a:rPr lang="en-US" altLang="ko-KR" sz="3200" b="0" dirty="0">
                <a:latin typeface="+mn-ea"/>
              </a:rPr>
              <a:t>.</a:t>
            </a:r>
            <a:endParaRPr lang="en-US" altLang="ko-KR" sz="2800" b="0" dirty="0">
              <a:latin typeface="+mn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A0C7690-A904-9235-CD39-63304AE69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9481" y="7030824"/>
            <a:ext cx="121293" cy="1028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50A8824-2621-8E86-A0C6-DBAEB987B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240" y="4457700"/>
            <a:ext cx="4867508" cy="381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899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Machine Learning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의 종류</a:t>
            </a:r>
            <a:endParaRPr lang="en-US" sz="4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04FA26-99A8-5573-3AAD-926DD9F59E43}"/>
              </a:ext>
            </a:extLst>
          </p:cNvPr>
          <p:cNvSpPr txBox="1"/>
          <p:nvPr/>
        </p:nvSpPr>
        <p:spPr>
          <a:xfrm>
            <a:off x="1523994" y="3173730"/>
            <a:ext cx="15240000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0" dirty="0">
                <a:latin typeface="+mn-ea"/>
              </a:rPr>
              <a:t>• Neural Network</a:t>
            </a:r>
            <a:r>
              <a:rPr lang="ko-KR" altLang="en-US" sz="3200" b="0" dirty="0">
                <a:latin typeface="+mn-ea"/>
              </a:rPr>
              <a:t> </a:t>
            </a:r>
            <a:r>
              <a:rPr lang="en-US" altLang="ko-KR" sz="3200" b="0" dirty="0">
                <a:latin typeface="+mn-ea"/>
              </a:rPr>
              <a:t>:  </a:t>
            </a:r>
            <a:r>
              <a:rPr lang="ko-KR" altLang="en-US" sz="3200" b="0" dirty="0">
                <a:latin typeface="+mn-ea"/>
              </a:rPr>
              <a:t>입력</a:t>
            </a:r>
            <a:r>
              <a:rPr lang="en-US" altLang="ko-KR" sz="3200" b="0" dirty="0">
                <a:latin typeface="+mn-ea"/>
              </a:rPr>
              <a:t>, </a:t>
            </a:r>
            <a:r>
              <a:rPr lang="ko-KR" altLang="en-US" sz="3200" b="0" dirty="0">
                <a:latin typeface="+mn-ea"/>
              </a:rPr>
              <a:t>은닉</a:t>
            </a:r>
            <a:r>
              <a:rPr lang="en-US" altLang="ko-KR" sz="3200" b="0" dirty="0">
                <a:latin typeface="+mn-ea"/>
              </a:rPr>
              <a:t>, </a:t>
            </a:r>
            <a:r>
              <a:rPr lang="ko-KR" altLang="en-US" sz="3200" b="0" dirty="0">
                <a:latin typeface="+mn-ea"/>
              </a:rPr>
              <a:t>출력층으로 구성된 모형으로서 각 층을 연결하는 </a:t>
            </a:r>
            <a:endParaRPr lang="en-US" altLang="ko-KR" sz="3200" b="0" dirty="0">
              <a:latin typeface="+mn-ea"/>
            </a:endParaRPr>
          </a:p>
          <a:p>
            <a:r>
              <a:rPr lang="en-US" altLang="ko-KR" sz="3200" dirty="0">
                <a:latin typeface="+mn-ea"/>
              </a:rPr>
              <a:t>                                   </a:t>
            </a:r>
            <a:r>
              <a:rPr lang="ko-KR" altLang="en-US" sz="3200" dirty="0">
                <a:latin typeface="+mn-ea"/>
              </a:rPr>
              <a:t>노드의 가중치를 업데이트 하면서 학습</a:t>
            </a:r>
            <a:r>
              <a:rPr lang="en-US" altLang="ko-KR" sz="3200" b="0" dirty="0">
                <a:latin typeface="+mn-ea"/>
              </a:rPr>
              <a:t>.</a:t>
            </a:r>
            <a:endParaRPr lang="en-US" altLang="ko-KR" sz="2800" b="0" dirty="0">
              <a:latin typeface="+mn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A0C7690-A904-9235-CD39-63304AE69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9481" y="7030824"/>
            <a:ext cx="121293" cy="10283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9254196-9AA1-921B-1B9C-A22A29358D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4838700"/>
            <a:ext cx="5791200" cy="296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550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612</Words>
  <Application>Microsoft Office PowerPoint</Application>
  <PresentationFormat>사용자 지정</PresentationFormat>
  <Paragraphs>98</Paragraphs>
  <Slides>24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Pretendard</vt:lpstr>
      <vt:lpstr>Pretendard Light</vt:lpstr>
      <vt:lpstr>맑은 고딕</vt:lpstr>
      <vt:lpstr>Arial</vt:lpstr>
      <vt:lpstr>Calibri</vt:lpstr>
      <vt:lpstr>Cambria Math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김민경</cp:lastModifiedBy>
  <cp:revision>17</cp:revision>
  <dcterms:created xsi:type="dcterms:W3CDTF">2024-01-15T12:38:32Z</dcterms:created>
  <dcterms:modified xsi:type="dcterms:W3CDTF">2024-07-23T04:42:16Z</dcterms:modified>
</cp:coreProperties>
</file>