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80" r:id="rId14"/>
    <p:sldId id="278" r:id="rId15"/>
    <p:sldId id="279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67" r:id="rId33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60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102" y="6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825809" y="2710745"/>
            <a:ext cx="8665811" cy="8885006"/>
            <a:chOff x="9825809" y="2710745"/>
            <a:chExt cx="8665811" cy="88850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9825809" y="2710745"/>
              <a:ext cx="8654379" cy="8878303"/>
              <a:chOff x="9825809" y="2710745"/>
              <a:chExt cx="8654379" cy="887830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613926" y="-1661834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25809" y="2710745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837241" y="2717449"/>
              <a:ext cx="8654379" cy="8878303"/>
              <a:chOff x="9837241" y="2717449"/>
              <a:chExt cx="8654379" cy="8878303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337092" y="-1821561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37241" y="2717449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9066667" y="1207331"/>
            <a:ext cx="2106633" cy="2159919"/>
            <a:chOff x="9066667" y="1207331"/>
            <a:chExt cx="2106633" cy="2159919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9066667" y="1207331"/>
              <a:ext cx="2103854" cy="2158289"/>
              <a:chOff x="9066667" y="1207331"/>
              <a:chExt cx="2103854" cy="2158289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042770" y="144370"/>
                <a:ext cx="4207708" cy="4316579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066667" y="1207331"/>
                <a:ext cx="2103854" cy="215828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069446" y="1208961"/>
              <a:ext cx="2103854" cy="2158289"/>
              <a:chOff x="9069446" y="1208961"/>
              <a:chExt cx="2103854" cy="2158289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975473" y="105541"/>
                <a:ext cx="4207708" cy="4316579"/>
              </a:xfrm>
              <a:prstGeom prst="rect">
                <a:avLst/>
              </a:prstGeom>
            </p:spPr>
          </p:pic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069446" y="1208961"/>
                <a:ext cx="2103854" cy="2158289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953038" y="5146964"/>
            <a:ext cx="15149059" cy="83099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4.3 </a:t>
            </a:r>
            <a:r>
              <a:rPr lang="ko-KR" altLang="en-US" sz="24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퍼지관계 </a:t>
            </a:r>
            <a:r>
              <a:rPr lang="en-US" altLang="ko-KR" sz="24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(fuzzy relation)</a:t>
            </a:r>
          </a:p>
          <a:p>
            <a:r>
              <a:rPr lang="en-US" sz="2400" dirty="0">
                <a:solidFill>
                  <a:srgbClr val="000000"/>
                </a:solidFill>
                <a:latin typeface="Pretendard Light" pitchFamily="34" charset="0"/>
              </a:rPr>
              <a:t>4.4 </a:t>
            </a:r>
            <a:r>
              <a:rPr lang="ko-KR" altLang="en-US" sz="2400" dirty="0">
                <a:solidFill>
                  <a:srgbClr val="000000"/>
                </a:solidFill>
                <a:latin typeface="Pretendard Light" pitchFamily="34" charset="0"/>
              </a:rPr>
              <a:t>퍼지집합의 확장 </a:t>
            </a:r>
            <a:r>
              <a:rPr lang="en-US" altLang="ko-KR" sz="2400" dirty="0">
                <a:solidFill>
                  <a:srgbClr val="000000"/>
                </a:solidFill>
                <a:latin typeface="Pretendard Light" pitchFamily="34" charset="0"/>
              </a:rPr>
              <a:t>(fuzzy extension)</a:t>
            </a:r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953038" y="3902697"/>
            <a:ext cx="15434773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7200" kern="0" spc="1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4</a:t>
            </a:r>
            <a:r>
              <a:rPr lang="ko-KR" altLang="en-US" sz="7200" kern="0" spc="1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장</a:t>
            </a:r>
            <a:r>
              <a:rPr lang="en-US" altLang="ko-KR" sz="7200" kern="0" spc="1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. </a:t>
            </a:r>
            <a:r>
              <a:rPr lang="ko-KR" altLang="en-US" sz="7200" kern="0" spc="1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퍼지관계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4.3.4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퍼지관계의 연산</a:t>
            </a:r>
            <a:endParaRPr 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36D1D9E-F5B7-4370-0203-3D8DC7BA6CCD}"/>
                  </a:ext>
                </a:extLst>
              </p:cNvPr>
              <p:cNvSpPr txBox="1"/>
              <p:nvPr/>
            </p:nvSpPr>
            <p:spPr>
              <a:xfrm>
                <a:off x="1523994" y="4344003"/>
                <a:ext cx="15240000" cy="22929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b="0" dirty="0">
                    <a:latin typeface="+mn-ea"/>
                  </a:rPr>
                  <a:t>• </a:t>
                </a:r>
                <a:r>
                  <a:rPr lang="ko-KR" altLang="en-US" sz="3200" b="0" dirty="0">
                    <a:latin typeface="+mn-ea"/>
                  </a:rPr>
                  <a:t>퍼지</a:t>
                </a:r>
                <a:r>
                  <a:rPr lang="ko-KR" altLang="en-US" sz="3200" dirty="0">
                    <a:latin typeface="+mn-ea"/>
                  </a:rPr>
                  <a:t>관계 </a:t>
                </a:r>
                <a:r>
                  <a:rPr lang="en-US" altLang="ko-KR" sz="3200" dirty="0">
                    <a:latin typeface="+mn-ea"/>
                  </a:rPr>
                  <a:t>R</a:t>
                </a:r>
                <a:r>
                  <a:rPr lang="ko-KR" altLang="en-US" sz="3200" dirty="0">
                    <a:latin typeface="+mn-ea"/>
                  </a:rPr>
                  <a:t>과 </a:t>
                </a:r>
                <a:r>
                  <a:rPr lang="en-US" altLang="ko-KR" sz="3200" dirty="0">
                    <a:latin typeface="+mn-ea"/>
                  </a:rPr>
                  <a:t>S</a:t>
                </a:r>
                <a:r>
                  <a:rPr lang="ko-KR" altLang="en-US" sz="3200" dirty="0">
                    <a:latin typeface="+mn-ea"/>
                  </a:rPr>
                  <a:t>가 각각 집합 </a:t>
                </a:r>
                <a:r>
                  <a:rPr lang="en-US" altLang="ko-KR" sz="3200" dirty="0">
                    <a:latin typeface="+mn-ea"/>
                  </a:rPr>
                  <a:t>A</a:t>
                </a:r>
                <a:r>
                  <a:rPr lang="ko-KR" altLang="en-US" sz="3200" dirty="0">
                    <a:latin typeface="+mn-ea"/>
                  </a:rPr>
                  <a:t>에서 </a:t>
                </a:r>
                <a:r>
                  <a:rPr lang="en-US" altLang="ko-KR" sz="3200" dirty="0">
                    <a:latin typeface="+mn-ea"/>
                  </a:rPr>
                  <a:t>B</a:t>
                </a:r>
                <a:r>
                  <a:rPr lang="ko-KR" altLang="en-US" sz="3200" dirty="0">
                    <a:latin typeface="+mn-ea"/>
                  </a:rPr>
                  <a:t>로의 관계</a:t>
                </a:r>
                <a:endParaRPr lang="en-US" altLang="ko-KR" sz="3200" dirty="0">
                  <a:latin typeface="+mn-ea"/>
                </a:endParaRPr>
              </a:p>
              <a:p>
                <a:endParaRPr lang="en-US" altLang="ko-KR" sz="1050" b="0" dirty="0">
                  <a:solidFill>
                    <a:srgbClr val="4460AE"/>
                  </a:solidFill>
                  <a:latin typeface="+mn-ea"/>
                </a:endParaRPr>
              </a:p>
              <a:p>
                <a:r>
                  <a:rPr lang="en-US" altLang="ko-KR" sz="3200" b="0" dirty="0">
                    <a:latin typeface="+mn-ea"/>
                  </a:rPr>
                  <a:t>•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d>
                      <m:d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ko-KR" sz="3200" b="0" dirty="0">
                    <a:solidFill>
                      <a:srgbClr val="4460AE"/>
                    </a:solidFill>
                    <a:latin typeface="+mn-ea"/>
                  </a:rPr>
                  <a:t> , </a:t>
                </a:r>
              </a:p>
              <a:p>
                <a:r>
                  <a:rPr lang="en-US" altLang="ko-KR" sz="3200" dirty="0">
                    <a:solidFill>
                      <a:srgbClr val="4460AE"/>
                    </a:solidFill>
                    <a:latin typeface="+mn-ea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altLang="ko-K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ko-KR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altLang="ko-KR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ko-K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sSub>
                          <m:sSubPr>
                            <m:ctrlPr>
                              <a:rPr lang="en-US" altLang="ko-KR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ko-KR" sz="3200" b="0" dirty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ko-KR" altLang="en-US" sz="3200" b="0" dirty="0">
                    <a:solidFill>
                      <a:schemeClr val="tx1"/>
                    </a:solidFill>
                    <a:latin typeface="+mn-ea"/>
                  </a:rPr>
                  <a:t>또는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US" altLang="ko-K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altLang="ko-KR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altLang="ko-K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ko-KR" sz="3200" dirty="0">
                  <a:solidFill>
                    <a:schemeClr val="tx1"/>
                  </a:solidFill>
                  <a:latin typeface="+mn-ea"/>
                </a:endParaRPr>
              </a:p>
              <a:p>
                <a:endParaRPr lang="en-US" altLang="ko-KR" sz="1050" b="0" dirty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3200" b="0" dirty="0">
                    <a:latin typeface="+mn-ea"/>
                  </a:rPr>
                  <a:t>•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altLang="ko-K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ko-KR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ko-K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altLang="ko-KR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US" altLang="ko-KR" sz="3200" b="0" dirty="0">
                  <a:solidFill>
                    <a:srgbClr val="4460AE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36D1D9E-F5B7-4370-0203-3D8DC7BA6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4" y="4344003"/>
                <a:ext cx="15240000" cy="2292935"/>
              </a:xfrm>
              <a:prstGeom prst="rect">
                <a:avLst/>
              </a:prstGeom>
              <a:blipFill>
                <a:blip r:embed="rId3"/>
                <a:stretch>
                  <a:fillRect l="-1640" t="-6915" b="-9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D5177F5-CEB8-F454-354E-C87724A5B77C}"/>
              </a:ext>
            </a:extLst>
          </p:cNvPr>
          <p:cNvSpPr txBox="1"/>
          <p:nvPr/>
        </p:nvSpPr>
        <p:spPr>
          <a:xfrm>
            <a:off x="1371600" y="1820635"/>
            <a:ext cx="54461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3200" dirty="0"/>
              <a:t>1) </a:t>
            </a:r>
            <a:r>
              <a:rPr lang="ko-KR" altLang="en-US" sz="3200" dirty="0"/>
              <a:t>퍼지 </a:t>
            </a:r>
            <a:r>
              <a:rPr lang="ko-KR" altLang="en-US" sz="3200" dirty="0" err="1"/>
              <a:t>합관계</a:t>
            </a:r>
            <a:r>
              <a:rPr lang="ko-KR" altLang="en-US" sz="3200" dirty="0"/>
              <a:t> </a:t>
            </a:r>
            <a:r>
              <a:rPr lang="en-US" altLang="ko-KR" sz="3200" dirty="0"/>
              <a:t>(union relation)</a:t>
            </a:r>
          </a:p>
        </p:txBody>
      </p:sp>
    </p:spTree>
    <p:extLst>
      <p:ext uri="{BB962C8B-B14F-4D97-AF65-F5344CB8AC3E}">
        <p14:creationId xmlns:p14="http://schemas.microsoft.com/office/powerpoint/2010/main" val="2972541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4.3.4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퍼지관계의 연산</a:t>
            </a:r>
            <a:endParaRPr 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36D1D9E-F5B7-4370-0203-3D8DC7BA6CCD}"/>
                  </a:ext>
                </a:extLst>
              </p:cNvPr>
              <p:cNvSpPr txBox="1"/>
              <p:nvPr/>
            </p:nvSpPr>
            <p:spPr>
              <a:xfrm>
                <a:off x="1523994" y="4673979"/>
                <a:ext cx="15240000" cy="16389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b="0" dirty="0">
                    <a:latin typeface="+mn-ea"/>
                  </a:rPr>
                  <a:t>• </a:t>
                </a:r>
                <a:r>
                  <a:rPr lang="ko-KR" altLang="en-US" sz="3200" b="0" dirty="0">
                    <a:latin typeface="+mn-ea"/>
                  </a:rPr>
                  <a:t>퍼지</a:t>
                </a:r>
                <a:r>
                  <a:rPr lang="ko-KR" altLang="en-US" sz="3200" dirty="0">
                    <a:latin typeface="+mn-ea"/>
                  </a:rPr>
                  <a:t>관계 </a:t>
                </a:r>
                <a:r>
                  <a:rPr lang="en-US" altLang="ko-KR" sz="3200" dirty="0">
                    <a:latin typeface="+mn-ea"/>
                  </a:rPr>
                  <a:t>R</a:t>
                </a:r>
                <a:r>
                  <a:rPr lang="ko-KR" altLang="en-US" sz="3200" dirty="0">
                    <a:latin typeface="+mn-ea"/>
                  </a:rPr>
                  <a:t>과 </a:t>
                </a:r>
                <a:r>
                  <a:rPr lang="en-US" altLang="ko-KR" sz="3200" dirty="0">
                    <a:latin typeface="+mn-ea"/>
                  </a:rPr>
                  <a:t>S</a:t>
                </a:r>
                <a:r>
                  <a:rPr lang="ko-KR" altLang="en-US" sz="3200" dirty="0">
                    <a:latin typeface="+mn-ea"/>
                  </a:rPr>
                  <a:t>가 각각 집합 </a:t>
                </a:r>
                <a:r>
                  <a:rPr lang="en-US" altLang="ko-KR" sz="3200" dirty="0">
                    <a:latin typeface="+mn-ea"/>
                  </a:rPr>
                  <a:t>A</a:t>
                </a:r>
                <a:r>
                  <a:rPr lang="ko-KR" altLang="en-US" sz="3200" dirty="0">
                    <a:latin typeface="+mn-ea"/>
                  </a:rPr>
                  <a:t>에서 </a:t>
                </a:r>
                <a:r>
                  <a:rPr lang="en-US" altLang="ko-KR" sz="3200" dirty="0">
                    <a:latin typeface="+mn-ea"/>
                  </a:rPr>
                  <a:t>B</a:t>
                </a:r>
                <a:r>
                  <a:rPr lang="ko-KR" altLang="en-US" sz="3200" dirty="0">
                    <a:latin typeface="+mn-ea"/>
                  </a:rPr>
                  <a:t>로의 관계</a:t>
                </a:r>
                <a:endParaRPr lang="en-US" altLang="ko-KR" sz="3200" dirty="0">
                  <a:latin typeface="+mn-ea"/>
                </a:endParaRPr>
              </a:p>
              <a:p>
                <a:endParaRPr lang="en-US" altLang="ko-KR" sz="1050" b="0" dirty="0">
                  <a:solidFill>
                    <a:srgbClr val="4460AE"/>
                  </a:solidFill>
                  <a:latin typeface="+mn-ea"/>
                </a:endParaRPr>
              </a:p>
              <a:p>
                <a:r>
                  <a:rPr lang="en-US" altLang="ko-KR" sz="3200" b="0" dirty="0">
                    <a:latin typeface="+mn-ea"/>
                  </a:rPr>
                  <a:t>•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d>
                      <m:d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ko-KR" sz="3200" b="0" dirty="0">
                    <a:solidFill>
                      <a:srgbClr val="4460AE"/>
                    </a:solidFill>
                    <a:latin typeface="+mn-ea"/>
                  </a:rPr>
                  <a:t> , </a:t>
                </a:r>
              </a:p>
              <a:p>
                <a:r>
                  <a:rPr lang="en-US" altLang="ko-KR" sz="3200" dirty="0">
                    <a:solidFill>
                      <a:srgbClr val="4460AE"/>
                    </a:solidFill>
                    <a:latin typeface="+mn-ea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ko-K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ko-KR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𝑀𝑖</m:t>
                    </m:r>
                    <m:r>
                      <a:rPr lang="en-US" altLang="ko-KR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ko-K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sSub>
                          <m:sSubPr>
                            <m:ctrlPr>
                              <a:rPr lang="en-US" altLang="ko-KR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ko-KR" sz="3200" b="0" dirty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ko-KR" altLang="en-US" sz="3200" b="0" dirty="0">
                    <a:solidFill>
                      <a:schemeClr val="tx1"/>
                    </a:solidFill>
                    <a:latin typeface="+mn-ea"/>
                  </a:rPr>
                  <a:t>또는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US" altLang="ko-K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altLang="ko-KR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altLang="ko-K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ko-KR" sz="3200" b="0" dirty="0">
                  <a:solidFill>
                    <a:srgbClr val="4460AE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36D1D9E-F5B7-4370-0203-3D8DC7BA6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4" y="4673979"/>
                <a:ext cx="15240000" cy="1638910"/>
              </a:xfrm>
              <a:prstGeom prst="rect">
                <a:avLst/>
              </a:prstGeom>
              <a:blipFill>
                <a:blip r:embed="rId3"/>
                <a:stretch>
                  <a:fillRect l="-1640" t="-9665" b="-118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D5177F5-CEB8-F454-354E-C87724A5B77C}"/>
              </a:ext>
            </a:extLst>
          </p:cNvPr>
          <p:cNvSpPr txBox="1"/>
          <p:nvPr/>
        </p:nvSpPr>
        <p:spPr>
          <a:xfrm>
            <a:off x="1371600" y="1820635"/>
            <a:ext cx="64681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3200" dirty="0"/>
              <a:t>2) </a:t>
            </a:r>
            <a:r>
              <a:rPr lang="ko-KR" altLang="en-US" sz="3200" dirty="0"/>
              <a:t>퍼지 </a:t>
            </a:r>
            <a:r>
              <a:rPr lang="ko-KR" altLang="en-US" sz="3200" dirty="0" err="1"/>
              <a:t>교관계</a:t>
            </a:r>
            <a:r>
              <a:rPr lang="ko-KR" altLang="en-US" sz="3200" dirty="0"/>
              <a:t> </a:t>
            </a:r>
            <a:r>
              <a:rPr lang="en-US" altLang="ko-KR" sz="3200" dirty="0"/>
              <a:t>(intersection relation)</a:t>
            </a:r>
          </a:p>
        </p:txBody>
      </p:sp>
    </p:spTree>
    <p:extLst>
      <p:ext uri="{BB962C8B-B14F-4D97-AF65-F5344CB8AC3E}">
        <p14:creationId xmlns:p14="http://schemas.microsoft.com/office/powerpoint/2010/main" val="3157877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4.3.4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퍼지관계의 연산</a:t>
            </a:r>
            <a:endParaRPr 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36D1D9E-F5B7-4370-0203-3D8DC7BA6CCD}"/>
                  </a:ext>
                </a:extLst>
              </p:cNvPr>
              <p:cNvSpPr txBox="1"/>
              <p:nvPr/>
            </p:nvSpPr>
            <p:spPr>
              <a:xfrm>
                <a:off x="1523994" y="4673979"/>
                <a:ext cx="15240000" cy="11554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b="0" dirty="0">
                    <a:latin typeface="+mn-ea"/>
                  </a:rPr>
                  <a:t>• </a:t>
                </a:r>
                <a:r>
                  <a:rPr lang="ko-KR" altLang="en-US" sz="3200" b="0" dirty="0">
                    <a:latin typeface="+mn-ea"/>
                  </a:rPr>
                  <a:t>퍼지</a:t>
                </a:r>
                <a:r>
                  <a:rPr lang="ko-KR" altLang="en-US" sz="3200" dirty="0">
                    <a:latin typeface="+mn-ea"/>
                  </a:rPr>
                  <a:t>관계 </a:t>
                </a:r>
                <a:r>
                  <a:rPr lang="en-US" altLang="ko-KR" sz="3200" dirty="0">
                    <a:latin typeface="+mn-ea"/>
                  </a:rPr>
                  <a:t>R</a:t>
                </a:r>
                <a:r>
                  <a:rPr lang="ko-KR" altLang="en-US" sz="3200" dirty="0">
                    <a:latin typeface="+mn-ea"/>
                  </a:rPr>
                  <a:t>이 있을 때 </a:t>
                </a:r>
                <a:r>
                  <a:rPr lang="en-US" altLang="ko-KR" sz="3200" dirty="0">
                    <a:latin typeface="+mn-ea"/>
                  </a:rPr>
                  <a:t>R</a:t>
                </a:r>
                <a:r>
                  <a:rPr lang="ko-KR" altLang="en-US" sz="3200" dirty="0">
                    <a:latin typeface="+mn-ea"/>
                  </a:rPr>
                  <a:t>의 </a:t>
                </a:r>
                <a:r>
                  <a:rPr lang="ko-KR" altLang="en-US" sz="3200" dirty="0" err="1">
                    <a:latin typeface="+mn-ea"/>
                  </a:rPr>
                  <a:t>여관계</a:t>
                </a:r>
                <a:r>
                  <a:rPr lang="ko-KR" altLang="en-US" sz="3200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ko-KR" altLang="en-US" sz="32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320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</m:oMath>
                </a14:m>
                <a:endParaRPr lang="en-US" altLang="ko-KR" sz="3200" dirty="0">
                  <a:latin typeface="+mn-ea"/>
                </a:endParaRPr>
              </a:p>
              <a:p>
                <a:endParaRPr lang="en-US" altLang="ko-KR" sz="1050" b="0" dirty="0">
                  <a:solidFill>
                    <a:srgbClr val="4460AE"/>
                  </a:solidFill>
                  <a:latin typeface="+mn-ea"/>
                </a:endParaRPr>
              </a:p>
              <a:p>
                <a:r>
                  <a:rPr lang="en-US" altLang="ko-KR" sz="3200" b="0" dirty="0">
                    <a:latin typeface="+mn-ea"/>
                  </a:rPr>
                  <a:t>•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d>
                      <m:d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ko-KR" sz="3200" b="0" dirty="0">
                    <a:solidFill>
                      <a:srgbClr val="4460AE"/>
                    </a:solidFill>
                    <a:latin typeface="+mn-ea"/>
                  </a:rPr>
                  <a:t> 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acc>
                          <m:accPr>
                            <m:chr m:val="̃"/>
                            <m:ctrlPr>
                              <a:rPr lang="en-US" altLang="ko-KR" sz="32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sub>
                    </m:sSub>
                    <m:d>
                      <m:d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en-US" altLang="ko-K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US" altLang="ko-K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ko-KR" sz="3200" b="0" dirty="0">
                  <a:solidFill>
                    <a:srgbClr val="4460AE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36D1D9E-F5B7-4370-0203-3D8DC7BA6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4" y="4673979"/>
                <a:ext cx="15240000" cy="1155445"/>
              </a:xfrm>
              <a:prstGeom prst="rect">
                <a:avLst/>
              </a:prstGeom>
              <a:blipFill>
                <a:blip r:embed="rId3"/>
                <a:stretch>
                  <a:fillRect l="-1640" t="-13228" b="-206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D5177F5-CEB8-F454-354E-C87724A5B77C}"/>
              </a:ext>
            </a:extLst>
          </p:cNvPr>
          <p:cNvSpPr txBox="1"/>
          <p:nvPr/>
        </p:nvSpPr>
        <p:spPr>
          <a:xfrm>
            <a:off x="1371600" y="1820635"/>
            <a:ext cx="65979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3200" dirty="0"/>
              <a:t>3) </a:t>
            </a:r>
            <a:r>
              <a:rPr lang="ko-KR" altLang="en-US" sz="3200" dirty="0"/>
              <a:t>퍼지 </a:t>
            </a:r>
            <a:r>
              <a:rPr lang="ko-KR" altLang="en-US" sz="3200" dirty="0" err="1"/>
              <a:t>여관계</a:t>
            </a:r>
            <a:r>
              <a:rPr lang="ko-KR" altLang="en-US" sz="3200" dirty="0"/>
              <a:t> </a:t>
            </a:r>
            <a:r>
              <a:rPr lang="en-US" altLang="ko-KR" sz="3200" dirty="0"/>
              <a:t>(complement relation)</a:t>
            </a:r>
          </a:p>
        </p:txBody>
      </p:sp>
    </p:spTree>
    <p:extLst>
      <p:ext uri="{BB962C8B-B14F-4D97-AF65-F5344CB8AC3E}">
        <p14:creationId xmlns:p14="http://schemas.microsoft.com/office/powerpoint/2010/main" val="3492810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4.3.4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퍼지관계의 연산</a:t>
            </a:r>
            <a:endParaRPr lang="en-US" sz="4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C667A2-D5D8-AEEE-4C41-0FBDF2D40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445434"/>
            <a:ext cx="5787081" cy="6096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82F74B-115A-EA92-E1A3-0361C3858E75}"/>
              </a:ext>
            </a:extLst>
          </p:cNvPr>
          <p:cNvSpPr txBox="1"/>
          <p:nvPr/>
        </p:nvSpPr>
        <p:spPr>
          <a:xfrm>
            <a:off x="6625028" y="7469083"/>
            <a:ext cx="1059741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2800" dirty="0" err="1"/>
              <a:t>eg</a:t>
            </a:r>
            <a:r>
              <a:rPr lang="en-US" altLang="ko-KR" sz="2800" dirty="0"/>
              <a:t>) </a:t>
            </a:r>
            <a:r>
              <a:rPr lang="ko-KR" altLang="en-US" sz="2800" dirty="0"/>
              <a:t>원소 </a:t>
            </a:r>
            <a:r>
              <a:rPr lang="en-US" altLang="ko-KR" sz="2800" dirty="0"/>
              <a:t>{1,2,3} </a:t>
            </a:r>
            <a:r>
              <a:rPr lang="ko-KR" altLang="en-US" sz="2800" dirty="0"/>
              <a:t>과 </a:t>
            </a:r>
            <a:r>
              <a:rPr lang="en-US" altLang="ko-KR" sz="2800" dirty="0"/>
              <a:t>{</a:t>
            </a:r>
            <a:r>
              <a:rPr lang="en-US" altLang="ko-KR" sz="2800" dirty="0" err="1"/>
              <a:t>a,b,c</a:t>
            </a:r>
            <a:r>
              <a:rPr lang="en-US" altLang="ko-KR" sz="2800" dirty="0"/>
              <a:t>}</a:t>
            </a:r>
            <a:r>
              <a:rPr lang="ko-KR" altLang="en-US" sz="2800" dirty="0"/>
              <a:t>를 서울시내 각 부심지</a:t>
            </a:r>
            <a:r>
              <a:rPr lang="en-US" altLang="ko-KR" sz="2800" dirty="0"/>
              <a:t>,</a:t>
            </a:r>
          </a:p>
          <a:p>
            <a:pPr>
              <a:spcBef>
                <a:spcPts val="600"/>
              </a:spcBef>
            </a:pPr>
            <a:r>
              <a:rPr lang="en-US" altLang="ko-KR" sz="2800" dirty="0"/>
              <a:t>      R: “</a:t>
            </a:r>
            <a:r>
              <a:rPr lang="ko-KR" altLang="en-US" sz="2800" dirty="0"/>
              <a:t>출근시간에 택시를 타고 </a:t>
            </a:r>
            <a:r>
              <a:rPr lang="en-US" altLang="ko-KR" sz="2800" dirty="0"/>
              <a:t>1</a:t>
            </a:r>
            <a:r>
              <a:rPr lang="ko-KR" altLang="en-US" sz="2800" dirty="0"/>
              <a:t>시간 내에 도착할 수 있는 가능성</a:t>
            </a:r>
            <a:r>
              <a:rPr lang="en-US" altLang="ko-KR" sz="2800" dirty="0"/>
              <a:t>”</a:t>
            </a:r>
          </a:p>
          <a:p>
            <a:pPr>
              <a:spcBef>
                <a:spcPts val="600"/>
              </a:spcBef>
            </a:pPr>
            <a:r>
              <a:rPr lang="en-US" altLang="ko-KR" sz="2800" dirty="0"/>
              <a:t>      S: “</a:t>
            </a:r>
            <a:r>
              <a:rPr lang="ko-KR" altLang="en-US" sz="2800" dirty="0"/>
              <a:t>출근시간에 버스를 타고 </a:t>
            </a:r>
            <a:r>
              <a:rPr lang="en-US" altLang="ko-KR" sz="2800" dirty="0"/>
              <a:t>1</a:t>
            </a:r>
            <a:r>
              <a:rPr lang="ko-KR" altLang="en-US" sz="2800" dirty="0"/>
              <a:t>시간 내에 도착할 수 있는 가능성</a:t>
            </a:r>
            <a:r>
              <a:rPr lang="en-US" altLang="ko-KR" sz="28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2963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4.3.4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퍼지관계의 연산</a:t>
            </a:r>
            <a:endParaRPr 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36D1D9E-F5B7-4370-0203-3D8DC7BA6CCD}"/>
                  </a:ext>
                </a:extLst>
              </p:cNvPr>
              <p:cNvSpPr txBox="1"/>
              <p:nvPr/>
            </p:nvSpPr>
            <p:spPr>
              <a:xfrm>
                <a:off x="1523994" y="4673979"/>
                <a:ext cx="15240000" cy="11886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b="0" dirty="0">
                    <a:latin typeface="+mn-ea"/>
                  </a:rPr>
                  <a:t>• </a:t>
                </a:r>
                <a:r>
                  <a:rPr lang="ko-KR" altLang="en-US" sz="3200" b="0" dirty="0">
                    <a:latin typeface="+mn-ea"/>
                  </a:rPr>
                  <a:t>퍼지</a:t>
                </a:r>
                <a:r>
                  <a:rPr lang="ko-KR" altLang="en-US" sz="3200" dirty="0">
                    <a:latin typeface="+mn-ea"/>
                  </a:rPr>
                  <a:t>관계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3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a:rPr lang="en-US" altLang="ko-K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ko-K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ko-KR" sz="3200" dirty="0">
                    <a:latin typeface="+mn-ea"/>
                  </a:rPr>
                  <a:t> </a:t>
                </a:r>
                <a:r>
                  <a:rPr lang="ko-KR" altLang="en-US" sz="3200" dirty="0">
                    <a:latin typeface="+mn-ea"/>
                  </a:rPr>
                  <a:t>에</a:t>
                </a:r>
                <a:r>
                  <a:rPr lang="en-US" altLang="ko-KR" sz="3200" dirty="0">
                    <a:latin typeface="+mn-ea"/>
                  </a:rPr>
                  <a:t> </a:t>
                </a:r>
                <a:r>
                  <a:rPr lang="ko-KR" altLang="en-US" sz="3200" dirty="0">
                    <a:latin typeface="+mn-ea"/>
                  </a:rPr>
                  <a:t>대해 역관계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ko-KR" sz="3200" dirty="0">
                  <a:latin typeface="+mn-ea"/>
                </a:endParaRPr>
              </a:p>
              <a:p>
                <a:endParaRPr lang="en-US" altLang="ko-KR" sz="1050" b="0" dirty="0">
                  <a:solidFill>
                    <a:srgbClr val="4460AE"/>
                  </a:solidFill>
                  <a:latin typeface="+mn-ea"/>
                </a:endParaRPr>
              </a:p>
              <a:p>
                <a:r>
                  <a:rPr lang="en-US" altLang="ko-KR" sz="3200" b="0" dirty="0">
                    <a:latin typeface="+mn-ea"/>
                  </a:rPr>
                  <a:t>•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d>
                      <m:d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ko-KR" sz="3200" b="0" dirty="0">
                    <a:solidFill>
                      <a:srgbClr val="4460AE"/>
                    </a:solidFill>
                    <a:latin typeface="+mn-ea"/>
                  </a:rPr>
                  <a:t> 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p>
                          <m:sSupPr>
                            <m:ctrlPr>
                              <a:rPr lang="en-US" altLang="ko-KR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US" altLang="ko-K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ko-KR" sz="3200" b="0" dirty="0">
                  <a:solidFill>
                    <a:srgbClr val="4460AE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36D1D9E-F5B7-4370-0203-3D8DC7BA6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4" y="4673979"/>
                <a:ext cx="15240000" cy="1188659"/>
              </a:xfrm>
              <a:prstGeom prst="rect">
                <a:avLst/>
              </a:prstGeom>
              <a:blipFill>
                <a:blip r:embed="rId3"/>
                <a:stretch>
                  <a:fillRect l="-1640" t="-13333" b="-164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D5177F5-CEB8-F454-354E-C87724A5B77C}"/>
              </a:ext>
            </a:extLst>
          </p:cNvPr>
          <p:cNvSpPr txBox="1"/>
          <p:nvPr/>
        </p:nvSpPr>
        <p:spPr>
          <a:xfrm>
            <a:off x="1371600" y="1820635"/>
            <a:ext cx="2755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3200" dirty="0"/>
              <a:t>4) </a:t>
            </a:r>
            <a:r>
              <a:rPr lang="ko-KR" altLang="en-US" sz="3200" dirty="0"/>
              <a:t>퍼지 역관계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1379760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4.3.5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퍼지관계의 합성</a:t>
            </a:r>
            <a:endParaRPr 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E61610B-0283-57E5-61C8-B5BAC80A4800}"/>
                  </a:ext>
                </a:extLst>
              </p:cNvPr>
              <p:cNvSpPr txBox="1"/>
              <p:nvPr/>
            </p:nvSpPr>
            <p:spPr>
              <a:xfrm>
                <a:off x="1523994" y="3997032"/>
                <a:ext cx="15240000" cy="11464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b="0" dirty="0">
                    <a:latin typeface="+mn-ea"/>
                  </a:rPr>
                  <a:t>• </a:t>
                </a:r>
                <a:r>
                  <a:rPr lang="ko-KR" altLang="en-US" sz="3200" dirty="0">
                    <a:latin typeface="+mn-ea"/>
                  </a:rPr>
                  <a:t>두 개의 퍼지관계 </a:t>
                </a:r>
                <a:r>
                  <a:rPr lang="en-US" altLang="ko-KR" sz="3200" dirty="0">
                    <a:latin typeface="+mn-ea"/>
                  </a:rPr>
                  <a:t>R</a:t>
                </a:r>
                <a:r>
                  <a:rPr lang="ko-KR" altLang="en-US" sz="3200" dirty="0">
                    <a:latin typeface="+mn-ea"/>
                  </a:rPr>
                  <a:t>과 </a:t>
                </a:r>
                <a:r>
                  <a:rPr lang="en-US" altLang="ko-KR" sz="3200" dirty="0">
                    <a:latin typeface="+mn-ea"/>
                  </a:rPr>
                  <a:t>S</a:t>
                </a:r>
                <a:r>
                  <a:rPr lang="ko-KR" altLang="en-US" sz="3200" dirty="0">
                    <a:latin typeface="+mn-ea"/>
                  </a:rPr>
                  <a:t>가 집합 </a:t>
                </a:r>
                <a:r>
                  <a:rPr lang="en-US" altLang="ko-KR" sz="3200" dirty="0">
                    <a:latin typeface="+mn-ea"/>
                  </a:rPr>
                  <a:t>A, B, C</a:t>
                </a:r>
                <a:r>
                  <a:rPr lang="ko-KR" altLang="en-US" sz="3200" dirty="0">
                    <a:latin typeface="+mn-ea"/>
                  </a:rPr>
                  <a:t>에 대하여 정의</a:t>
                </a:r>
                <a:r>
                  <a:rPr lang="en-US" altLang="ko-KR" sz="3200" dirty="0">
                    <a:latin typeface="+mn-ea"/>
                  </a:rPr>
                  <a:t>.</a:t>
                </a:r>
                <a:r>
                  <a:rPr lang="ko-KR" altLang="en-US" sz="3200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3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a:rPr lang="en-US" altLang="ko-K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ko-K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ko-KR" sz="3200" dirty="0">
                    <a:latin typeface="+mn-ea"/>
                  </a:rPr>
                  <a:t> 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altLang="ko-K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ko-K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ko-KR" sz="3200" dirty="0">
                    <a:latin typeface="+mn-ea"/>
                  </a:rPr>
                  <a:t> </a:t>
                </a:r>
              </a:p>
              <a:p>
                <a:endParaRPr lang="en-US" altLang="ko-KR" sz="1050" dirty="0">
                  <a:latin typeface="+mn-ea"/>
                </a:endParaRPr>
              </a:p>
              <a:p>
                <a:r>
                  <a:rPr lang="en-US" altLang="ko-KR" sz="3200" b="0" dirty="0">
                    <a:latin typeface="+mn-ea"/>
                  </a:rPr>
                  <a:t>• </a:t>
                </a:r>
                <a14:m>
                  <m:oMath xmlns:m="http://schemas.openxmlformats.org/officeDocument/2006/math">
                    <m:r>
                      <a:rPr lang="en-US" altLang="ko-KR" sz="3200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ko-KR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𝑆𝑅</m:t>
                    </m:r>
                  </m:oMath>
                </a14:m>
                <a:r>
                  <a:rPr lang="ko-KR" altLang="en-US" sz="3200" b="0" dirty="0">
                    <a:latin typeface="+mn-ea"/>
                  </a:rPr>
                  <a:t> 은 집합 </a:t>
                </a:r>
                <a:r>
                  <a:rPr lang="en-US" altLang="ko-KR" sz="3200" dirty="0">
                    <a:latin typeface="+mn-ea"/>
                  </a:rPr>
                  <a:t>A</a:t>
                </a:r>
                <a:r>
                  <a:rPr lang="ko-KR" altLang="en-US" sz="3200" dirty="0">
                    <a:latin typeface="+mn-ea"/>
                  </a:rPr>
                  <a:t>에서 </a:t>
                </a:r>
                <a:r>
                  <a:rPr lang="en-US" altLang="ko-KR" sz="3200" dirty="0">
                    <a:latin typeface="+mn-ea"/>
                  </a:rPr>
                  <a:t>C</a:t>
                </a:r>
                <a:r>
                  <a:rPr lang="ko-KR" altLang="en-US" sz="3200" dirty="0">
                    <a:latin typeface="+mn-ea"/>
                  </a:rPr>
                  <a:t>로의 관계이다</a:t>
                </a:r>
                <a:r>
                  <a:rPr lang="en-US" altLang="ko-KR" sz="3200" dirty="0">
                    <a:latin typeface="+mn-ea"/>
                  </a:rPr>
                  <a:t>. </a:t>
                </a:r>
                <a14:m>
                  <m:oMath xmlns:m="http://schemas.openxmlformats.org/officeDocument/2006/math">
                    <m:r>
                      <a:rPr lang="en-US" altLang="ko-KR" sz="320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ko-K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ko-K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en-US" altLang="ko-KR" sz="3200" b="0" dirty="0">
                  <a:latin typeface="+mn-ea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E61610B-0283-57E5-61C8-B5BAC80A48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4" y="3997032"/>
                <a:ext cx="15240000" cy="1146468"/>
              </a:xfrm>
              <a:prstGeom prst="rect">
                <a:avLst/>
              </a:prstGeom>
              <a:blipFill>
                <a:blip r:embed="rId3"/>
                <a:stretch>
                  <a:fillRect l="-1640" t="-13830" b="-212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4ADD453D-394C-EC1A-5292-12B89B6EA4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960" y="5652339"/>
            <a:ext cx="5942079" cy="249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330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4.3.5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퍼지관계의 합성</a:t>
            </a:r>
            <a:endParaRPr 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E61610B-0283-57E5-61C8-B5BAC80A4800}"/>
                  </a:ext>
                </a:extLst>
              </p:cNvPr>
              <p:cNvSpPr txBox="1"/>
              <p:nvPr/>
            </p:nvSpPr>
            <p:spPr>
              <a:xfrm>
                <a:off x="1523994" y="3997032"/>
                <a:ext cx="15240000" cy="22929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b="0" dirty="0">
                    <a:latin typeface="+mn-ea"/>
                  </a:rPr>
                  <a:t>• </a:t>
                </a:r>
                <a:r>
                  <a:rPr lang="ko-KR" altLang="en-US" sz="3200" dirty="0">
                    <a:latin typeface="+mn-ea"/>
                  </a:rPr>
                  <a:t>두 개의 퍼지관계 </a:t>
                </a:r>
                <a:r>
                  <a:rPr lang="en-US" altLang="ko-KR" sz="3200" dirty="0">
                    <a:latin typeface="+mn-ea"/>
                  </a:rPr>
                  <a:t>R</a:t>
                </a:r>
                <a:r>
                  <a:rPr lang="ko-KR" altLang="en-US" sz="3200" dirty="0">
                    <a:latin typeface="+mn-ea"/>
                  </a:rPr>
                  <a:t>과 </a:t>
                </a:r>
                <a:r>
                  <a:rPr lang="en-US" altLang="ko-KR" sz="3200" dirty="0">
                    <a:latin typeface="+mn-ea"/>
                  </a:rPr>
                  <a:t>S</a:t>
                </a:r>
                <a:r>
                  <a:rPr lang="ko-KR" altLang="en-US" sz="3200" dirty="0">
                    <a:latin typeface="+mn-ea"/>
                  </a:rPr>
                  <a:t>를 관계 행렬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ko-KR" altLang="en-US" sz="3200" dirty="0">
                    <a:latin typeface="+mn-ea"/>
                  </a:rPr>
                  <a:t>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ko-KR" altLang="en-US" sz="3200" dirty="0">
                    <a:latin typeface="+mn-ea"/>
                  </a:rPr>
                  <a:t>로</a:t>
                </a:r>
                <a:r>
                  <a:rPr lang="en-US" altLang="ko-KR" sz="3200" dirty="0">
                    <a:latin typeface="+mn-ea"/>
                  </a:rPr>
                  <a:t> </a:t>
                </a:r>
                <a:r>
                  <a:rPr lang="ko-KR" altLang="en-US" sz="3200" dirty="0">
                    <a:latin typeface="+mn-ea"/>
                  </a:rPr>
                  <a:t>표현</a:t>
                </a:r>
                <a:r>
                  <a:rPr lang="en-US" altLang="ko-KR" sz="3200" dirty="0">
                    <a:latin typeface="+mn-ea"/>
                  </a:rPr>
                  <a:t> </a:t>
                </a:r>
              </a:p>
              <a:p>
                <a:endParaRPr lang="en-US" altLang="ko-KR" sz="1050" dirty="0">
                  <a:latin typeface="+mn-ea"/>
                </a:endParaRPr>
              </a:p>
              <a:p>
                <a:r>
                  <a:rPr lang="en-US" altLang="ko-KR" sz="3200" b="0" dirty="0">
                    <a:latin typeface="+mn-ea"/>
                  </a:rPr>
                  <a:t>• </a:t>
                </a:r>
                <a:r>
                  <a:rPr lang="ko-KR" altLang="en-US" sz="3200" b="0" dirty="0">
                    <a:latin typeface="+mn-ea"/>
                  </a:rPr>
                  <a:t>즉</a:t>
                </a:r>
                <a:r>
                  <a:rPr lang="en-US" altLang="ko-KR" sz="3200" b="0" dirty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3200" i="1" dirty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altLang="ko-KR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altLang="ko-KR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altLang="ko-KR" sz="3200" b="0" dirty="0">
                    <a:latin typeface="+mn-ea"/>
                  </a:rPr>
                  <a:t> </a:t>
                </a:r>
              </a:p>
              <a:p>
                <a:endParaRPr lang="en-US" altLang="ko-KR" sz="1050" dirty="0">
                  <a:latin typeface="+mn-ea"/>
                </a:endParaRPr>
              </a:p>
              <a:p>
                <a:r>
                  <a:rPr lang="en-US" altLang="ko-KR" sz="3200" b="0" dirty="0">
                    <a:latin typeface="+mn-ea"/>
                  </a:rPr>
                  <a:t>• </a:t>
                </a:r>
                <a:r>
                  <a:rPr lang="ko-KR" altLang="en-US" sz="3200" b="0" dirty="0">
                    <a:latin typeface="+mn-ea"/>
                  </a:rPr>
                  <a:t>퍼지관계 </a:t>
                </a:r>
                <a:r>
                  <a:rPr lang="en-US" altLang="ko-KR" sz="3200" b="0" dirty="0">
                    <a:latin typeface="+mn-ea"/>
                  </a:rPr>
                  <a:t>R</a:t>
                </a:r>
                <a:r>
                  <a:rPr lang="ko-KR" altLang="en-US" sz="3200" b="0" dirty="0">
                    <a:latin typeface="+mn-ea"/>
                  </a:rPr>
                  <a:t>에 의해 집합 </a:t>
                </a:r>
                <a:r>
                  <a:rPr lang="en-US" altLang="ko-KR" sz="3200" b="0" dirty="0">
                    <a:latin typeface="+mn-ea"/>
                  </a:rPr>
                  <a:t>A</a:t>
                </a:r>
                <a:r>
                  <a:rPr lang="ko-KR" altLang="en-US" sz="3200" b="0" dirty="0">
                    <a:latin typeface="+mn-ea"/>
                  </a:rPr>
                  <a:t>가 발생하면 </a:t>
                </a:r>
                <a:r>
                  <a:rPr lang="en-US" altLang="ko-KR" sz="3200" b="0" dirty="0">
                    <a:latin typeface="+mn-ea"/>
                  </a:rPr>
                  <a:t>B</a:t>
                </a:r>
                <a:r>
                  <a:rPr lang="ko-KR" altLang="en-US" sz="3200" b="0" dirty="0">
                    <a:latin typeface="+mn-ea"/>
                  </a:rPr>
                  <a:t>가 발생할 가능성을 알 수 있고</a:t>
                </a:r>
                <a:r>
                  <a:rPr lang="en-US" altLang="ko-KR" sz="3200" b="0" dirty="0">
                    <a:latin typeface="+mn-ea"/>
                  </a:rPr>
                  <a:t>,</a:t>
                </a:r>
              </a:p>
              <a:p>
                <a:r>
                  <a:rPr lang="en-US" altLang="ko-KR" sz="3200" dirty="0">
                    <a:latin typeface="+mn-ea"/>
                  </a:rPr>
                  <a:t>    S</a:t>
                </a:r>
                <a:r>
                  <a:rPr lang="ko-KR" altLang="en-US" sz="3200" dirty="0">
                    <a:latin typeface="+mn-ea"/>
                  </a:rPr>
                  <a:t>에 의해서 </a:t>
                </a:r>
                <a:r>
                  <a:rPr lang="en-US" altLang="ko-KR" sz="3200" dirty="0">
                    <a:latin typeface="+mn-ea"/>
                  </a:rPr>
                  <a:t>B</a:t>
                </a:r>
                <a:r>
                  <a:rPr lang="ko-KR" altLang="en-US" sz="3200" dirty="0">
                    <a:latin typeface="+mn-ea"/>
                  </a:rPr>
                  <a:t>가</a:t>
                </a:r>
                <a:r>
                  <a:rPr lang="en-US" altLang="ko-KR" sz="3200" dirty="0">
                    <a:latin typeface="+mn-ea"/>
                  </a:rPr>
                  <a:t> </a:t>
                </a:r>
                <a:r>
                  <a:rPr lang="ko-KR" altLang="en-US" sz="3200" dirty="0">
                    <a:latin typeface="+mn-ea"/>
                  </a:rPr>
                  <a:t>발생하면 </a:t>
                </a:r>
                <a:r>
                  <a:rPr lang="en-US" altLang="ko-KR" sz="3200" dirty="0">
                    <a:latin typeface="+mn-ea"/>
                  </a:rPr>
                  <a:t>C</a:t>
                </a:r>
                <a:r>
                  <a:rPr lang="ko-KR" altLang="en-US" sz="3200" dirty="0">
                    <a:latin typeface="+mn-ea"/>
                  </a:rPr>
                  <a:t>가 발생할 가능성을 알 수 있다</a:t>
                </a:r>
                <a:r>
                  <a:rPr lang="en-US" altLang="ko-KR" sz="3200" dirty="0">
                    <a:latin typeface="+mn-ea"/>
                  </a:rPr>
                  <a:t>.</a:t>
                </a:r>
                <a:endParaRPr lang="en-US" altLang="ko-KR" sz="3200" b="0" dirty="0">
                  <a:latin typeface="+mn-ea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E61610B-0283-57E5-61C8-B5BAC80A48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4" y="3997032"/>
                <a:ext cx="15240000" cy="2292935"/>
              </a:xfrm>
              <a:prstGeom prst="rect">
                <a:avLst/>
              </a:prstGeom>
              <a:blipFill>
                <a:blip r:embed="rId3"/>
                <a:stretch>
                  <a:fillRect l="-1640" t="-6915" b="-101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5581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4.3.5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퍼지관계의 합성</a:t>
            </a:r>
            <a:endParaRPr 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E61610B-0283-57E5-61C8-B5BAC80A4800}"/>
                  </a:ext>
                </a:extLst>
              </p:cNvPr>
              <p:cNvSpPr txBox="1"/>
              <p:nvPr/>
            </p:nvSpPr>
            <p:spPr>
              <a:xfrm>
                <a:off x="1523994" y="2781300"/>
                <a:ext cx="15240000" cy="9848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b="0" dirty="0">
                    <a:latin typeface="+mn-ea"/>
                  </a:rPr>
                  <a:t>• </a:t>
                </a:r>
                <a:r>
                  <a:rPr lang="ko-KR" altLang="en-US" sz="3200" dirty="0">
                    <a:latin typeface="+mn-ea"/>
                  </a:rPr>
                  <a:t>예를 들어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32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US" altLang="ko-KR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ko-KR" sz="3200" b="0" dirty="0">
                    <a:latin typeface="+mn-ea"/>
                  </a:rPr>
                  <a:t> </a:t>
                </a:r>
                <a:r>
                  <a:rPr lang="ko-KR" altLang="en-US" sz="3200" b="0" dirty="0">
                    <a:latin typeface="+mn-ea"/>
                  </a:rPr>
                  <a:t>에 의해</a:t>
                </a:r>
                <a:r>
                  <a:rPr lang="en-US" altLang="ko-KR" sz="3200" b="0" dirty="0">
                    <a:latin typeface="+mn-ea"/>
                  </a:rPr>
                  <a:t>, </a:t>
                </a:r>
                <a:r>
                  <a:rPr lang="ko-KR" altLang="en-US" sz="3200" b="0" dirty="0">
                    <a:latin typeface="+mn-ea"/>
                  </a:rPr>
                  <a:t>사건 </a:t>
                </a:r>
                <a:r>
                  <a:rPr lang="en-US" altLang="ko-KR" sz="3200" b="0" dirty="0">
                    <a:latin typeface="+mn-ea"/>
                  </a:rPr>
                  <a:t>1</a:t>
                </a:r>
                <a:r>
                  <a:rPr lang="ko-KR" altLang="en-US" sz="3200" b="0" dirty="0">
                    <a:latin typeface="+mn-ea"/>
                  </a:rPr>
                  <a:t>이 발생하면 사건 </a:t>
                </a:r>
                <a:r>
                  <a:rPr lang="en-US" altLang="ko-KR" sz="3200" b="0" dirty="0">
                    <a:latin typeface="+mn-ea"/>
                  </a:rPr>
                  <a:t>a</a:t>
                </a:r>
                <a:r>
                  <a:rPr lang="ko-KR" altLang="en-US" sz="3200" b="0" dirty="0">
                    <a:latin typeface="+mn-ea"/>
                  </a:rPr>
                  <a:t>가 발생할 가능성이 </a:t>
                </a:r>
                <a:r>
                  <a:rPr lang="en-US" altLang="ko-KR" sz="3200" b="0" dirty="0">
                    <a:latin typeface="+mn-ea"/>
                  </a:rPr>
                  <a:t>0.1</a:t>
                </a:r>
              </a:p>
              <a:p>
                <a:r>
                  <a:rPr lang="en-US" altLang="ko-KR" sz="3200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32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US" altLang="ko-KR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ko-KR" altLang="en-US" sz="3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altLang="ko-KR" sz="3200" b="0" dirty="0">
                    <a:latin typeface="+mn-ea"/>
                  </a:rPr>
                  <a:t> </a:t>
                </a:r>
                <a:r>
                  <a:rPr lang="ko-KR" altLang="en-US" sz="3200" b="0" dirty="0">
                    <a:latin typeface="+mn-ea"/>
                  </a:rPr>
                  <a:t>에</a:t>
                </a:r>
                <a:r>
                  <a:rPr lang="en-US" altLang="ko-KR" sz="3200" b="0" dirty="0">
                    <a:latin typeface="+mn-ea"/>
                  </a:rPr>
                  <a:t> </a:t>
                </a:r>
                <a:r>
                  <a:rPr lang="ko-KR" altLang="en-US" sz="3200" b="0" dirty="0">
                    <a:latin typeface="+mn-ea"/>
                  </a:rPr>
                  <a:t>의해</a:t>
                </a:r>
                <a:r>
                  <a:rPr lang="en-US" altLang="ko-KR" sz="3200" b="0" dirty="0">
                    <a:latin typeface="+mn-ea"/>
                  </a:rPr>
                  <a:t>, a</a:t>
                </a:r>
                <a:r>
                  <a:rPr lang="ko-KR" altLang="en-US" sz="3200" b="0" dirty="0">
                    <a:latin typeface="+mn-ea"/>
                  </a:rPr>
                  <a:t>가 생기고 </a:t>
                </a:r>
                <a14:m>
                  <m:oMath xmlns:m="http://schemas.openxmlformats.org/officeDocument/2006/math">
                    <m:r>
                      <a:rPr lang="ko-KR" altLang="en-US" sz="32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ko-KR" altLang="en-US" sz="3200" b="0" dirty="0">
                    <a:latin typeface="+mn-ea"/>
                  </a:rPr>
                  <a:t>가 발생할 가능성은 </a:t>
                </a:r>
                <a:r>
                  <a:rPr lang="en-US" altLang="ko-KR" sz="3200" b="0" dirty="0">
                    <a:latin typeface="+mn-ea"/>
                  </a:rPr>
                  <a:t>0.9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E61610B-0283-57E5-61C8-B5BAC80A48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4" y="2781300"/>
                <a:ext cx="15240000" cy="984885"/>
              </a:xfrm>
              <a:prstGeom prst="rect">
                <a:avLst/>
              </a:prstGeom>
              <a:blipFill>
                <a:blip r:embed="rId3"/>
                <a:stretch>
                  <a:fillRect l="-1640" t="-15432" b="-253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92382A23-A3B9-BCB8-0FF1-AFCDE456D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1019" y="4098287"/>
            <a:ext cx="6845950" cy="279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226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4.3.5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퍼지관계의 합성</a:t>
            </a:r>
            <a:endParaRPr 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61610B-0283-57E5-61C8-B5BAC80A4800}"/>
              </a:ext>
            </a:extLst>
          </p:cNvPr>
          <p:cNvSpPr txBox="1"/>
          <p:nvPr/>
        </p:nvSpPr>
        <p:spPr>
          <a:xfrm>
            <a:off x="1523994" y="7065368"/>
            <a:ext cx="1524000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0" dirty="0">
                <a:latin typeface="+mn-ea"/>
              </a:rPr>
              <a:t>• </a:t>
            </a:r>
            <a:r>
              <a:rPr lang="ko-KR" altLang="en-US" sz="3200" dirty="0">
                <a:latin typeface="+mn-ea"/>
              </a:rPr>
              <a:t>이와 같이 규칙을 적용하여 새로운 사실을 알 수 있도록 하는 것을 </a:t>
            </a:r>
            <a:r>
              <a:rPr lang="ko-KR" altLang="en-US" sz="3200" dirty="0">
                <a:solidFill>
                  <a:srgbClr val="4460AE"/>
                </a:solidFill>
                <a:latin typeface="+mn-ea"/>
              </a:rPr>
              <a:t>추론</a:t>
            </a:r>
            <a:r>
              <a:rPr lang="ko-KR" altLang="en-US" sz="3200" dirty="0">
                <a:latin typeface="+mn-ea"/>
              </a:rPr>
              <a:t>이라 한다</a:t>
            </a:r>
            <a:r>
              <a:rPr lang="en-US" altLang="ko-KR" sz="3200" dirty="0">
                <a:latin typeface="+mn-ea"/>
              </a:rPr>
              <a:t>.</a:t>
            </a:r>
            <a:endParaRPr lang="en-US" altLang="ko-KR" sz="3200" b="0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1C9657-6363-BE0B-E8AF-40827F87F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494" y="3368896"/>
            <a:ext cx="4953000" cy="354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339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Object 35"/>
              <p:cNvSpPr txBox="1"/>
              <p:nvPr/>
            </p:nvSpPr>
            <p:spPr>
              <a:xfrm>
                <a:off x="2198630" y="332797"/>
                <a:ext cx="13890729" cy="830997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ko-KR" sz="4800" kern="0" spc="-100" dirty="0">
                    <a:solidFill>
                      <a:srgbClr val="11359A"/>
                    </a:solidFill>
                    <a:latin typeface="Pretendard" pitchFamily="34" charset="0"/>
                  </a:rPr>
                  <a:t>4.3.6 </a:t>
                </a:r>
                <a:r>
                  <a:rPr lang="ko-KR" altLang="en-US" sz="4800" kern="0" spc="-100" dirty="0">
                    <a:solidFill>
                      <a:srgbClr val="11359A"/>
                    </a:solidFill>
                    <a:latin typeface="Pretendard" pitchFamily="34" charset="0"/>
                  </a:rPr>
                  <a:t>퍼지관계의</a:t>
                </a:r>
                <a:r>
                  <a:rPr lang="ko-KR" altLang="en-US" sz="4800" kern="0" spc="-100" dirty="0">
                    <a:solidFill>
                      <a:srgbClr val="4460AE"/>
                    </a:solidFill>
                    <a:latin typeface="Pretendard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4800" i="1" kern="0" spc="-100" dirty="0" smtClean="0">
                        <a:solidFill>
                          <a:srgbClr val="4460AE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4800" dirty="0">
                    <a:solidFill>
                      <a:srgbClr val="4460AE"/>
                    </a:solidFill>
                  </a:rPr>
                  <a:t>-</a:t>
                </a:r>
                <a:r>
                  <a:rPr lang="ko-KR" altLang="en-US" sz="4800" dirty="0">
                    <a:solidFill>
                      <a:srgbClr val="4460AE"/>
                    </a:solidFill>
                  </a:rPr>
                  <a:t>수준 관계</a:t>
                </a:r>
                <a:endParaRPr lang="en-US" sz="4800" dirty="0"/>
              </a:p>
            </p:txBody>
          </p:sp>
        </mc:Choice>
        <mc:Fallback>
          <p:sp>
            <p:nvSpPr>
              <p:cNvPr id="35" name="Object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8630" y="332797"/>
                <a:ext cx="13890729" cy="830997"/>
              </a:xfrm>
              <a:prstGeom prst="rect">
                <a:avLst/>
              </a:prstGeom>
              <a:blipFill>
                <a:blip r:embed="rId3"/>
                <a:stretch>
                  <a:fillRect t="-22059" b="-404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E61610B-0283-57E5-61C8-B5BAC80A4800}"/>
              </a:ext>
            </a:extLst>
          </p:cNvPr>
          <p:cNvSpPr txBox="1"/>
          <p:nvPr/>
        </p:nvSpPr>
        <p:spPr>
          <a:xfrm>
            <a:off x="1528476" y="2805705"/>
            <a:ext cx="1524000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0" dirty="0">
                <a:latin typeface="+mn-ea"/>
              </a:rPr>
              <a:t>• </a:t>
            </a:r>
            <a:r>
              <a:rPr lang="ko-KR" altLang="en-US" sz="3200" dirty="0">
                <a:latin typeface="+mn-ea"/>
              </a:rPr>
              <a:t>퍼지관계 </a:t>
            </a:r>
            <a:r>
              <a:rPr lang="en-US" altLang="ko-KR" sz="3200" dirty="0">
                <a:latin typeface="+mn-ea"/>
              </a:rPr>
              <a:t>R</a:t>
            </a:r>
            <a:endParaRPr lang="en-US" altLang="ko-KR" sz="3200" b="0" dirty="0">
              <a:latin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ACED636-EF0C-6081-CD30-FEDBC8DF74B1}"/>
                  </a:ext>
                </a:extLst>
              </p:cNvPr>
              <p:cNvSpPr txBox="1"/>
              <p:nvPr/>
            </p:nvSpPr>
            <p:spPr>
              <a:xfrm>
                <a:off x="1523994" y="7376338"/>
                <a:ext cx="1524000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b="0" dirty="0">
                    <a:latin typeface="+mn-ea"/>
                  </a:rPr>
                  <a:t>• </a:t>
                </a:r>
                <a:r>
                  <a:rPr lang="ko-KR" altLang="en-US" sz="3200" dirty="0">
                    <a:latin typeface="+mn-ea"/>
                  </a:rPr>
                  <a:t>레벨집합 </a:t>
                </a:r>
                <a:r>
                  <a:rPr lang="en-US" altLang="ko-KR" sz="3200" dirty="0">
                    <a:latin typeface="+mn-ea"/>
                  </a:rPr>
                  <a:t>:</a:t>
                </a:r>
                <a:r>
                  <a:rPr lang="ko-KR" altLang="en-US" sz="3200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3200" i="1" dirty="0" smtClean="0">
                        <a:latin typeface="Cambria Math" panose="02040503050406030204" pitchFamily="18" charset="0"/>
                      </a:rPr>
                      <m:t>𝛬</m:t>
                    </m:r>
                    <m:r>
                      <a:rPr lang="en-US" altLang="ko-KR" sz="3200" b="0" i="1" dirty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3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b="0" i="1" dirty="0" smtClean="0">
                            <a:latin typeface="Cambria Math" panose="02040503050406030204" pitchFamily="18" charset="0"/>
                          </a:rPr>
                          <m:t>0, 0.2, 0.4, 0.7, 0.9, 1.0</m:t>
                        </m:r>
                      </m:e>
                    </m:d>
                  </m:oMath>
                </a14:m>
                <a:endParaRPr lang="en-US" altLang="ko-KR" sz="3200" b="0" dirty="0">
                  <a:latin typeface="+mn-ea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ACED636-EF0C-6081-CD30-FEDBC8DF7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4" y="7376338"/>
                <a:ext cx="15240000" cy="492443"/>
              </a:xfrm>
              <a:prstGeom prst="rect">
                <a:avLst/>
              </a:prstGeom>
              <a:blipFill>
                <a:blip r:embed="rId4"/>
                <a:stretch>
                  <a:fillRect l="-1640" t="-30864" b="-518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1C189730-2726-84C6-A364-0750AB2BA4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6040" y="3685635"/>
            <a:ext cx="4095907" cy="291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468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4.3.1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퍼지관계의 정의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704FA26-99A8-5573-3AAD-926DD9F59E43}"/>
                  </a:ext>
                </a:extLst>
              </p:cNvPr>
              <p:cNvSpPr txBox="1"/>
              <p:nvPr/>
            </p:nvSpPr>
            <p:spPr>
              <a:xfrm>
                <a:off x="1522857" y="4651057"/>
                <a:ext cx="1524000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20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0, 1</m:t>
                          </m:r>
                        </m:e>
                      </m:d>
                    </m:oMath>
                  </m:oMathPara>
                </a14:m>
                <a:endParaRPr lang="en-US" altLang="ko-KR" sz="32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704FA26-99A8-5573-3AAD-926DD9F59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857" y="4651057"/>
                <a:ext cx="15240000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02223528-2524-1BF6-15E9-92CE362EDD9D}"/>
              </a:ext>
            </a:extLst>
          </p:cNvPr>
          <p:cNvSpPr txBox="1"/>
          <p:nvPr/>
        </p:nvSpPr>
        <p:spPr>
          <a:xfrm>
            <a:off x="1522857" y="5493434"/>
            <a:ext cx="1524000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200" b="0" dirty="0">
                <a:latin typeface="+mn-ea"/>
              </a:rPr>
              <a:t>‘</a:t>
            </a:r>
            <a:r>
              <a:rPr lang="ko-KR" altLang="en-US" sz="3200" b="0" dirty="0">
                <a:latin typeface="+mn-ea"/>
              </a:rPr>
              <a:t>소속의 정도</a:t>
            </a:r>
            <a:r>
              <a:rPr lang="en-US" altLang="ko-KR" sz="3200" b="0" dirty="0">
                <a:latin typeface="+mn-ea"/>
              </a:rPr>
              <a:t>’</a:t>
            </a:r>
            <a:r>
              <a:rPr lang="ko-KR" altLang="en-US" sz="3200" b="0" dirty="0">
                <a:latin typeface="+mn-ea"/>
              </a:rPr>
              <a:t> 보다는 </a:t>
            </a:r>
            <a:r>
              <a:rPr lang="en-US" altLang="ko-KR" sz="3200" b="0" dirty="0">
                <a:latin typeface="+mn-ea"/>
              </a:rPr>
              <a:t>‘</a:t>
            </a:r>
            <a:r>
              <a:rPr lang="ko-KR" altLang="en-US" sz="3200" b="0" dirty="0">
                <a:latin typeface="+mn-ea"/>
              </a:rPr>
              <a:t>관계의 강도</a:t>
            </a:r>
            <a:r>
              <a:rPr lang="en-US" altLang="ko-KR" sz="3200" b="0" dirty="0">
                <a:latin typeface="+mn-ea"/>
              </a:rPr>
              <a:t>’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Object 35"/>
              <p:cNvSpPr txBox="1"/>
              <p:nvPr/>
            </p:nvSpPr>
            <p:spPr>
              <a:xfrm>
                <a:off x="2198630" y="332797"/>
                <a:ext cx="13890729" cy="830997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ko-KR" sz="4800" kern="0" spc="-100" dirty="0">
                    <a:solidFill>
                      <a:srgbClr val="11359A"/>
                    </a:solidFill>
                    <a:latin typeface="Pretendard" pitchFamily="34" charset="0"/>
                  </a:rPr>
                  <a:t>4.3.6 </a:t>
                </a:r>
                <a:r>
                  <a:rPr lang="ko-KR" altLang="en-US" sz="4800" kern="0" spc="-100" dirty="0">
                    <a:solidFill>
                      <a:srgbClr val="11359A"/>
                    </a:solidFill>
                    <a:latin typeface="Pretendard" pitchFamily="34" charset="0"/>
                  </a:rPr>
                  <a:t>퍼지관계의</a:t>
                </a:r>
                <a:r>
                  <a:rPr lang="ko-KR" altLang="en-US" sz="4800" kern="0" spc="-100" dirty="0">
                    <a:solidFill>
                      <a:srgbClr val="4460AE"/>
                    </a:solidFill>
                    <a:latin typeface="Pretendard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4800" i="1" kern="0" spc="-100" dirty="0" smtClean="0">
                        <a:solidFill>
                          <a:srgbClr val="4460AE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4800" dirty="0">
                    <a:solidFill>
                      <a:srgbClr val="4460AE"/>
                    </a:solidFill>
                  </a:rPr>
                  <a:t>-</a:t>
                </a:r>
                <a:r>
                  <a:rPr lang="ko-KR" altLang="en-US" sz="4800" dirty="0">
                    <a:solidFill>
                      <a:srgbClr val="4460AE"/>
                    </a:solidFill>
                  </a:rPr>
                  <a:t>수준 관계</a:t>
                </a:r>
                <a:endParaRPr lang="en-US" sz="4800" dirty="0"/>
              </a:p>
            </p:txBody>
          </p:sp>
        </mc:Choice>
        <mc:Fallback>
          <p:sp>
            <p:nvSpPr>
              <p:cNvPr id="35" name="Object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8630" y="332797"/>
                <a:ext cx="13890729" cy="830997"/>
              </a:xfrm>
              <a:prstGeom prst="rect">
                <a:avLst/>
              </a:prstGeom>
              <a:blipFill>
                <a:blip r:embed="rId3"/>
                <a:stretch>
                  <a:fillRect t="-22059" b="-404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FCC254CB-7D0A-20D6-9730-2891507D8A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0578" y="3009900"/>
            <a:ext cx="5548023" cy="493862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6694D5B-FC2B-96EC-6627-FE4B9326B6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5253" y="2400300"/>
            <a:ext cx="5548023" cy="569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379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4.3.7 </a:t>
            </a:r>
            <a:r>
              <a:rPr lang="ko-KR" altLang="en-US" sz="4800" kern="0" spc="-100" dirty="0" err="1">
                <a:solidFill>
                  <a:srgbClr val="11359A"/>
                </a:solidFill>
                <a:latin typeface="Pretendard" pitchFamily="34" charset="0"/>
              </a:rPr>
              <a:t>사영과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 원형 확장</a:t>
            </a:r>
            <a:endParaRPr lang="en-US" sz="4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715D51-D199-2033-31E4-DC16136572EB}"/>
              </a:ext>
            </a:extLst>
          </p:cNvPr>
          <p:cNvSpPr txBox="1"/>
          <p:nvPr/>
        </p:nvSpPr>
        <p:spPr>
          <a:xfrm>
            <a:off x="1371600" y="1820635"/>
            <a:ext cx="55865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3200" dirty="0"/>
              <a:t>1) </a:t>
            </a:r>
            <a:r>
              <a:rPr lang="ko-KR" altLang="en-US" sz="3200" dirty="0"/>
              <a:t>관계의 분할 </a:t>
            </a:r>
            <a:r>
              <a:rPr lang="en-US" altLang="ko-KR" sz="3200" dirty="0"/>
              <a:t>(decomposition)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5300603-8264-9D28-DA6A-73C30CFE02FA}"/>
                  </a:ext>
                </a:extLst>
              </p:cNvPr>
              <p:cNvSpPr txBox="1"/>
              <p:nvPr/>
            </p:nvSpPr>
            <p:spPr>
              <a:xfrm>
                <a:off x="1523994" y="2874208"/>
                <a:ext cx="15240000" cy="18004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b="0" dirty="0">
                    <a:latin typeface="+mn-ea"/>
                  </a:rPr>
                  <a:t>• </a:t>
                </a:r>
                <a:r>
                  <a:rPr lang="ko-KR" altLang="en-US" sz="3200" b="0" dirty="0">
                    <a:latin typeface="+mn-ea"/>
                  </a:rPr>
                  <a:t>앞에서 하나의 퍼지관계를 </a:t>
                </a:r>
                <a14:m>
                  <m:oMath xmlns:m="http://schemas.openxmlformats.org/officeDocument/2006/math">
                    <m:r>
                      <a:rPr lang="ko-KR" altLang="en-US" sz="32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3200" dirty="0">
                    <a:latin typeface="+mn-ea"/>
                  </a:rPr>
                  <a:t>-</a:t>
                </a:r>
                <a:r>
                  <a:rPr lang="ko-KR" altLang="en-US" sz="3200" dirty="0">
                    <a:latin typeface="+mn-ea"/>
                  </a:rPr>
                  <a:t>수준으로 절단하여 여러 개의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ko-KR" altLang="en-US" sz="320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ko-KR" altLang="en-US" sz="3200" dirty="0">
                    <a:latin typeface="+mn-ea"/>
                  </a:rPr>
                  <a:t>를 얻음</a:t>
                </a:r>
                <a:r>
                  <a:rPr lang="en-US" altLang="ko-KR" sz="3200" dirty="0">
                    <a:latin typeface="+mn-ea"/>
                  </a:rPr>
                  <a:t> </a:t>
                </a:r>
              </a:p>
              <a:p>
                <a:endParaRPr lang="en-US" altLang="ko-KR" sz="1050" dirty="0">
                  <a:latin typeface="+mn-ea"/>
                </a:endParaRPr>
              </a:p>
              <a:p>
                <a:r>
                  <a:rPr lang="en-US" altLang="ko-KR" sz="3200" b="0" dirty="0">
                    <a:latin typeface="+mn-ea"/>
                  </a:rPr>
                  <a:t>• </a:t>
                </a:r>
                <a:r>
                  <a:rPr lang="ko-KR" altLang="en-US" sz="3200" b="0" dirty="0">
                    <a:latin typeface="+mn-ea"/>
                  </a:rPr>
                  <a:t>즉</a:t>
                </a:r>
                <a:r>
                  <a:rPr lang="en-US" altLang="ko-KR" sz="3200" b="0" dirty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⋃"/>
                        <m:subHide m:val="on"/>
                        <m:supHide m:val="on"/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ko-KR" altLang="en-US" sz="3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ko-KR" altLang="en-US" sz="32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sz="3200" b="0" dirty="0">
                  <a:latin typeface="+mn-ea"/>
                </a:endParaRPr>
              </a:p>
              <a:p>
                <a:endParaRPr lang="en-US" altLang="ko-KR" sz="1050" dirty="0">
                  <a:latin typeface="+mn-ea"/>
                </a:endParaRPr>
              </a:p>
              <a:p>
                <a:r>
                  <a:rPr lang="en-US" altLang="ko-KR" sz="3200" b="0" dirty="0">
                    <a:latin typeface="+mn-ea"/>
                  </a:rPr>
                  <a:t>• </a:t>
                </a:r>
                <a14:m>
                  <m:oMath xmlns:m="http://schemas.openxmlformats.org/officeDocument/2006/math">
                    <m:r>
                      <a:rPr lang="ko-KR" altLang="en-US" sz="32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ko-KR" altLang="en-US" sz="3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ko-KR" altLang="en-US" sz="3200" b="0" dirty="0">
                    <a:latin typeface="+mn-ea"/>
                  </a:rPr>
                  <a:t>의 소속함수 </a:t>
                </a:r>
                <a:r>
                  <a:rPr lang="en-US" altLang="ko-KR" sz="3200" b="0" dirty="0">
                    <a:latin typeface="+mn-ea"/>
                  </a:rPr>
                  <a:t>:</a:t>
                </a:r>
                <a:r>
                  <a:rPr lang="en-US" altLang="ko-KR" sz="3200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ko-KR" altLang="en-US" sz="3200" b="0" dirty="0">
                    <a:latin typeface="+mn-ea"/>
                  </a:rPr>
                  <a:t>에 대해</a:t>
                </a:r>
                <a:r>
                  <a:rPr lang="en-US" altLang="ko-KR" sz="3200" b="0" dirty="0">
                    <a:latin typeface="+mn-ea"/>
                  </a:rPr>
                  <a:t>, </a:t>
                </a:r>
                <a:r>
                  <a:rPr lang="ko-KR" altLang="en-US" sz="3200" b="0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3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ko-KR" altLang="en-US" sz="3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ko-KR" altLang="en-US" sz="3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ko-KR" altLang="en-US" sz="32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ko-KR" sz="3200" b="0" dirty="0">
                  <a:latin typeface="+mn-ea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5300603-8264-9D28-DA6A-73C30CFE0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4" y="2874208"/>
                <a:ext cx="15240000" cy="1800493"/>
              </a:xfrm>
              <a:prstGeom prst="rect">
                <a:avLst/>
              </a:prstGeom>
              <a:blipFill>
                <a:blip r:embed="rId3"/>
                <a:stretch>
                  <a:fillRect l="-1640" t="-8446" b="-131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AC2B83B8-5C4D-8CA7-20E1-E97950392A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0" y="5143500"/>
            <a:ext cx="6248400" cy="399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013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4.3.7 </a:t>
            </a:r>
            <a:r>
              <a:rPr lang="ko-KR" altLang="en-US" sz="4800" kern="0" spc="-100" dirty="0" err="1">
                <a:solidFill>
                  <a:srgbClr val="11359A"/>
                </a:solidFill>
                <a:latin typeface="Pretendard" pitchFamily="34" charset="0"/>
              </a:rPr>
              <a:t>사영과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 원형 확장</a:t>
            </a:r>
            <a:endParaRPr lang="en-US" sz="4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715D51-D199-2033-31E4-DC16136572EB}"/>
              </a:ext>
            </a:extLst>
          </p:cNvPr>
          <p:cNvSpPr txBox="1"/>
          <p:nvPr/>
        </p:nvSpPr>
        <p:spPr>
          <a:xfrm>
            <a:off x="1371600" y="1820635"/>
            <a:ext cx="34834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3200" dirty="0"/>
              <a:t>2) </a:t>
            </a:r>
            <a:r>
              <a:rPr lang="ko-KR" altLang="en-US" sz="3200" dirty="0" err="1"/>
              <a:t>사영</a:t>
            </a:r>
            <a:r>
              <a:rPr lang="ko-KR" altLang="en-US" sz="3200" dirty="0"/>
              <a:t> </a:t>
            </a:r>
            <a:r>
              <a:rPr lang="en-US" altLang="ko-KR" sz="3200" dirty="0"/>
              <a:t>(projection)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5300603-8264-9D28-DA6A-73C30CFE02FA}"/>
                  </a:ext>
                </a:extLst>
              </p:cNvPr>
              <p:cNvSpPr txBox="1"/>
              <p:nvPr/>
            </p:nvSpPr>
            <p:spPr>
              <a:xfrm>
                <a:off x="1523994" y="2874208"/>
                <a:ext cx="15240000" cy="11464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b="0" dirty="0">
                    <a:latin typeface="+mn-ea"/>
                  </a:rPr>
                  <a:t>• </a:t>
                </a:r>
                <a:r>
                  <a:rPr lang="ko-KR" altLang="en-US" sz="3200" dirty="0">
                    <a:latin typeface="+mn-ea"/>
                  </a:rPr>
                  <a:t>퍼지관계 </a:t>
                </a:r>
                <a:r>
                  <a:rPr lang="en-US" altLang="ko-KR" sz="3200" dirty="0">
                    <a:latin typeface="+mn-ea"/>
                  </a:rPr>
                  <a:t>R</a:t>
                </a:r>
                <a:r>
                  <a:rPr lang="ko-KR" altLang="en-US" sz="3200" dirty="0">
                    <a:latin typeface="+mn-ea"/>
                  </a:rPr>
                  <a:t>이 </a:t>
                </a:r>
                <a:r>
                  <a:rPr lang="en-US" altLang="ko-KR" sz="3200" dirty="0">
                    <a:latin typeface="+mn-ea"/>
                  </a:rPr>
                  <a:t>A</a:t>
                </a:r>
                <a:r>
                  <a:rPr lang="ko-KR" altLang="en-US" sz="3200" dirty="0">
                    <a:latin typeface="+mn-ea"/>
                  </a:rPr>
                  <a:t>에서 </a:t>
                </a:r>
                <a:r>
                  <a:rPr lang="en-US" altLang="ko-KR" sz="3200" dirty="0">
                    <a:latin typeface="+mn-ea"/>
                  </a:rPr>
                  <a:t>B</a:t>
                </a:r>
                <a:r>
                  <a:rPr lang="ko-KR" altLang="en-US" sz="3200" dirty="0">
                    <a:latin typeface="+mn-ea"/>
                  </a:rPr>
                  <a:t>로의 관계일 때</a:t>
                </a:r>
                <a:r>
                  <a:rPr lang="en-US" altLang="ko-KR" sz="3200" dirty="0">
                    <a:latin typeface="+mn-ea"/>
                  </a:rPr>
                  <a:t> </a:t>
                </a:r>
              </a:p>
              <a:p>
                <a:endParaRPr lang="en-US" altLang="ko-KR" sz="1050" dirty="0">
                  <a:latin typeface="+mn-ea"/>
                </a:endParaRPr>
              </a:p>
              <a:p>
                <a:r>
                  <a:rPr lang="en-US" altLang="ko-KR" sz="3200" b="0" dirty="0">
                    <a:latin typeface="+mn-ea"/>
                  </a:rPr>
                  <a:t>• </a:t>
                </a:r>
                <a:r>
                  <a:rPr lang="ko-KR" altLang="en-US" sz="3200" b="0" dirty="0">
                    <a:latin typeface="+mn-ea"/>
                  </a:rPr>
                  <a:t>모든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ko-KR" altLang="en-US" sz="3200" b="0" dirty="0">
                    <a:latin typeface="+mn-ea"/>
                  </a:rPr>
                  <a:t>에 대해</a:t>
                </a:r>
                <a:r>
                  <a:rPr lang="en-US" altLang="ko-KR" sz="3200" b="0" dirty="0">
                    <a:latin typeface="+mn-ea"/>
                  </a:rPr>
                  <a:t>,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5300603-8264-9D28-DA6A-73C30CFE0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4" y="2874208"/>
                <a:ext cx="15240000" cy="1146468"/>
              </a:xfrm>
              <a:prstGeom prst="rect">
                <a:avLst/>
              </a:prstGeom>
              <a:blipFill>
                <a:blip r:embed="rId3"/>
                <a:stretch>
                  <a:fillRect l="-1640" t="-13228" b="-211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88A0066E-8FAA-F2ED-5103-FC6E45FCD1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3086"/>
          <a:stretch/>
        </p:blipFill>
        <p:spPr>
          <a:xfrm>
            <a:off x="6705600" y="3447442"/>
            <a:ext cx="3467339" cy="69584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A65CD95-487F-6459-EE98-CAD97EF1A5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9033" y="4612513"/>
            <a:ext cx="7229921" cy="46187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94A0589-B4B8-AD8F-EF28-E022218C11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729"/>
          <a:stretch/>
        </p:blipFill>
        <p:spPr>
          <a:xfrm>
            <a:off x="10515600" y="3447441"/>
            <a:ext cx="3467339" cy="73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7591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4.3.7 </a:t>
            </a:r>
            <a:r>
              <a:rPr lang="ko-KR" altLang="en-US" sz="4800" kern="0" spc="-100" dirty="0" err="1">
                <a:solidFill>
                  <a:srgbClr val="11359A"/>
                </a:solidFill>
                <a:latin typeface="Pretendard" pitchFamily="34" charset="0"/>
              </a:rPr>
              <a:t>사영과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 원형 확장</a:t>
            </a:r>
            <a:endParaRPr lang="en-US" sz="4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715D51-D199-2033-31E4-DC16136572EB}"/>
              </a:ext>
            </a:extLst>
          </p:cNvPr>
          <p:cNvSpPr txBox="1"/>
          <p:nvPr/>
        </p:nvSpPr>
        <p:spPr>
          <a:xfrm>
            <a:off x="1371600" y="1820635"/>
            <a:ext cx="60789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3200" dirty="0"/>
              <a:t>3) </a:t>
            </a:r>
            <a:r>
              <a:rPr lang="ko-KR" altLang="en-US" sz="3200" dirty="0"/>
              <a:t>원형 확장 </a:t>
            </a:r>
            <a:r>
              <a:rPr lang="en-US" altLang="ko-KR" sz="3200" dirty="0"/>
              <a:t>(cylindrical extension)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300603-8264-9D28-DA6A-73C30CFE02FA}"/>
              </a:ext>
            </a:extLst>
          </p:cNvPr>
          <p:cNvSpPr txBox="1"/>
          <p:nvPr/>
        </p:nvSpPr>
        <p:spPr>
          <a:xfrm>
            <a:off x="1523994" y="2874208"/>
            <a:ext cx="15240000" cy="11464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0" dirty="0">
                <a:latin typeface="+mn-ea"/>
              </a:rPr>
              <a:t>• </a:t>
            </a:r>
            <a:r>
              <a:rPr lang="ko-KR" altLang="en-US" sz="3200" b="0" dirty="0" err="1">
                <a:latin typeface="+mn-ea"/>
              </a:rPr>
              <a:t>사영에</a:t>
            </a:r>
            <a:r>
              <a:rPr lang="ko-KR" altLang="en-US" sz="3200" b="0" dirty="0">
                <a:latin typeface="+mn-ea"/>
              </a:rPr>
              <a:t> 반대되는 개념</a:t>
            </a:r>
            <a:r>
              <a:rPr lang="en-US" altLang="ko-KR" sz="3200" dirty="0">
                <a:latin typeface="+mn-ea"/>
              </a:rPr>
              <a:t> </a:t>
            </a:r>
          </a:p>
          <a:p>
            <a:endParaRPr lang="en-US" altLang="ko-KR" sz="1050" dirty="0">
              <a:latin typeface="+mn-ea"/>
            </a:endParaRPr>
          </a:p>
          <a:p>
            <a:r>
              <a:rPr lang="en-US" altLang="ko-KR" sz="3200" b="0" dirty="0">
                <a:latin typeface="+mn-ea"/>
              </a:rPr>
              <a:t>• </a:t>
            </a:r>
            <a:r>
              <a:rPr lang="ko-KR" altLang="en-US" sz="3200" b="0" dirty="0">
                <a:latin typeface="+mn-ea"/>
              </a:rPr>
              <a:t>집합이 공간 </a:t>
            </a:r>
            <a:r>
              <a:rPr lang="en-US" altLang="ko-KR" sz="3200" b="0" dirty="0">
                <a:latin typeface="+mn-ea"/>
              </a:rPr>
              <a:t>AXB</a:t>
            </a:r>
            <a:r>
              <a:rPr lang="ko-KR" altLang="en-US" sz="3200" b="0" dirty="0">
                <a:latin typeface="+mn-ea"/>
              </a:rPr>
              <a:t>에 정의될 </a:t>
            </a:r>
            <a:r>
              <a:rPr lang="ko-KR" altLang="en-US" sz="3200" dirty="0">
                <a:latin typeface="+mn-ea"/>
              </a:rPr>
              <a:t>때</a:t>
            </a:r>
            <a:r>
              <a:rPr lang="en-US" altLang="ko-KR" sz="3200" dirty="0">
                <a:latin typeface="+mn-ea"/>
              </a:rPr>
              <a:t>, </a:t>
            </a:r>
            <a:r>
              <a:rPr lang="ko-KR" altLang="en-US" sz="3200" dirty="0">
                <a:latin typeface="+mn-ea"/>
              </a:rPr>
              <a:t>이 관계를 공간 </a:t>
            </a:r>
            <a:r>
              <a:rPr lang="en-US" altLang="ko-KR" sz="3200" dirty="0">
                <a:latin typeface="+mn-ea"/>
              </a:rPr>
              <a:t>AXBXC</a:t>
            </a:r>
            <a:r>
              <a:rPr lang="ko-KR" altLang="en-US" sz="3200" dirty="0">
                <a:latin typeface="+mn-ea"/>
              </a:rPr>
              <a:t>로 확장하여 얻어진 퍼지집합</a:t>
            </a:r>
            <a:endParaRPr lang="en-US" altLang="ko-KR" sz="3200" b="0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BDBE2EA-C72D-B420-3821-2D442EE90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4143288"/>
            <a:ext cx="3200400" cy="115214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524A122-FBAE-4081-5D1D-01AB35E64E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7086" y="5173437"/>
            <a:ext cx="6833816" cy="355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586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4.4.1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관계에 의한 확장</a:t>
            </a:r>
            <a:endParaRPr 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5300603-8264-9D28-DA6A-73C30CFE02FA}"/>
                  </a:ext>
                </a:extLst>
              </p:cNvPr>
              <p:cNvSpPr txBox="1"/>
              <p:nvPr/>
            </p:nvSpPr>
            <p:spPr>
              <a:xfrm>
                <a:off x="1523994" y="3667785"/>
                <a:ext cx="15240000" cy="24545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b="0" dirty="0">
                    <a:latin typeface="+mn-ea"/>
                  </a:rPr>
                  <a:t>• </a:t>
                </a:r>
                <a:r>
                  <a:rPr lang="ko-KR" altLang="en-US" sz="3200" b="0" dirty="0">
                    <a:latin typeface="+mn-ea"/>
                  </a:rPr>
                  <a:t>퍼지집합 </a:t>
                </a:r>
                <a:r>
                  <a:rPr lang="en-US" altLang="ko-KR" sz="3200" b="0" dirty="0">
                    <a:latin typeface="+mn-ea"/>
                  </a:rPr>
                  <a:t>A</a:t>
                </a:r>
                <a:r>
                  <a:rPr lang="ko-KR" altLang="en-US" sz="3200" b="0" dirty="0">
                    <a:latin typeface="+mn-ea"/>
                  </a:rPr>
                  <a:t>와 보통집합 </a:t>
                </a:r>
                <a:r>
                  <a:rPr lang="en-US" altLang="ko-KR" sz="3200" b="0" dirty="0">
                    <a:latin typeface="+mn-ea"/>
                  </a:rPr>
                  <a:t>B</a:t>
                </a:r>
                <a:r>
                  <a:rPr lang="ko-KR" altLang="en-US" sz="3200" b="0" dirty="0">
                    <a:latin typeface="+mn-ea"/>
                  </a:rPr>
                  <a:t>가 있고</a:t>
                </a:r>
                <a:r>
                  <a:rPr lang="en-US" altLang="ko-KR" sz="3200" b="0" dirty="0">
                    <a:latin typeface="+mn-ea"/>
                  </a:rPr>
                  <a:t>, </a:t>
                </a:r>
                <a:r>
                  <a:rPr lang="ko-KR" altLang="en-US" sz="3200" b="0" dirty="0">
                    <a:latin typeface="+mn-ea"/>
                  </a:rPr>
                  <a:t>일반적인 관계 </a:t>
                </a:r>
                <a:r>
                  <a:rPr lang="en-US" altLang="ko-KR" sz="3200" b="0" dirty="0">
                    <a:latin typeface="+mn-ea"/>
                  </a:rPr>
                  <a:t>R</a:t>
                </a:r>
                <a:r>
                  <a:rPr lang="ko-KR" altLang="en-US" sz="3200" b="0" dirty="0">
                    <a:latin typeface="+mn-ea"/>
                  </a:rPr>
                  <a:t>이 </a:t>
                </a:r>
                <a:r>
                  <a:rPr lang="en-US" altLang="ko-KR" sz="3200" b="0" dirty="0">
                    <a:latin typeface="+mn-ea"/>
                  </a:rPr>
                  <a:t>A</a:t>
                </a:r>
                <a:r>
                  <a:rPr lang="ko-KR" altLang="en-US" sz="3200" b="0" dirty="0">
                    <a:latin typeface="+mn-ea"/>
                  </a:rPr>
                  <a:t>에서 </a:t>
                </a:r>
                <a:r>
                  <a:rPr lang="en-US" altLang="ko-KR" sz="3200" b="0" dirty="0">
                    <a:latin typeface="+mn-ea"/>
                  </a:rPr>
                  <a:t>B</a:t>
                </a:r>
                <a:r>
                  <a:rPr lang="ko-KR" altLang="en-US" sz="3200" b="0" dirty="0">
                    <a:latin typeface="+mn-ea"/>
                  </a:rPr>
                  <a:t>로의 대응 관계</a:t>
                </a:r>
                <a:endParaRPr lang="en-US" altLang="ko-KR" sz="3200" dirty="0">
                  <a:latin typeface="+mn-ea"/>
                </a:endParaRPr>
              </a:p>
              <a:p>
                <a:endParaRPr lang="en-US" altLang="ko-KR" sz="1050" dirty="0">
                  <a:latin typeface="+mn-ea"/>
                </a:endParaRPr>
              </a:p>
              <a:p>
                <a:r>
                  <a:rPr lang="en-US" altLang="ko-KR" sz="3200" b="0" dirty="0">
                    <a:latin typeface="+mn-ea"/>
                  </a:rPr>
                  <a:t>•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ko-KR" sz="3200" b="0" dirty="0">
                    <a:latin typeface="+mn-ea"/>
                  </a:rPr>
                  <a:t> 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en-US" altLang="ko-K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ko-KR" sz="3200" b="0" dirty="0">
                    <a:latin typeface="+mn-ea"/>
                  </a:rPr>
                  <a:t> </a:t>
                </a:r>
                <a:r>
                  <a:rPr lang="ko-KR" altLang="en-US" sz="3200" b="0" dirty="0">
                    <a:latin typeface="+mn-ea"/>
                  </a:rPr>
                  <a:t>에</a:t>
                </a:r>
                <a:r>
                  <a:rPr lang="en-US" altLang="ko-KR" sz="3200" dirty="0">
                    <a:latin typeface="+mn-ea"/>
                  </a:rPr>
                  <a:t> </a:t>
                </a:r>
                <a:r>
                  <a:rPr lang="ko-KR" altLang="en-US" sz="3200" dirty="0">
                    <a:latin typeface="+mn-ea"/>
                  </a:rPr>
                  <a:t>대해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sz="3200" b="0" dirty="0">
                    <a:latin typeface="+mn-ea"/>
                  </a:rPr>
                  <a:t>  </a:t>
                </a:r>
              </a:p>
              <a:p>
                <a:endParaRPr lang="en-US" altLang="ko-KR" sz="1050" dirty="0">
                  <a:latin typeface="+mn-ea"/>
                </a:endParaRPr>
              </a:p>
              <a:p>
                <a:r>
                  <a:rPr lang="en-US" altLang="ko-KR" sz="3200" b="0" dirty="0">
                    <a:latin typeface="+mn-ea"/>
                  </a:rPr>
                  <a:t>• </a:t>
                </a:r>
                <a:r>
                  <a:rPr lang="ko-KR" altLang="en-US" sz="3200" b="0" dirty="0">
                    <a:latin typeface="+mn-ea"/>
                  </a:rPr>
                  <a:t>우리는 </a:t>
                </a:r>
                <a:r>
                  <a:rPr lang="en-US" altLang="ko-KR" sz="3200" b="0" dirty="0">
                    <a:latin typeface="+mn-ea"/>
                  </a:rPr>
                  <a:t>B</a:t>
                </a:r>
                <a:r>
                  <a:rPr lang="ko-KR" altLang="en-US" sz="3200" b="0" dirty="0">
                    <a:latin typeface="+mn-ea"/>
                  </a:rPr>
                  <a:t>내에서 </a:t>
                </a:r>
                <a:r>
                  <a:rPr lang="en-US" altLang="ko-KR" sz="3200" b="0" dirty="0">
                    <a:latin typeface="+mn-ea"/>
                  </a:rPr>
                  <a:t>R</a:t>
                </a:r>
                <a:r>
                  <a:rPr lang="ko-KR" altLang="en-US" sz="3200" b="0" dirty="0">
                    <a:latin typeface="+mn-ea"/>
                  </a:rPr>
                  <a:t>과 </a:t>
                </a:r>
                <a:r>
                  <a:rPr lang="en-US" altLang="ko-KR" sz="3200" b="0" dirty="0">
                    <a:latin typeface="+mn-ea"/>
                  </a:rPr>
                  <a:t>A</a:t>
                </a:r>
                <a:r>
                  <a:rPr lang="ko-KR" altLang="en-US" sz="3200" b="0" dirty="0">
                    <a:latin typeface="+mn-ea"/>
                  </a:rPr>
                  <a:t>로 부터 얻어지는 퍼지집합 </a:t>
                </a:r>
                <a:r>
                  <a:rPr lang="en-US" altLang="ko-KR" sz="3200" b="0" dirty="0">
                    <a:latin typeface="+mn-ea"/>
                  </a:rPr>
                  <a:t>B’</a:t>
                </a:r>
                <a:r>
                  <a:rPr lang="ko-KR" altLang="en-US" sz="3200" b="0" dirty="0">
                    <a:latin typeface="+mn-ea"/>
                  </a:rPr>
                  <a:t>을 만들 수 있고</a:t>
                </a:r>
                <a:endParaRPr lang="en-US" altLang="ko-KR" sz="3200" b="0" dirty="0">
                  <a:latin typeface="+mn-ea"/>
                </a:endParaRPr>
              </a:p>
              <a:p>
                <a:endParaRPr lang="en-US" altLang="ko-KR" sz="1050" dirty="0">
                  <a:latin typeface="+mn-ea"/>
                </a:endParaRPr>
              </a:p>
              <a:p>
                <a:r>
                  <a:rPr lang="en-US" altLang="ko-KR" sz="3200" b="0" dirty="0">
                    <a:latin typeface="+mn-ea"/>
                  </a:rPr>
                  <a:t>• B’</a:t>
                </a:r>
                <a:r>
                  <a:rPr lang="ko-KR" altLang="en-US" sz="3200" b="0" dirty="0">
                    <a:latin typeface="+mn-ea"/>
                  </a:rPr>
                  <a:t>의 소속함수 </a:t>
                </a:r>
                <a:r>
                  <a:rPr lang="en-US" altLang="ko-KR" sz="3200" b="0" dirty="0">
                    <a:latin typeface="+mn-ea"/>
                  </a:rPr>
                  <a:t>: </a:t>
                </a:r>
                <a:r>
                  <a:rPr lang="ko-KR" altLang="en-US" sz="3200" b="0" dirty="0">
                    <a:latin typeface="+mn-ea"/>
                  </a:rPr>
                  <a:t>모든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ko-KR" sz="3200" b="0" dirty="0">
                    <a:latin typeface="+mn-ea"/>
                  </a:rPr>
                  <a:t> </a:t>
                </a:r>
                <a:r>
                  <a:rPr lang="ko-KR" altLang="en-US" sz="3200" b="0" dirty="0">
                    <a:latin typeface="+mn-ea"/>
                  </a:rPr>
                  <a:t>에 대해</a:t>
                </a:r>
                <a:r>
                  <a:rPr lang="en-US" altLang="ko-KR" sz="3200" b="0" dirty="0">
                    <a:latin typeface="+mn-ea"/>
                  </a:rPr>
                  <a:t>,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5300603-8264-9D28-DA6A-73C30CFE0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4" y="3667785"/>
                <a:ext cx="15240000" cy="2454518"/>
              </a:xfrm>
              <a:prstGeom prst="rect">
                <a:avLst/>
              </a:prstGeom>
              <a:blipFill>
                <a:blip r:embed="rId3"/>
                <a:stretch>
                  <a:fillRect l="-1640" t="-6468" b="-94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5544FE87-E5FF-27BB-1B5A-5DFA6FA78D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785" y="6619215"/>
            <a:ext cx="5962418" cy="89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5934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4.4.1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관계에 의한 확장</a:t>
            </a:r>
            <a:endParaRPr lang="en-US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300603-8264-9D28-DA6A-73C30CFE02FA}"/>
              </a:ext>
            </a:extLst>
          </p:cNvPr>
          <p:cNvSpPr txBox="1"/>
          <p:nvPr/>
        </p:nvSpPr>
        <p:spPr>
          <a:xfrm>
            <a:off x="1523994" y="2019300"/>
            <a:ext cx="15240000" cy="19697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0" dirty="0">
                <a:latin typeface="+mn-ea"/>
              </a:rPr>
              <a:t>• </a:t>
            </a:r>
            <a:r>
              <a:rPr lang="ko-KR" altLang="en-US" sz="3200" b="0" dirty="0">
                <a:latin typeface="+mn-ea"/>
              </a:rPr>
              <a:t>예를 들어</a:t>
            </a:r>
            <a:r>
              <a:rPr lang="en-US" altLang="ko-KR" sz="3200" b="0" dirty="0">
                <a:latin typeface="+mn-ea"/>
              </a:rPr>
              <a:t>,</a:t>
            </a:r>
          </a:p>
          <a:p>
            <a:r>
              <a:rPr lang="en-US" altLang="ko-KR" sz="3200" dirty="0">
                <a:latin typeface="+mn-ea"/>
              </a:rPr>
              <a:t>   </a:t>
            </a:r>
            <a:r>
              <a:rPr lang="ko-KR" altLang="en-US" sz="3200" dirty="0">
                <a:latin typeface="+mn-ea"/>
              </a:rPr>
              <a:t>퍼지집합 </a:t>
            </a:r>
            <a:r>
              <a:rPr lang="en-US" altLang="ko-KR" sz="3200" dirty="0">
                <a:latin typeface="+mn-ea"/>
              </a:rPr>
              <a:t>A</a:t>
            </a:r>
            <a:r>
              <a:rPr lang="ko-KR" altLang="en-US" sz="3200" dirty="0">
                <a:latin typeface="+mn-ea"/>
              </a:rPr>
              <a:t>는 </a:t>
            </a:r>
            <a:r>
              <a:rPr lang="en-US" altLang="ko-KR" sz="3200" dirty="0">
                <a:latin typeface="+mn-ea"/>
              </a:rPr>
              <a:t>“</a:t>
            </a:r>
            <a:r>
              <a:rPr lang="ko-KR" altLang="en-US" sz="3200" dirty="0">
                <a:latin typeface="+mn-ea"/>
              </a:rPr>
              <a:t>전염병에 걸린 사람의 집합</a:t>
            </a:r>
            <a:r>
              <a:rPr lang="en-US" altLang="ko-KR" sz="3200" dirty="0">
                <a:latin typeface="+mn-ea"/>
              </a:rPr>
              <a:t>”,</a:t>
            </a:r>
          </a:p>
          <a:p>
            <a:r>
              <a:rPr lang="en-US" altLang="ko-KR" sz="3200" b="0" dirty="0">
                <a:latin typeface="+mn-ea"/>
              </a:rPr>
              <a:t>   </a:t>
            </a:r>
            <a:r>
              <a:rPr lang="ko-KR" altLang="en-US" sz="3200" dirty="0">
                <a:latin typeface="+mn-ea"/>
              </a:rPr>
              <a:t>보통집합 </a:t>
            </a:r>
            <a:r>
              <a:rPr lang="en-US" altLang="ko-KR" sz="3200" dirty="0">
                <a:latin typeface="+mn-ea"/>
              </a:rPr>
              <a:t>B</a:t>
            </a:r>
            <a:r>
              <a:rPr lang="ko-KR" altLang="en-US" sz="3200" dirty="0">
                <a:latin typeface="+mn-ea"/>
              </a:rPr>
              <a:t>는 </a:t>
            </a:r>
            <a:r>
              <a:rPr lang="en-US" altLang="ko-KR" sz="3200" dirty="0">
                <a:latin typeface="+mn-ea"/>
              </a:rPr>
              <a:t>“</a:t>
            </a:r>
            <a:r>
              <a:rPr lang="ko-KR" altLang="en-US" sz="3200" dirty="0">
                <a:latin typeface="+mn-ea"/>
              </a:rPr>
              <a:t>전염병에 걸린 사람들과 접촉했던 사람들의 집합</a:t>
            </a:r>
            <a:r>
              <a:rPr lang="en-US" altLang="ko-KR" sz="3200" dirty="0">
                <a:latin typeface="+mn-ea"/>
              </a:rPr>
              <a:t>”,</a:t>
            </a:r>
          </a:p>
          <a:p>
            <a:r>
              <a:rPr lang="en-US" altLang="ko-KR" sz="3200" b="0" dirty="0">
                <a:latin typeface="+mn-ea"/>
              </a:rPr>
              <a:t>   </a:t>
            </a:r>
            <a:r>
              <a:rPr lang="ko-KR" altLang="en-US" sz="3200" b="0" dirty="0">
                <a:latin typeface="+mn-ea"/>
              </a:rPr>
              <a:t>관계 </a:t>
            </a:r>
            <a:r>
              <a:rPr lang="en-US" altLang="ko-KR" sz="3200" b="0" dirty="0">
                <a:latin typeface="+mn-ea"/>
              </a:rPr>
              <a:t>R</a:t>
            </a:r>
            <a:r>
              <a:rPr lang="ko-KR" altLang="en-US" sz="3200" b="0" dirty="0">
                <a:latin typeface="+mn-ea"/>
              </a:rPr>
              <a:t>은 </a:t>
            </a:r>
            <a:r>
              <a:rPr lang="en-US" altLang="ko-KR" sz="3200" b="0" dirty="0">
                <a:latin typeface="+mn-ea"/>
              </a:rPr>
              <a:t>A</a:t>
            </a:r>
            <a:r>
              <a:rPr lang="ko-KR" altLang="en-US" sz="3200" b="0" dirty="0">
                <a:latin typeface="+mn-ea"/>
              </a:rPr>
              <a:t>와 </a:t>
            </a:r>
            <a:r>
              <a:rPr lang="en-US" altLang="ko-KR" sz="3200" b="0" dirty="0">
                <a:latin typeface="+mn-ea"/>
              </a:rPr>
              <a:t>B</a:t>
            </a:r>
            <a:r>
              <a:rPr lang="ko-KR" altLang="en-US" sz="3200" b="0" dirty="0">
                <a:latin typeface="+mn-ea"/>
              </a:rPr>
              <a:t>사이의 접촉의 관계</a:t>
            </a:r>
            <a:endParaRPr lang="en-US" altLang="ko-KR" sz="3200" b="0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AB48E4-B520-4A4D-4103-EB1181B79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394" y="4421504"/>
            <a:ext cx="5791200" cy="457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6292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4.4.1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관계에 의한 확장</a:t>
            </a:r>
            <a:endParaRPr lang="en-US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300603-8264-9D28-DA6A-73C30CFE02FA}"/>
              </a:ext>
            </a:extLst>
          </p:cNvPr>
          <p:cNvSpPr txBox="1"/>
          <p:nvPr/>
        </p:nvSpPr>
        <p:spPr>
          <a:xfrm>
            <a:off x="1523994" y="2264253"/>
            <a:ext cx="1524000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0" dirty="0">
                <a:latin typeface="+mn-ea"/>
              </a:rPr>
              <a:t>• </a:t>
            </a:r>
            <a:r>
              <a:rPr lang="ko-KR" altLang="en-US" sz="3200" b="0" dirty="0">
                <a:latin typeface="+mn-ea"/>
              </a:rPr>
              <a:t>전염병환자 집합 </a:t>
            </a:r>
            <a:r>
              <a:rPr lang="en-US" altLang="ko-KR" sz="3200" b="0" dirty="0">
                <a:latin typeface="+mn-ea"/>
              </a:rPr>
              <a:t>B’</a:t>
            </a:r>
            <a:r>
              <a:rPr lang="ko-KR" altLang="en-US" sz="3200" b="0" dirty="0">
                <a:latin typeface="+mn-ea"/>
              </a:rPr>
              <a:t>을 구해보면</a:t>
            </a:r>
            <a:endParaRPr lang="en-US" altLang="ko-KR" sz="3200" b="0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F6843E-47CE-D626-2E36-A1CE56229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094" y="3278255"/>
            <a:ext cx="6443812" cy="541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6451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4.4.2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확장원리</a:t>
            </a:r>
            <a:endParaRPr 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D57875A-292D-BF1B-1F40-E6A0133D22FA}"/>
                  </a:ext>
                </a:extLst>
              </p:cNvPr>
              <p:cNvSpPr txBox="1"/>
              <p:nvPr/>
            </p:nvSpPr>
            <p:spPr>
              <a:xfrm>
                <a:off x="1523994" y="3122913"/>
                <a:ext cx="15240000" cy="23705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b="0" dirty="0">
                    <a:latin typeface="+mn-ea"/>
                  </a:rPr>
                  <a:t>• X</a:t>
                </a:r>
                <a:r>
                  <a:rPr lang="ko-KR" altLang="en-US" sz="3200" b="0" dirty="0">
                    <a:latin typeface="+mn-ea"/>
                  </a:rPr>
                  <a:t>를 전체집합의 </a:t>
                </a:r>
                <a:r>
                  <a:rPr lang="ko-KR" altLang="en-US" sz="3200" b="0" dirty="0" err="1">
                    <a:latin typeface="+mn-ea"/>
                  </a:rPr>
                  <a:t>곱집합</a:t>
                </a:r>
                <a:r>
                  <a:rPr lang="ko-KR" altLang="en-US" sz="3200" b="0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… </m:t>
                    </m:r>
                    <m:r>
                      <a:rPr lang="en-US" altLang="ko-K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ko-KR" sz="3200" dirty="0">
                    <a:latin typeface="+mn-ea"/>
                  </a:rPr>
                  <a:t> ,  </a:t>
                </a:r>
              </a:p>
              <a:p>
                <a:r>
                  <a:rPr lang="en-US" altLang="ko-KR" sz="3200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ko-KR" sz="3200" dirty="0">
                    <a:latin typeface="+mn-ea"/>
                  </a:rPr>
                  <a:t> </a:t>
                </a:r>
                <a:r>
                  <a:rPr lang="ko-KR" altLang="en-US" sz="3200" dirty="0">
                    <a:latin typeface="+mn-ea"/>
                  </a:rPr>
                  <a:t>을 전체집합 내의</a:t>
                </a:r>
                <a:r>
                  <a:rPr lang="en-US" altLang="ko-KR" sz="3200" dirty="0">
                    <a:latin typeface="+mn-ea"/>
                  </a:rPr>
                  <a:t> r</a:t>
                </a:r>
                <a:r>
                  <a:rPr lang="ko-KR" altLang="en-US" sz="3200" dirty="0">
                    <a:latin typeface="+mn-ea"/>
                  </a:rPr>
                  <a:t>개의 퍼지집합</a:t>
                </a:r>
                <a:endParaRPr lang="en-US" altLang="ko-KR" sz="3200" dirty="0">
                  <a:latin typeface="+mn-ea"/>
                </a:endParaRPr>
              </a:p>
              <a:p>
                <a:endParaRPr lang="en-US" altLang="ko-KR" sz="1050" dirty="0">
                  <a:latin typeface="+mn-ea"/>
                </a:endParaRPr>
              </a:p>
              <a:p>
                <a:r>
                  <a:rPr lang="en-US" altLang="ko-KR" sz="3200" b="0" dirty="0">
                    <a:latin typeface="+mn-ea"/>
                  </a:rPr>
                  <a:t>• </a:t>
                </a:r>
                <a:r>
                  <a:rPr lang="ko-KR" altLang="en-US" sz="3200" b="0" dirty="0">
                    <a:latin typeface="+mn-ea"/>
                  </a:rPr>
                  <a:t>즉</a:t>
                </a:r>
                <a:r>
                  <a:rPr lang="en-US" altLang="ko-KR" sz="3200" b="0" dirty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320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altLang="ko-KR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en-US" altLang="ko-KR" sz="32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… </m:t>
                    </m:r>
                    <m:r>
                      <a:rPr lang="en-US" altLang="ko-K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ko-KR" sz="3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ko-KR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𝑀𝑖𝑛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3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3200" i="1" dirty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altLang="ko-KR" sz="3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altLang="ko-KR" sz="3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3200" i="1" dirty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  <m:r>
                          <a:rPr lang="en-US" altLang="ko-KR" sz="3200" i="1" dirty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ko-KR" sz="3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3200" i="1" dirty="0">
                        <a:latin typeface="Cambria Math" panose="02040503050406030204" pitchFamily="18" charset="0"/>
                      </a:rPr>
                      <m:t>으</m:t>
                    </m:r>
                  </m:oMath>
                </a14:m>
                <a:r>
                  <a:rPr lang="ko-KR" altLang="en-US" sz="3200" b="0" dirty="0">
                    <a:latin typeface="+mn-ea"/>
                  </a:rPr>
                  <a:t>로 정의</a:t>
                </a:r>
                <a:endParaRPr lang="en-US" altLang="ko-KR" sz="3200" b="0" dirty="0">
                  <a:latin typeface="+mn-ea"/>
                </a:endParaRPr>
              </a:p>
              <a:p>
                <a:endParaRPr lang="en-US" altLang="ko-KR" sz="1050" dirty="0">
                  <a:latin typeface="+mn-ea"/>
                </a:endParaRPr>
              </a:p>
              <a:p>
                <a:r>
                  <a:rPr lang="en-US" altLang="ko-KR" sz="3200" b="0" dirty="0">
                    <a:latin typeface="+mn-ea"/>
                  </a:rPr>
                  <a:t>• </a:t>
                </a:r>
                <a:r>
                  <a:rPr lang="ko-KR" altLang="en-US" sz="3200" b="0" dirty="0">
                    <a:latin typeface="+mn-ea"/>
                  </a:rPr>
                  <a:t>또한 함수 </a:t>
                </a:r>
                <a:r>
                  <a:rPr lang="en-US" altLang="ko-KR" sz="3200" b="0" dirty="0">
                    <a:latin typeface="+mn-ea"/>
                  </a:rPr>
                  <a:t>f</a:t>
                </a:r>
                <a:r>
                  <a:rPr lang="ko-KR" altLang="en-US" sz="3200" b="0" dirty="0">
                    <a:latin typeface="+mn-ea"/>
                  </a:rPr>
                  <a:t>를 </a:t>
                </a:r>
                <a:r>
                  <a:rPr lang="ko-KR" altLang="en-US" sz="3200" dirty="0">
                    <a:latin typeface="+mn-ea"/>
                  </a:rPr>
                  <a:t>공간 </a:t>
                </a:r>
                <a:r>
                  <a:rPr lang="en-US" altLang="ko-KR" sz="3200" dirty="0">
                    <a:latin typeface="+mn-ea"/>
                  </a:rPr>
                  <a:t>X</a:t>
                </a:r>
                <a:r>
                  <a:rPr lang="ko-KR" altLang="en-US" sz="3200" dirty="0">
                    <a:latin typeface="+mn-ea"/>
                  </a:rPr>
                  <a:t>에서 공간 </a:t>
                </a:r>
                <a:r>
                  <a:rPr lang="en-US" altLang="ko-KR" sz="3200" dirty="0">
                    <a:latin typeface="+mn-ea"/>
                  </a:rPr>
                  <a:t>Y</a:t>
                </a:r>
                <a:r>
                  <a:rPr lang="ko-KR" altLang="en-US" sz="3200" dirty="0">
                    <a:latin typeface="+mn-ea"/>
                  </a:rPr>
                  <a:t>로 대응시키는 함수</a:t>
                </a:r>
                <a:r>
                  <a:rPr lang="en-US" altLang="ko-KR" sz="3200" dirty="0">
                    <a:latin typeface="+mn-ea"/>
                  </a:rPr>
                  <a:t>.</a:t>
                </a:r>
                <a:r>
                  <a:rPr lang="ko-KR" altLang="en-US" sz="3200" dirty="0">
                    <a:latin typeface="+mn-ea"/>
                  </a:rPr>
                  <a:t> 즉</a:t>
                </a:r>
                <a:r>
                  <a:rPr lang="en-US" altLang="ko-KR" sz="3200" dirty="0">
                    <a:latin typeface="+mn-ea"/>
                  </a:rPr>
                  <a:t>, </a:t>
                </a:r>
                <a:endParaRPr lang="en-US" altLang="ko-KR" sz="3200" b="0" dirty="0">
                  <a:latin typeface="+mn-ea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D57875A-292D-BF1B-1F40-E6A0133D2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4" y="3122913"/>
                <a:ext cx="15240000" cy="2370521"/>
              </a:xfrm>
              <a:prstGeom prst="rect">
                <a:avLst/>
              </a:prstGeom>
              <a:blipFill>
                <a:blip r:embed="rId3"/>
                <a:stretch>
                  <a:fillRect l="-1640" t="-6427" b="-100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2CF2EF91-2AD1-3719-D3A9-9E867EEF16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1440" y="5981615"/>
            <a:ext cx="7205119" cy="134832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BE08A8D-DB22-AE8E-9573-C6228D9CB2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55549" y="4940311"/>
            <a:ext cx="3614968" cy="47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0282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4.4.3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퍼지집합 사이의 퍼지 거리</a:t>
            </a:r>
            <a:endParaRPr lang="en-US" sz="4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57875A-292D-BF1B-1F40-E6A0133D22FA}"/>
              </a:ext>
            </a:extLst>
          </p:cNvPr>
          <p:cNvSpPr txBox="1"/>
          <p:nvPr/>
        </p:nvSpPr>
        <p:spPr>
          <a:xfrm>
            <a:off x="1523993" y="6438697"/>
            <a:ext cx="1524000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0" dirty="0">
                <a:latin typeface="+mn-ea"/>
              </a:rPr>
              <a:t>• </a:t>
            </a:r>
            <a:r>
              <a:rPr lang="ko-KR" altLang="en-US" sz="3200" b="0" dirty="0">
                <a:latin typeface="+mn-ea"/>
              </a:rPr>
              <a:t>공간 </a:t>
            </a:r>
            <a:r>
              <a:rPr lang="en-US" altLang="ko-KR" sz="3200" dirty="0">
                <a:latin typeface="+mn-ea"/>
              </a:rPr>
              <a:t>X</a:t>
            </a:r>
            <a:r>
              <a:rPr lang="ko-KR" altLang="en-US" sz="3200" dirty="0">
                <a:latin typeface="+mn-ea"/>
              </a:rPr>
              <a:t>내의 퍼지집합 </a:t>
            </a:r>
            <a:r>
              <a:rPr lang="en-US" altLang="ko-KR" sz="3200" dirty="0">
                <a:latin typeface="+mn-ea"/>
              </a:rPr>
              <a:t>A</a:t>
            </a:r>
            <a:r>
              <a:rPr lang="ko-KR" altLang="en-US" sz="3200" dirty="0">
                <a:latin typeface="+mn-ea"/>
              </a:rPr>
              <a:t>와 </a:t>
            </a:r>
            <a:r>
              <a:rPr lang="en-US" altLang="ko-KR" sz="3200" dirty="0">
                <a:latin typeface="+mn-ea"/>
              </a:rPr>
              <a:t>B</a:t>
            </a:r>
            <a:r>
              <a:rPr lang="ko-KR" altLang="en-US" sz="3200" dirty="0">
                <a:latin typeface="+mn-ea"/>
              </a:rPr>
              <a:t>의 거리 </a:t>
            </a:r>
            <a:r>
              <a:rPr lang="en-US" altLang="ko-KR" sz="3200" dirty="0">
                <a:latin typeface="+mn-ea"/>
              </a:rPr>
              <a:t>d(A, B)</a:t>
            </a:r>
            <a:r>
              <a:rPr lang="ko-KR" altLang="en-US" sz="3200" dirty="0">
                <a:latin typeface="+mn-ea"/>
              </a:rPr>
              <a:t>는 앞의 확장 원리를 이용하여</a:t>
            </a:r>
            <a:endParaRPr lang="en-US" altLang="ko-KR" sz="3200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B46BC3-EBAB-884C-F5F6-67B0E4078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8101" y="3314700"/>
            <a:ext cx="6231784" cy="26707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7B54FF-327D-2905-D64D-A8322C5B3213}"/>
              </a:ext>
            </a:extLst>
          </p:cNvPr>
          <p:cNvSpPr txBox="1"/>
          <p:nvPr/>
        </p:nvSpPr>
        <p:spPr>
          <a:xfrm>
            <a:off x="1523993" y="2369024"/>
            <a:ext cx="1524000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0" dirty="0">
                <a:latin typeface="+mn-ea"/>
              </a:rPr>
              <a:t>• </a:t>
            </a:r>
            <a:r>
              <a:rPr lang="ko-KR" altLang="en-US" sz="3200" b="0" dirty="0">
                <a:latin typeface="+mn-ea"/>
              </a:rPr>
              <a:t>전체집합 </a:t>
            </a:r>
            <a:r>
              <a:rPr lang="en-US" altLang="ko-KR" sz="3200" b="0" dirty="0">
                <a:latin typeface="+mn-ea"/>
              </a:rPr>
              <a:t>X</a:t>
            </a:r>
            <a:r>
              <a:rPr lang="ko-KR" altLang="en-US" sz="3200" b="0" dirty="0">
                <a:latin typeface="+mn-ea"/>
              </a:rPr>
              <a:t>를 다음과 같은 특성을 갖는 유사 거리 </a:t>
            </a:r>
            <a:r>
              <a:rPr lang="en-US" altLang="ko-KR" sz="3200" b="0" dirty="0">
                <a:latin typeface="+mn-ea"/>
              </a:rPr>
              <a:t>d</a:t>
            </a:r>
            <a:r>
              <a:rPr lang="ko-KR" altLang="en-US" sz="3200" b="0" dirty="0">
                <a:latin typeface="+mn-ea"/>
              </a:rPr>
              <a:t>가 적용되는 공간이라 하면</a:t>
            </a:r>
            <a:r>
              <a:rPr lang="en-US" altLang="ko-KR" sz="3200" b="0" dirty="0">
                <a:latin typeface="+mn-ea"/>
              </a:rPr>
              <a:t>,</a:t>
            </a:r>
            <a:endParaRPr lang="en-US" altLang="ko-KR" sz="3200" dirty="0"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4703B0E-3770-EE5F-7439-EAF5C4AC8D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7707" y="7268285"/>
            <a:ext cx="5612586" cy="75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9215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4.4.3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퍼지집합 사이의 퍼지 거리</a:t>
            </a:r>
            <a:endParaRPr lang="en-US" sz="4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090BEE4-0F3C-3C56-9C0C-CAE66C518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1714499"/>
            <a:ext cx="5453356" cy="770394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83B0BAE-BE05-837B-8F95-185936F07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0" y="3834068"/>
            <a:ext cx="5541401" cy="346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781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4.3.1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퍼지관계의 정의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704FA26-99A8-5573-3AAD-926DD9F59E43}"/>
                  </a:ext>
                </a:extLst>
              </p:cNvPr>
              <p:cNvSpPr txBox="1"/>
              <p:nvPr/>
            </p:nvSpPr>
            <p:spPr>
              <a:xfrm>
                <a:off x="1523994" y="4673979"/>
                <a:ext cx="15240000" cy="16389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b="0" dirty="0">
                    <a:latin typeface="+mn-ea"/>
                  </a:rPr>
                  <a:t>• </a:t>
                </a:r>
                <a:r>
                  <a:rPr lang="ko-KR" altLang="en-US" sz="3200" dirty="0">
                    <a:latin typeface="+mn-ea"/>
                  </a:rPr>
                  <a:t>전체집합 </a:t>
                </a:r>
                <a:r>
                  <a:rPr lang="en-US" altLang="ko-KR" sz="3200" dirty="0">
                    <a:latin typeface="+mn-ea"/>
                  </a:rPr>
                  <a:t>X </a:t>
                </a:r>
                <a:r>
                  <a:rPr lang="ko-KR" altLang="en-US" sz="3200" dirty="0">
                    <a:latin typeface="+mn-ea"/>
                  </a:rPr>
                  <a:t>내에 퍼지집합 </a:t>
                </a:r>
                <a:r>
                  <a:rPr lang="en-US" altLang="ko-KR" sz="3200" dirty="0">
                    <a:latin typeface="+mn-ea"/>
                  </a:rPr>
                  <a:t>A</a:t>
                </a:r>
                <a:r>
                  <a:rPr lang="ko-KR" altLang="en-US" sz="3200" dirty="0">
                    <a:latin typeface="+mn-ea"/>
                  </a:rPr>
                  <a:t>가 정의되어 있을 때</a:t>
                </a:r>
                <a:r>
                  <a:rPr lang="en-US" altLang="ko-KR" sz="3200" dirty="0">
                    <a:latin typeface="+mn-ea"/>
                  </a:rPr>
                  <a:t>, </a:t>
                </a:r>
                <a:r>
                  <a:rPr lang="ko-KR" altLang="en-US" sz="3200" dirty="0">
                    <a:latin typeface="+mn-ea"/>
                  </a:rPr>
                  <a:t>퍼지 개념은 </a:t>
                </a:r>
                <a:r>
                  <a:rPr lang="en-US" altLang="ko-KR" sz="3200" dirty="0">
                    <a:latin typeface="+mn-ea"/>
                  </a:rPr>
                  <a:t>X </a:t>
                </a:r>
                <a:r>
                  <a:rPr lang="ko-KR" altLang="en-US" sz="3200" dirty="0">
                    <a:latin typeface="+mn-ea"/>
                  </a:rPr>
                  <a:t>내에 있는 원소에</a:t>
                </a:r>
                <a:endParaRPr lang="en-US" altLang="ko-KR" sz="3200" dirty="0">
                  <a:latin typeface="+mn-ea"/>
                </a:endParaRPr>
              </a:p>
              <a:p>
                <a:r>
                  <a:rPr lang="en-US" altLang="ko-KR" sz="3200" dirty="0">
                    <a:latin typeface="+mn-ea"/>
                  </a:rPr>
                  <a:t>  </a:t>
                </a:r>
                <a:r>
                  <a:rPr lang="ko-KR" altLang="en-US" sz="3200" dirty="0">
                    <a:latin typeface="+mn-ea"/>
                  </a:rPr>
                  <a:t> 대하여 퍼지 제약을 가하여 퍼지집합 </a:t>
                </a:r>
                <a:r>
                  <a:rPr lang="en-US" altLang="ko-KR" sz="3200" dirty="0">
                    <a:latin typeface="+mn-ea"/>
                  </a:rPr>
                  <a:t>A</a:t>
                </a:r>
                <a:r>
                  <a:rPr lang="ko-KR" altLang="en-US" sz="3200" dirty="0">
                    <a:latin typeface="+mn-ea"/>
                  </a:rPr>
                  <a:t>를 만든다</a:t>
                </a:r>
                <a:r>
                  <a:rPr lang="en-US" altLang="ko-KR" sz="3200" dirty="0">
                    <a:latin typeface="+mn-ea"/>
                  </a:rPr>
                  <a:t>.</a:t>
                </a:r>
              </a:p>
              <a:p>
                <a:endParaRPr lang="en-US" altLang="ko-KR" sz="1050" dirty="0">
                  <a:latin typeface="+mn-ea"/>
                </a:endParaRPr>
              </a:p>
              <a:p>
                <a:r>
                  <a:rPr lang="en-US" altLang="ko-KR" sz="3200" b="0" dirty="0">
                    <a:latin typeface="+mn-ea"/>
                  </a:rPr>
                  <a:t>• </a:t>
                </a:r>
                <a:r>
                  <a:rPr lang="ko-KR" altLang="en-US" sz="3200" b="0" dirty="0">
                    <a:latin typeface="+mn-ea"/>
                  </a:rPr>
                  <a:t>모든 원소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sz="3200" b="0" dirty="0">
                    <a:latin typeface="+mn-ea"/>
                  </a:rPr>
                  <a:t> </a:t>
                </a:r>
                <a:r>
                  <a:rPr lang="ko-KR" altLang="en-US" sz="3200" b="0" dirty="0">
                    <a:latin typeface="+mn-ea"/>
                  </a:rPr>
                  <a:t>의 </a:t>
                </a:r>
                <a:r>
                  <a:rPr lang="ko-KR" altLang="en-US" sz="3200" dirty="0">
                    <a:latin typeface="+mn-ea"/>
                  </a:rPr>
                  <a:t>소속정도가 </a:t>
                </a:r>
                <a:r>
                  <a:rPr lang="en-US" altLang="ko-KR" sz="3200" dirty="0">
                    <a:latin typeface="+mn-ea"/>
                  </a:rPr>
                  <a:t>1</a:t>
                </a:r>
                <a:r>
                  <a:rPr lang="ko-KR" altLang="en-US" sz="3200" dirty="0">
                    <a:latin typeface="+mn-ea"/>
                  </a:rPr>
                  <a:t>이 될 수 있으나</a:t>
                </a:r>
                <a:r>
                  <a:rPr lang="en-US" altLang="ko-KR" sz="3200" dirty="0">
                    <a:latin typeface="+mn-ea"/>
                  </a:rPr>
                  <a:t>, </a:t>
                </a:r>
                <a:r>
                  <a:rPr lang="ko-KR" altLang="en-US" sz="3200" dirty="0">
                    <a:latin typeface="+mn-ea"/>
                  </a:rPr>
                  <a:t>소속함수에 의해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ko-KR" altLang="en-US" sz="3200" b="0" dirty="0">
                    <a:latin typeface="+mn-ea"/>
                  </a:rPr>
                  <a:t>의 값</a:t>
                </a:r>
                <a:endParaRPr lang="en-US" altLang="ko-KR" sz="3200" b="0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704FA26-99A8-5573-3AAD-926DD9F59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4" y="4673979"/>
                <a:ext cx="15240000" cy="1638910"/>
              </a:xfrm>
              <a:prstGeom prst="rect">
                <a:avLst/>
              </a:prstGeom>
              <a:blipFill>
                <a:blip r:embed="rId3"/>
                <a:stretch>
                  <a:fillRect l="-1640" t="-9665" b="-144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06259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4.4.4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퍼지집합 사이의 호환성</a:t>
            </a:r>
            <a:endParaRPr lang="en-US" sz="4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5584707-9481-AF69-07B3-8BF9524B8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847" y="3647904"/>
            <a:ext cx="10730293" cy="369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2550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4.4.4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퍼지집합 사이의 호환성</a:t>
            </a:r>
            <a:endParaRPr lang="en-US" sz="4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C46245-BC62-DBE5-BE7B-AB6DB2E58EB5}"/>
              </a:ext>
            </a:extLst>
          </p:cNvPr>
          <p:cNvSpPr txBox="1"/>
          <p:nvPr/>
        </p:nvSpPr>
        <p:spPr>
          <a:xfrm>
            <a:off x="1523993" y="2369024"/>
            <a:ext cx="1524000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0" dirty="0">
                <a:latin typeface="+mn-ea"/>
              </a:rPr>
              <a:t>• </a:t>
            </a:r>
            <a:r>
              <a:rPr lang="ko-KR" altLang="en-US" sz="3200" b="0" dirty="0">
                <a:latin typeface="+mn-ea"/>
              </a:rPr>
              <a:t>퍼지집합 </a:t>
            </a:r>
            <a:r>
              <a:rPr lang="en-US" altLang="ko-KR" sz="3200" b="0" dirty="0">
                <a:latin typeface="+mn-ea"/>
              </a:rPr>
              <a:t>A</a:t>
            </a:r>
            <a:r>
              <a:rPr lang="ko-KR" altLang="en-US" sz="3200" b="0" dirty="0">
                <a:latin typeface="+mn-ea"/>
              </a:rPr>
              <a:t>를 기준으로 한 퍼지집합 </a:t>
            </a:r>
            <a:r>
              <a:rPr lang="en-US" altLang="ko-KR" sz="3200" b="0" dirty="0">
                <a:latin typeface="+mn-ea"/>
              </a:rPr>
              <a:t>B</a:t>
            </a:r>
            <a:r>
              <a:rPr lang="ko-KR" altLang="en-US" sz="3200" b="0" dirty="0">
                <a:latin typeface="+mn-ea"/>
              </a:rPr>
              <a:t>의 호환성은 다음과 같이 표현</a:t>
            </a:r>
            <a:endParaRPr lang="en-US" altLang="ko-KR" sz="3200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32AD9C-1A09-1349-8018-7A70280B8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2987569"/>
            <a:ext cx="6397282" cy="98764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6B173C7-061F-27B0-7594-04CB6491C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3322" y="4504633"/>
            <a:ext cx="9321356" cy="210034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43FED16-CC2D-9475-8045-827270EA4C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8275" y="7115220"/>
            <a:ext cx="3911449" cy="188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5753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825809" y="2710745"/>
            <a:ext cx="8665811" cy="8885006"/>
            <a:chOff x="9825809" y="2710745"/>
            <a:chExt cx="8665811" cy="88850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9825809" y="2710745"/>
              <a:ext cx="8654379" cy="8878303"/>
              <a:chOff x="9825809" y="2710745"/>
              <a:chExt cx="8654379" cy="887830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613926" y="-1661834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25809" y="2710745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837241" y="2717449"/>
              <a:ext cx="8654379" cy="8878303"/>
              <a:chOff x="9837241" y="2717449"/>
              <a:chExt cx="8654379" cy="8878303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337092" y="-1821561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37241" y="2717449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636905" y="1852637"/>
            <a:ext cx="2779868" cy="2850182"/>
            <a:chOff x="1636905" y="1852637"/>
            <a:chExt cx="2779868" cy="2850182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636905" y="1852637"/>
              <a:ext cx="2776200" cy="2848032"/>
              <a:chOff x="1636905" y="1852637"/>
              <a:chExt cx="2776200" cy="2848032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5793" y="449976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36905" y="1852637"/>
                <a:ext cx="2776200" cy="2848032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640572" y="1854787"/>
              <a:ext cx="2776200" cy="2848032"/>
              <a:chOff x="1640572" y="1854787"/>
              <a:chExt cx="2776200" cy="2848032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96989" y="398738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40572" y="1854787"/>
                <a:ext cx="2776200" cy="2848032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566367" y="8528871"/>
            <a:ext cx="476190" cy="1513686"/>
            <a:chOff x="1566367" y="8528871"/>
            <a:chExt cx="476190" cy="151368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1566367" y="8528871"/>
              <a:ext cx="476190" cy="151368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4.3.1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퍼지관계의 정의</a:t>
            </a:r>
            <a:endParaRPr 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704FA26-99A8-5573-3AAD-926DD9F59E43}"/>
                  </a:ext>
                </a:extLst>
              </p:cNvPr>
              <p:cNvSpPr txBox="1"/>
              <p:nvPr/>
            </p:nvSpPr>
            <p:spPr>
              <a:xfrm>
                <a:off x="1523994" y="4920200"/>
                <a:ext cx="15240000" cy="11464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b="0" dirty="0">
                    <a:latin typeface="+mn-ea"/>
                  </a:rPr>
                  <a:t>• </a:t>
                </a:r>
                <a:r>
                  <a:rPr lang="ko-KR" altLang="en-US" sz="3200" dirty="0">
                    <a:latin typeface="+mn-ea"/>
                  </a:rPr>
                  <a:t>모든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3200" b="0" dirty="0">
                    <a:latin typeface="+mn-ea"/>
                    <a:ea typeface="Cambria Math" panose="02040503050406030204" pitchFamily="18" charset="0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3200" b="0" dirty="0">
                    <a:latin typeface="+mn-ea"/>
                    <a:ea typeface="Cambria Math" panose="02040503050406030204" pitchFamily="18" charset="0"/>
                  </a:rPr>
                  <a:t> </a:t>
                </a:r>
                <a:r>
                  <a:rPr lang="ko-KR" altLang="en-US" sz="3200" dirty="0">
                    <a:latin typeface="+mn-ea"/>
                  </a:rPr>
                  <a:t>에 대하여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3200" dirty="0">
                    <a:latin typeface="+mn-ea"/>
                    <a:ea typeface="Cambria Math" panose="02040503050406030204" pitchFamily="18" charset="0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3200" dirty="0">
                    <a:latin typeface="+mn-ea"/>
                    <a:ea typeface="Cambria Math" panose="02040503050406030204" pitchFamily="18" charset="0"/>
                  </a:rPr>
                  <a:t> </a:t>
                </a:r>
                <a:r>
                  <a:rPr lang="ko-KR" altLang="en-US" sz="3200" dirty="0">
                    <a:latin typeface="+mn-ea"/>
                  </a:rPr>
                  <a:t>사이에 퍼지관계 </a:t>
                </a:r>
                <a14:m>
                  <m:oMath xmlns:m="http://schemas.openxmlformats.org/officeDocument/2006/math">
                    <m:r>
                      <a:rPr lang="en-US" altLang="ko-KR" sz="32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ko-KR" altLang="en-US" sz="3200" dirty="0">
                    <a:latin typeface="+mn-ea"/>
                  </a:rPr>
                  <a:t>이 주어졌다고 하면</a:t>
                </a:r>
                <a:r>
                  <a:rPr lang="en-US" altLang="ko-KR" sz="3200" dirty="0">
                    <a:latin typeface="+mn-ea"/>
                  </a:rPr>
                  <a:t>,</a:t>
                </a:r>
                <a:endParaRPr lang="en-US" altLang="ko-KR" sz="3200" dirty="0">
                  <a:latin typeface="+mn-ea"/>
                  <a:ea typeface="Cambria Math" panose="02040503050406030204" pitchFamily="18" charset="0"/>
                </a:endParaRPr>
              </a:p>
              <a:p>
                <a:endParaRPr lang="en-US" altLang="ko-KR" sz="1050" dirty="0">
                  <a:latin typeface="+mn-ea"/>
                </a:endParaRPr>
              </a:p>
              <a:p>
                <a:r>
                  <a:rPr lang="en-US" altLang="ko-KR" sz="3200" b="0" dirty="0">
                    <a:latin typeface="+mn-ea"/>
                  </a:rPr>
                  <a:t>• </a:t>
                </a:r>
                <a:r>
                  <a:rPr lang="ko-KR" altLang="en-US" sz="3200" b="0" dirty="0">
                    <a:latin typeface="+mn-ea"/>
                  </a:rPr>
                  <a:t>이 퍼지관계는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3200" b="0" dirty="0">
                    <a:latin typeface="+mn-ea"/>
                  </a:rPr>
                  <a:t> </a:t>
                </a:r>
                <a:r>
                  <a:rPr lang="ko-KR" altLang="en-US" sz="3200" b="0" dirty="0">
                    <a:latin typeface="+mn-ea"/>
                  </a:rPr>
                  <a:t>의 관계를 갖는 집합이다</a:t>
                </a:r>
                <a:r>
                  <a:rPr lang="en-US" altLang="ko-KR" sz="3200" b="0" dirty="0">
                    <a:latin typeface="+mn-ea"/>
                  </a:rPr>
                  <a:t>.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704FA26-99A8-5573-3AAD-926DD9F59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4" y="4920200"/>
                <a:ext cx="15240000" cy="1146468"/>
              </a:xfrm>
              <a:prstGeom prst="rect">
                <a:avLst/>
              </a:prstGeom>
              <a:blipFill>
                <a:blip r:embed="rId3"/>
                <a:stretch>
                  <a:fillRect l="-1640" t="-13298" b="-218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484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Object 35"/>
              <p:cNvSpPr txBox="1"/>
              <p:nvPr/>
            </p:nvSpPr>
            <p:spPr>
              <a:xfrm>
                <a:off x="2198630" y="332797"/>
                <a:ext cx="13890729" cy="844334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ko-KR" sz="4800" kern="0" spc="-100" dirty="0">
                    <a:solidFill>
                      <a:srgbClr val="11359A"/>
                    </a:solidFill>
                    <a:latin typeface="Pretendard" pitchFamily="34" charset="0"/>
                  </a:rPr>
                  <a:t>4.3.2 </a:t>
                </a:r>
                <a:r>
                  <a:rPr lang="ko-KR" altLang="en-US" sz="4800" kern="0" spc="-100" dirty="0">
                    <a:solidFill>
                      <a:srgbClr val="11359A"/>
                    </a:solidFill>
                    <a:latin typeface="Pretendard" pitchFamily="34" charset="0"/>
                  </a:rPr>
                  <a:t>퍼지관계의 예 </a:t>
                </a:r>
                <a:r>
                  <a:rPr lang="en-US" altLang="ko-KR" sz="4800" kern="0" spc="-100" dirty="0">
                    <a:solidFill>
                      <a:srgbClr val="11359A"/>
                    </a:solidFill>
                    <a:latin typeface="Pretendard" pitchFamily="34" charset="0"/>
                  </a:rPr>
                  <a:t>(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sz="4800" i="1" smtClean="0">
                            <a:solidFill>
                              <a:srgbClr val="4460AE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4800" i="1">
                            <a:solidFill>
                              <a:srgbClr val="4460AE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  <m:r>
                      <a:rPr lang="en-US" altLang="ko-KR" sz="4800" b="0" i="1" kern="0" spc="-100" smtClean="0">
                        <a:solidFill>
                          <a:srgbClr val="11359A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4800" b="0" i="1" kern="0" spc="-100" smtClean="0">
                        <a:solidFill>
                          <a:srgbClr val="11359A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4800" b="0" i="1" kern="0" spc="-100" smtClean="0">
                        <a:solidFill>
                          <a:srgbClr val="11359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4800" b="0" i="1" kern="0" spc="-100" smtClean="0">
                        <a:solidFill>
                          <a:srgbClr val="11359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4800" dirty="0"/>
                  <a:t> </a:t>
                </a:r>
                <a:r>
                  <a:rPr lang="en-US" sz="4800" dirty="0">
                    <a:solidFill>
                      <a:srgbClr val="4460AE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35" name="Object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8630" y="332797"/>
                <a:ext cx="13890729" cy="844334"/>
              </a:xfrm>
              <a:prstGeom prst="rect">
                <a:avLst/>
              </a:prstGeom>
              <a:blipFill>
                <a:blip r:embed="rId3"/>
                <a:stretch>
                  <a:fillRect t="-21014" b="-391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F4BDCDF1-B119-3DB4-49AA-CB52AC33B1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2324100"/>
            <a:ext cx="4496299" cy="2819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80CEFE-3C94-3DC3-3035-73D3EC2DAFB5}"/>
                  </a:ext>
                </a:extLst>
              </p:cNvPr>
              <p:cNvSpPr txBox="1"/>
              <p:nvPr/>
            </p:nvSpPr>
            <p:spPr>
              <a:xfrm>
                <a:off x="10134600" y="2324100"/>
                <a:ext cx="3457867" cy="24776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acc>
                            <m:accPr>
                              <m:chr m:val="̃"/>
                              <m:ctrlPr>
                                <a:rPr lang="en-US" altLang="ko-KR" sz="3200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  <a:endParaRPr lang="en-US" altLang="ko-KR" sz="3200" dirty="0">
                  <a:latin typeface="+mn-ea"/>
                </a:endParaRPr>
              </a:p>
              <a:p>
                <a:pPr/>
                <a:endParaRPr lang="en-US" altLang="ko-KR" sz="1100" dirty="0"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acc>
                            <m:accPr>
                              <m:chr m:val="̃"/>
                              <m:ctrlPr>
                                <a:rPr lang="en-US" altLang="ko-KR" sz="3200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1.0</m:t>
                      </m:r>
                    </m:oMath>
                  </m:oMathPara>
                </a14:m>
                <a:endParaRPr lang="en-US" altLang="ko-KR" sz="3200" b="0" dirty="0">
                  <a:latin typeface="+mn-ea"/>
                </a:endParaRPr>
              </a:p>
              <a:p>
                <a:pPr/>
                <a:endParaRPr lang="en-US" altLang="ko-KR" sz="1100" dirty="0"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acc>
                            <m:accPr>
                              <m:chr m:val="̃"/>
                              <m:ctrlPr>
                                <a:rPr lang="en-US" altLang="ko-KR" sz="3200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altLang="ko-KR" sz="3200" dirty="0">
                  <a:latin typeface="+mn-ea"/>
                </a:endParaRPr>
              </a:p>
              <a:p>
                <a:pPr/>
                <a:endParaRPr lang="en-US" altLang="ko-KR" sz="1100" dirty="0"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acc>
                            <m:accPr>
                              <m:chr m:val="̃"/>
                              <m:ctrlPr>
                                <a:rPr lang="en-US" altLang="ko-KR" sz="3200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1.0</m:t>
                      </m:r>
                    </m:oMath>
                  </m:oMathPara>
                </a14:m>
                <a:endParaRPr lang="en-US" altLang="ko-KR" sz="3200" dirty="0">
                  <a:latin typeface="+mn-ea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80CEFE-3C94-3DC3-3035-73D3EC2DA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4600" y="2324100"/>
                <a:ext cx="3457867" cy="2477601"/>
              </a:xfrm>
              <a:prstGeom prst="rect">
                <a:avLst/>
              </a:prstGeom>
              <a:blipFill>
                <a:blip r:embed="rId5"/>
                <a:stretch>
                  <a:fillRect l="-1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07C111A4-6E72-6BA3-54C3-C6766F45D0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5851" y="5467528"/>
            <a:ext cx="4496298" cy="356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41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4.3.2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퍼지관계의 </a:t>
            </a:r>
            <a:r>
              <a:rPr lang="ko-KR" altLang="en-US" sz="4800" kern="0" spc="-100" dirty="0">
                <a:solidFill>
                  <a:srgbClr val="4460AE"/>
                </a:solidFill>
                <a:latin typeface="Pretendard" pitchFamily="34" charset="0"/>
              </a:rPr>
              <a:t>예</a:t>
            </a:r>
            <a:endParaRPr lang="en-US" sz="4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04FA26-99A8-5573-3AAD-926DD9F59E43}"/>
              </a:ext>
            </a:extLst>
          </p:cNvPr>
          <p:cNvSpPr txBox="1"/>
          <p:nvPr/>
        </p:nvSpPr>
        <p:spPr>
          <a:xfrm>
            <a:off x="1523994" y="2526537"/>
            <a:ext cx="15240000" cy="2292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0" dirty="0">
                <a:latin typeface="+mn-ea"/>
              </a:rPr>
              <a:t>• </a:t>
            </a:r>
            <a:r>
              <a:rPr lang="ko-KR" altLang="en-US" sz="3200" b="0" dirty="0">
                <a:latin typeface="+mn-ea"/>
              </a:rPr>
              <a:t>퍼지관계는 우리가 알고 있는 </a:t>
            </a:r>
            <a:r>
              <a:rPr lang="ko-KR" altLang="en-US" sz="3200" b="0" dirty="0">
                <a:solidFill>
                  <a:srgbClr val="4460AE"/>
                </a:solidFill>
                <a:latin typeface="+mn-ea"/>
              </a:rPr>
              <a:t>지식</a:t>
            </a:r>
            <a:r>
              <a:rPr lang="ko-KR" altLang="en-US" sz="3200" b="0" dirty="0">
                <a:latin typeface="+mn-ea"/>
              </a:rPr>
              <a:t>을 표현하고 지식은 </a:t>
            </a:r>
            <a:r>
              <a:rPr lang="ko-KR" altLang="en-US" sz="3200" b="0" dirty="0">
                <a:solidFill>
                  <a:srgbClr val="4460AE"/>
                </a:solidFill>
                <a:latin typeface="+mn-ea"/>
              </a:rPr>
              <a:t>규칙</a:t>
            </a:r>
            <a:r>
              <a:rPr lang="ko-KR" altLang="en-US" sz="3200" b="0" dirty="0">
                <a:latin typeface="+mn-ea"/>
              </a:rPr>
              <a:t>과 </a:t>
            </a:r>
            <a:r>
              <a:rPr lang="ko-KR" altLang="en-US" sz="3200" b="0" dirty="0">
                <a:solidFill>
                  <a:srgbClr val="4460AE"/>
                </a:solidFill>
                <a:latin typeface="+mn-ea"/>
              </a:rPr>
              <a:t>사실</a:t>
            </a:r>
            <a:r>
              <a:rPr lang="ko-KR" altLang="en-US" sz="3200" b="0" dirty="0">
                <a:latin typeface="+mn-ea"/>
              </a:rPr>
              <a:t>로 구성되어 있다</a:t>
            </a:r>
            <a:r>
              <a:rPr lang="en-US" altLang="ko-KR" sz="3200" b="0" dirty="0">
                <a:latin typeface="+mn-ea"/>
              </a:rPr>
              <a:t>.</a:t>
            </a:r>
            <a:endParaRPr lang="en-US" altLang="ko-KR" sz="3200" dirty="0">
              <a:latin typeface="+mn-ea"/>
              <a:ea typeface="Cambria Math" panose="02040503050406030204" pitchFamily="18" charset="0"/>
            </a:endParaRPr>
          </a:p>
          <a:p>
            <a:endParaRPr lang="en-US" altLang="ko-KR" sz="1050" dirty="0">
              <a:latin typeface="+mn-ea"/>
            </a:endParaRPr>
          </a:p>
          <a:p>
            <a:r>
              <a:rPr lang="en-US" altLang="ko-KR" sz="3200" b="0" dirty="0">
                <a:latin typeface="+mn-ea"/>
              </a:rPr>
              <a:t>• </a:t>
            </a:r>
            <a:r>
              <a:rPr lang="ko-KR" altLang="en-US" sz="3200" b="0" dirty="0">
                <a:latin typeface="+mn-ea"/>
              </a:rPr>
              <a:t>규칙이란 사실 </a:t>
            </a:r>
            <a:r>
              <a:rPr lang="en-US" altLang="ko-KR" sz="3200" b="0" dirty="0">
                <a:latin typeface="+mn-ea"/>
              </a:rPr>
              <a:t>a</a:t>
            </a:r>
            <a:r>
              <a:rPr lang="ko-KR" altLang="en-US" sz="3200" b="0" dirty="0">
                <a:latin typeface="+mn-ea"/>
              </a:rPr>
              <a:t>가 발생하고서 사실 </a:t>
            </a:r>
            <a:r>
              <a:rPr lang="en-US" altLang="ko-KR" sz="3200" b="0" dirty="0">
                <a:latin typeface="+mn-ea"/>
              </a:rPr>
              <a:t>b</a:t>
            </a:r>
            <a:r>
              <a:rPr lang="ko-KR" altLang="en-US" sz="3200" b="0" dirty="0">
                <a:latin typeface="+mn-ea"/>
              </a:rPr>
              <a:t>가 나타날 가능성 등을 나타낸다</a:t>
            </a:r>
            <a:r>
              <a:rPr lang="en-US" altLang="ko-KR" sz="3200" b="0" dirty="0">
                <a:latin typeface="+mn-ea"/>
              </a:rPr>
              <a:t>.</a:t>
            </a:r>
            <a:endParaRPr lang="en-US" altLang="ko-KR" sz="1050" dirty="0">
              <a:latin typeface="+mn-ea"/>
            </a:endParaRPr>
          </a:p>
          <a:p>
            <a:endParaRPr lang="en-US" altLang="ko-KR" sz="1050" dirty="0">
              <a:latin typeface="+mn-ea"/>
            </a:endParaRPr>
          </a:p>
          <a:p>
            <a:r>
              <a:rPr lang="en-US" altLang="ko-KR" sz="3200" b="0" dirty="0">
                <a:latin typeface="+mn-ea"/>
              </a:rPr>
              <a:t>• </a:t>
            </a:r>
            <a:r>
              <a:rPr lang="ko-KR" altLang="en-US" sz="3200" b="0" dirty="0">
                <a:latin typeface="+mn-ea"/>
              </a:rPr>
              <a:t>예를 들어서 </a:t>
            </a:r>
            <a:r>
              <a:rPr lang="ko-KR" altLang="en-US" sz="3200" dirty="0">
                <a:latin typeface="+mn-ea"/>
              </a:rPr>
              <a:t>집합 </a:t>
            </a:r>
            <a:r>
              <a:rPr lang="en-US" altLang="ko-KR" sz="3200" dirty="0">
                <a:latin typeface="+mn-ea"/>
              </a:rPr>
              <a:t>A</a:t>
            </a:r>
            <a:r>
              <a:rPr lang="ko-KR" altLang="en-US" sz="3200" dirty="0">
                <a:latin typeface="+mn-ea"/>
              </a:rPr>
              <a:t>가 사실들의 집합</a:t>
            </a:r>
            <a:r>
              <a:rPr lang="en-US" altLang="ko-KR" sz="3200" dirty="0">
                <a:latin typeface="+mn-ea"/>
              </a:rPr>
              <a:t>, </a:t>
            </a:r>
            <a:r>
              <a:rPr lang="ko-KR" altLang="en-US" sz="3200" dirty="0">
                <a:latin typeface="+mn-ea"/>
              </a:rPr>
              <a:t>퍼지관계 </a:t>
            </a:r>
            <a:r>
              <a:rPr lang="en-US" altLang="ko-KR" sz="3200" dirty="0">
                <a:latin typeface="+mn-ea"/>
              </a:rPr>
              <a:t>R</a:t>
            </a:r>
            <a:r>
              <a:rPr lang="ko-KR" altLang="en-US" sz="3200" dirty="0">
                <a:latin typeface="+mn-ea"/>
              </a:rPr>
              <a:t>이 규칙을 나타낼 때</a:t>
            </a:r>
            <a:endParaRPr lang="en-US" altLang="ko-KR" sz="3200" dirty="0">
              <a:latin typeface="+mn-ea"/>
            </a:endParaRPr>
          </a:p>
          <a:p>
            <a:r>
              <a:rPr lang="en-US" altLang="ko-KR" sz="3200" b="0" dirty="0">
                <a:latin typeface="+mn-ea"/>
              </a:rPr>
              <a:t>   </a:t>
            </a:r>
            <a:r>
              <a:rPr lang="ko-KR" altLang="en-US" sz="3200" b="0" dirty="0">
                <a:solidFill>
                  <a:srgbClr val="4460AE"/>
                </a:solidFill>
                <a:latin typeface="+mn-ea"/>
              </a:rPr>
              <a:t>사실 </a:t>
            </a:r>
            <a:r>
              <a:rPr lang="en-US" altLang="ko-KR" sz="3200" b="0" dirty="0">
                <a:solidFill>
                  <a:srgbClr val="4460AE"/>
                </a:solidFill>
                <a:latin typeface="+mn-ea"/>
              </a:rPr>
              <a:t>a</a:t>
            </a:r>
            <a:r>
              <a:rPr lang="ko-KR" altLang="en-US" sz="3200" b="0" dirty="0">
                <a:solidFill>
                  <a:srgbClr val="4460AE"/>
                </a:solidFill>
                <a:latin typeface="+mn-ea"/>
              </a:rPr>
              <a:t>가 있으면 사실 </a:t>
            </a:r>
            <a:r>
              <a:rPr lang="en-US" altLang="ko-KR" sz="3200" b="0" dirty="0">
                <a:solidFill>
                  <a:srgbClr val="4460AE"/>
                </a:solidFill>
                <a:latin typeface="+mn-ea"/>
              </a:rPr>
              <a:t>c</a:t>
            </a:r>
            <a:r>
              <a:rPr lang="ko-KR" altLang="en-US" sz="3200" b="0" dirty="0">
                <a:solidFill>
                  <a:srgbClr val="4460AE"/>
                </a:solidFill>
                <a:latin typeface="+mn-ea"/>
              </a:rPr>
              <a:t>가 발생할 가능성이 </a:t>
            </a:r>
            <a:r>
              <a:rPr lang="en-US" altLang="ko-KR" sz="3200" b="0" dirty="0">
                <a:solidFill>
                  <a:srgbClr val="4460AE"/>
                </a:solidFill>
                <a:latin typeface="+mn-ea"/>
              </a:rPr>
              <a:t>0.8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1500EC-7679-5A07-B044-C545D9B8B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5845" y="5143500"/>
            <a:ext cx="4496298" cy="356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180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4.3.2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퍼지관계의 </a:t>
            </a:r>
            <a:r>
              <a:rPr lang="ko-KR" altLang="en-US" sz="4800" kern="0" spc="-100" dirty="0">
                <a:solidFill>
                  <a:srgbClr val="4460AE"/>
                </a:solidFill>
                <a:latin typeface="Pretendard" pitchFamily="34" charset="0"/>
              </a:rPr>
              <a:t>예</a:t>
            </a:r>
            <a:endParaRPr lang="en-US" sz="4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04FA26-99A8-5573-3AAD-926DD9F59E43}"/>
              </a:ext>
            </a:extLst>
          </p:cNvPr>
          <p:cNvSpPr txBox="1"/>
          <p:nvPr/>
        </p:nvSpPr>
        <p:spPr>
          <a:xfrm>
            <a:off x="1523994" y="4485963"/>
            <a:ext cx="1524000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0" dirty="0">
                <a:latin typeface="+mn-ea"/>
              </a:rPr>
              <a:t>• </a:t>
            </a:r>
            <a:r>
              <a:rPr lang="ko-KR" altLang="en-US" sz="3200" dirty="0">
                <a:latin typeface="+mn-ea"/>
              </a:rPr>
              <a:t>일반적인 관계 </a:t>
            </a:r>
            <a:r>
              <a:rPr lang="en-US" altLang="ko-KR" sz="3200" dirty="0">
                <a:latin typeface="+mn-ea"/>
              </a:rPr>
              <a:t>R</a:t>
            </a:r>
            <a:r>
              <a:rPr lang="ko-KR" altLang="en-US" sz="3200" dirty="0">
                <a:latin typeface="+mn-ea"/>
              </a:rPr>
              <a:t>이 집합 사이에서 </a:t>
            </a:r>
            <a:r>
              <a:rPr lang="en-US" altLang="ko-KR" sz="3200" dirty="0">
                <a:latin typeface="+mn-ea"/>
              </a:rPr>
              <a:t>A</a:t>
            </a:r>
            <a:r>
              <a:rPr lang="ko-KR" altLang="en-US" sz="3200" dirty="0">
                <a:latin typeface="+mn-ea"/>
              </a:rPr>
              <a:t>에서 </a:t>
            </a:r>
            <a:r>
              <a:rPr lang="en-US" altLang="ko-KR" sz="3200" dirty="0">
                <a:latin typeface="+mn-ea"/>
              </a:rPr>
              <a:t>B</a:t>
            </a:r>
            <a:r>
              <a:rPr lang="ko-KR" altLang="en-US" sz="3200" dirty="0">
                <a:latin typeface="+mn-ea"/>
              </a:rPr>
              <a:t>의 관계를 나타낼 때</a:t>
            </a:r>
            <a:endParaRPr lang="en-US" altLang="ko-KR" sz="3200" b="0" dirty="0">
              <a:solidFill>
                <a:srgbClr val="4460AE"/>
              </a:solidFill>
              <a:latin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BC599A-5E7C-B1FC-5480-624ED549C3CB}"/>
                  </a:ext>
                </a:extLst>
              </p:cNvPr>
              <p:cNvSpPr txBox="1"/>
              <p:nvPr/>
            </p:nvSpPr>
            <p:spPr>
              <a:xfrm>
                <a:off x="1523994" y="5143500"/>
                <a:ext cx="15240000" cy="9848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ko-KR" altLang="en-US" sz="3200" b="0" dirty="0">
                    <a:solidFill>
                      <a:schemeClr val="tx1"/>
                    </a:solidFill>
                    <a:latin typeface="+mn-ea"/>
                  </a:rPr>
                  <a:t>정의역 </a:t>
                </a:r>
                <a:r>
                  <a:rPr lang="en-US" altLang="ko-KR" sz="3200" b="0" dirty="0">
                    <a:solidFill>
                      <a:schemeClr val="tx1"/>
                    </a:solidFill>
                    <a:latin typeface="+mn-ea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𝑑𝑜𝑚</m:t>
                    </m:r>
                    <m:d>
                      <m:dPr>
                        <m:ctrlPr>
                          <a:rPr lang="en-US" altLang="ko-K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altLang="ko-KR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altLang="ko-K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, </m:t>
                        </m:r>
                        <m:r>
                          <a:rPr lang="en-US" altLang="ko-K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altLang="ko-KR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ko-K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endParaRPr lang="en-US" altLang="ko-KR" sz="3200" b="0" dirty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r>
                  <a:rPr lang="ko-KR" altLang="en-US" sz="3200" dirty="0">
                    <a:solidFill>
                      <a:schemeClr val="tx1"/>
                    </a:solidFill>
                    <a:latin typeface="+mn-ea"/>
                  </a:rPr>
                  <a:t>   </a:t>
                </a:r>
                <a:r>
                  <a:rPr lang="ko-KR" altLang="en-US" sz="3200" dirty="0" err="1">
                    <a:solidFill>
                      <a:schemeClr val="tx1"/>
                    </a:solidFill>
                    <a:latin typeface="+mn-ea"/>
                  </a:rPr>
                  <a:t>치</a:t>
                </a:r>
                <a:r>
                  <a:rPr lang="ko-KR" altLang="en-US" sz="3200" b="0" dirty="0" err="1">
                    <a:solidFill>
                      <a:schemeClr val="tx1"/>
                    </a:solidFill>
                    <a:latin typeface="+mn-ea"/>
                  </a:rPr>
                  <a:t>역</a:t>
                </a:r>
                <a:r>
                  <a:rPr lang="ko-KR" altLang="en-US" sz="3200" b="0" dirty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en-US" altLang="ko-KR" sz="3200" b="0" dirty="0">
                    <a:solidFill>
                      <a:schemeClr val="tx1"/>
                    </a:solidFill>
                    <a:latin typeface="+mn-ea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𝑟𝑎𝑛</m:t>
                    </m:r>
                    <m:d>
                      <m:dPr>
                        <m:ctrlPr>
                          <a:rPr lang="en-US" altLang="ko-K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altLang="ko-KR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altLang="ko-K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, </m:t>
                        </m:r>
                        <m:r>
                          <a:rPr lang="en-US" altLang="ko-K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altLang="ko-KR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ko-K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endParaRPr lang="en-US" altLang="ko-KR" sz="3200" b="0" dirty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BC599A-5E7C-B1FC-5480-624ED549C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4" y="5143500"/>
                <a:ext cx="15240000" cy="984885"/>
              </a:xfrm>
              <a:prstGeom prst="rect">
                <a:avLst/>
              </a:prstGeom>
              <a:blipFill>
                <a:blip r:embed="rId3"/>
                <a:stretch>
                  <a:fillRect t="-16149" b="-254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3312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4.3.3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퍼지 행렬</a:t>
            </a:r>
            <a:endParaRPr 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36D1D9E-F5B7-4370-0203-3D8DC7BA6CCD}"/>
                  </a:ext>
                </a:extLst>
              </p:cNvPr>
              <p:cNvSpPr txBox="1"/>
              <p:nvPr/>
            </p:nvSpPr>
            <p:spPr>
              <a:xfrm>
                <a:off x="1523994" y="2526537"/>
                <a:ext cx="15240000" cy="5672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b="0" dirty="0">
                    <a:latin typeface="+mn-ea"/>
                  </a:rPr>
                  <a:t>• </a:t>
                </a:r>
                <a:r>
                  <a:rPr lang="ko-KR" altLang="en-US" sz="3200" b="0" dirty="0">
                    <a:latin typeface="+mn-ea"/>
                  </a:rPr>
                  <a:t>퍼지 행렬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3200" b="0" dirty="0">
                    <a:latin typeface="+mn-ea"/>
                  </a:rPr>
                  <a:t> 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32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ko-KR" sz="32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3200" b="0" dirty="0">
                    <a:latin typeface="+mn-ea"/>
                  </a:rPr>
                  <a:t> 가 있을 때</a:t>
                </a:r>
                <a:endParaRPr lang="en-US" altLang="ko-KR" sz="3200" b="0" dirty="0">
                  <a:solidFill>
                    <a:srgbClr val="4460AE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36D1D9E-F5B7-4370-0203-3D8DC7BA6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4" y="2526537"/>
                <a:ext cx="15240000" cy="567271"/>
              </a:xfrm>
              <a:prstGeom prst="rect">
                <a:avLst/>
              </a:prstGeom>
              <a:blipFill>
                <a:blip r:embed="rId3"/>
                <a:stretch>
                  <a:fillRect l="-1640" t="-21277" b="-361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5177F5-CEB8-F454-354E-C87724A5B77C}"/>
                  </a:ext>
                </a:extLst>
              </p:cNvPr>
              <p:cNvSpPr txBox="1"/>
              <p:nvPr/>
            </p:nvSpPr>
            <p:spPr>
              <a:xfrm>
                <a:off x="1752600" y="3352817"/>
                <a:ext cx="7150675" cy="35813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514350" indent="-514350">
                  <a:spcBef>
                    <a:spcPts val="600"/>
                  </a:spcBef>
                  <a:buAutoNum type="arabicParenR"/>
                </a:pPr>
                <a:r>
                  <a:rPr lang="ko-KR" altLang="en-US" sz="3200" dirty="0"/>
                  <a:t>합 </a:t>
                </a:r>
                <a:r>
                  <a:rPr lang="en-US" altLang="ko-KR" sz="3200" dirty="0"/>
                  <a:t>(sum)</a:t>
                </a:r>
                <a:br>
                  <a:rPr lang="en-US" altLang="ko-KR" sz="3200" dirty="0"/>
                </a:br>
                <a14:m>
                  <m:oMath xmlns:m="http://schemas.openxmlformats.org/officeDocument/2006/math">
                    <m:r>
                      <a:rPr lang="en-US" altLang="ko-KR" sz="3200" b="0" i="1" smtClean="0">
                        <a:solidFill>
                          <a:srgbClr val="4460AE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3200" b="0" i="1" smtClean="0">
                        <a:solidFill>
                          <a:srgbClr val="4460AE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3200" b="0" i="1" smtClean="0">
                        <a:solidFill>
                          <a:srgbClr val="4460AE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sz="3200" b="0" i="1" smtClean="0">
                        <a:solidFill>
                          <a:srgbClr val="4460AE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altLang="ko-KR" sz="3200" b="0" i="1" smtClean="0">
                            <a:solidFill>
                              <a:srgbClr val="4460A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solidFill>
                              <a:srgbClr val="4460AE"/>
                            </a:solidFill>
                            <a:latin typeface="Cambria Math" panose="02040503050406030204" pitchFamily="18" charset="0"/>
                          </a:rPr>
                          <m:t>𝑀𝑎𝑥</m:t>
                        </m:r>
                        <m:r>
                          <a:rPr lang="en-US" altLang="ko-KR" sz="3200" b="0" i="1" smtClean="0">
                            <a:solidFill>
                              <a:srgbClr val="4460AE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3200" b="0" i="1" smtClean="0">
                                <a:solidFill>
                                  <a:srgbClr val="4460A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3200" i="1">
                                    <a:solidFill>
                                      <a:srgbClr val="4460A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200" i="1">
                                    <a:solidFill>
                                      <a:srgbClr val="4460AE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3200" i="1">
                                    <a:solidFill>
                                      <a:srgbClr val="4460AE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altLang="ko-KR" sz="3200" b="0" i="1" smtClean="0">
                                <a:solidFill>
                                  <a:srgbClr val="4460AE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3200" i="1">
                                    <a:solidFill>
                                      <a:srgbClr val="4460A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200" b="0" i="1" smtClean="0">
                                    <a:solidFill>
                                      <a:srgbClr val="4460AE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3200" b="0" i="1" smtClean="0">
                                    <a:solidFill>
                                      <a:srgbClr val="4460AE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sz="3200" i="1">
                                    <a:solidFill>
                                      <a:srgbClr val="4460AE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br>
                  <a:rPr lang="en-US" altLang="ko-KR" sz="3200" dirty="0"/>
                </a:br>
                <a:endParaRPr lang="en-US" altLang="ko-KR" sz="3200" dirty="0"/>
              </a:p>
              <a:p>
                <a:pPr marL="514350" indent="-514350">
                  <a:spcBef>
                    <a:spcPts val="600"/>
                  </a:spcBef>
                  <a:buAutoNum type="arabicParenR"/>
                </a:pPr>
                <a:r>
                  <a:rPr lang="ko-KR" altLang="en-US" sz="3200" dirty="0"/>
                  <a:t>곱 </a:t>
                </a:r>
                <a:r>
                  <a:rPr lang="en-US" altLang="ko-KR" sz="3200" dirty="0"/>
                  <a:t>(max product)</a:t>
                </a:r>
                <a:br>
                  <a:rPr lang="en-US" altLang="ko-KR" sz="3200" dirty="0"/>
                </a:br>
                <a14:m>
                  <m:oMath xmlns:m="http://schemas.openxmlformats.org/officeDocument/2006/math">
                    <m:r>
                      <a:rPr lang="en-US" altLang="ko-KR" sz="3200" b="0" i="1" smtClean="0">
                        <a:solidFill>
                          <a:srgbClr val="4460AE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3200" b="0" i="1" smtClean="0">
                        <a:solidFill>
                          <a:srgbClr val="4460A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3200" b="0" i="1" smtClean="0">
                        <a:solidFill>
                          <a:srgbClr val="4460A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ko-KR" sz="3200" b="0" i="1" smtClean="0">
                        <a:solidFill>
                          <a:srgbClr val="4460A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3200" b="0" i="1" smtClean="0">
                        <a:solidFill>
                          <a:srgbClr val="4460A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𝐴𝐵</m:t>
                    </m:r>
                    <m:r>
                      <a:rPr lang="en-US" altLang="ko-KR" sz="3200" b="0" i="1" smtClean="0">
                        <a:solidFill>
                          <a:srgbClr val="4460A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altLang="ko-KR" sz="3200" b="0" i="1" smtClean="0">
                            <a:solidFill>
                              <a:srgbClr val="4460A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solidFill>
                              <a:srgbClr val="4460A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𝑀𝑎𝑥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3200" b="0" i="1" smtClean="0">
                                <a:solidFill>
                                  <a:srgbClr val="4460A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3200" b="0" i="1" smtClean="0">
                                <a:solidFill>
                                  <a:srgbClr val="4460A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𝑀𝑖𝑛</m:t>
                            </m:r>
                            <m:d>
                              <m:dPr>
                                <m:ctrlPr>
                                  <a:rPr lang="en-US" altLang="ko-KR" sz="3200" b="0" i="1" smtClean="0">
                                    <a:solidFill>
                                      <a:srgbClr val="4460A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3200" i="1">
                                        <a:solidFill>
                                          <a:srgbClr val="4460A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3200" i="1">
                                        <a:solidFill>
                                          <a:srgbClr val="4460A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3200" i="1">
                                        <a:solidFill>
                                          <a:srgbClr val="4460A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3200" b="0" i="1" smtClean="0">
                                        <a:solidFill>
                                          <a:srgbClr val="4460A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ko-KR" sz="3200" b="0" i="1" smtClean="0">
                                    <a:solidFill>
                                      <a:srgbClr val="4460AE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3200" i="1">
                                        <a:solidFill>
                                          <a:srgbClr val="4460A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3200" b="0" i="1" smtClean="0">
                                        <a:solidFill>
                                          <a:srgbClr val="4460A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3200" b="0" i="1" smtClean="0">
                                        <a:solidFill>
                                          <a:srgbClr val="4460A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</m:oMath>
                </a14:m>
                <a:br>
                  <a:rPr lang="en-US" altLang="ko-KR" sz="3200" b="0" dirty="0">
                    <a:ea typeface="Cambria Math" panose="02040503050406030204" pitchFamily="18" charset="0"/>
                  </a:rPr>
                </a:br>
                <a:endParaRPr lang="en-US" altLang="ko-KR" sz="3200" dirty="0"/>
              </a:p>
              <a:p>
                <a:pPr marL="514350" indent="-514350">
                  <a:spcBef>
                    <a:spcPts val="1200"/>
                  </a:spcBef>
                  <a:spcAft>
                    <a:spcPts val="1200"/>
                  </a:spcAft>
                  <a:buAutoNum type="arabicParenR"/>
                </a:pPr>
                <a:r>
                  <a:rPr lang="ko-KR" altLang="en-US" sz="3200" dirty="0"/>
                  <a:t>스칼라 곱 </a:t>
                </a:r>
                <a:r>
                  <a:rPr lang="en-US" altLang="ko-KR" sz="3200" dirty="0"/>
                  <a:t>(scalar product)</a:t>
                </a:r>
                <a:br>
                  <a:rPr lang="en-US" altLang="ko-KR" sz="3200" dirty="0"/>
                </a:br>
                <a14:m>
                  <m:oMath xmlns:m="http://schemas.openxmlformats.org/officeDocument/2006/math">
                    <m:r>
                      <a:rPr lang="en-US" altLang="ko-KR" sz="3200" b="0" i="0" smtClean="0">
                        <a:latin typeface="Cambria Math" panose="02040503050406030204" pitchFamily="18" charset="0"/>
                      </a:rPr>
                      <m:t>                </m:t>
                    </m:r>
                    <m:r>
                      <a:rPr lang="en-US" altLang="ko-KR" sz="3200" i="1" smtClean="0">
                        <a:solidFill>
                          <a:srgbClr val="4460AE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sz="3200" b="0" i="1" smtClean="0">
                        <a:solidFill>
                          <a:srgbClr val="4460AE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3200" b="0" i="1" smtClean="0">
                        <a:solidFill>
                          <a:srgbClr val="4460AE"/>
                        </a:solidFill>
                        <a:latin typeface="Cambria Math" panose="02040503050406030204" pitchFamily="18" charset="0"/>
                      </a:rPr>
                      <m:t>            0≤</m:t>
                    </m:r>
                    <m:r>
                      <a:rPr lang="en-US" altLang="ko-KR" sz="3200" i="1">
                        <a:solidFill>
                          <a:srgbClr val="4460AE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sz="3200" i="1" smtClean="0">
                        <a:solidFill>
                          <a:srgbClr val="4460A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3200" b="0" i="1" smtClean="0">
                        <a:solidFill>
                          <a:srgbClr val="4460A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5177F5-CEB8-F454-354E-C87724A5B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3352817"/>
                <a:ext cx="7150675" cy="3581365"/>
              </a:xfrm>
              <a:prstGeom prst="rect">
                <a:avLst/>
              </a:prstGeom>
              <a:blipFill>
                <a:blip r:embed="rId4"/>
                <a:stretch>
                  <a:fillRect l="-2302" t="-30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04DFD497-BEA5-37E9-B30F-B688589141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3354" y="3191080"/>
            <a:ext cx="7302046" cy="390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695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4.3.3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퍼지 행렬</a:t>
            </a:r>
            <a:endParaRPr 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36D1D9E-F5B7-4370-0203-3D8DC7BA6CCD}"/>
                  </a:ext>
                </a:extLst>
              </p:cNvPr>
              <p:cNvSpPr txBox="1"/>
              <p:nvPr/>
            </p:nvSpPr>
            <p:spPr>
              <a:xfrm>
                <a:off x="1523994" y="2526537"/>
                <a:ext cx="15240000" cy="5672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b="0" dirty="0">
                    <a:latin typeface="+mn-ea"/>
                  </a:rPr>
                  <a:t>• </a:t>
                </a:r>
                <a:r>
                  <a:rPr lang="ko-KR" altLang="en-US" sz="3200" b="0" dirty="0">
                    <a:latin typeface="+mn-ea"/>
                  </a:rPr>
                  <a:t>퍼지 행렬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3200" b="0" dirty="0">
                    <a:latin typeface="+mn-ea"/>
                  </a:rPr>
                  <a:t> 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32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ko-KR" sz="32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3200" b="0" dirty="0">
                    <a:latin typeface="+mn-ea"/>
                  </a:rPr>
                  <a:t> 가 있을 때</a:t>
                </a:r>
                <a:endParaRPr lang="en-US" altLang="ko-KR" sz="3200" b="0" dirty="0">
                  <a:solidFill>
                    <a:srgbClr val="4460AE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36D1D9E-F5B7-4370-0203-3D8DC7BA6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4" y="2526537"/>
                <a:ext cx="15240000" cy="567271"/>
              </a:xfrm>
              <a:prstGeom prst="rect">
                <a:avLst/>
              </a:prstGeom>
              <a:blipFill>
                <a:blip r:embed="rId3"/>
                <a:stretch>
                  <a:fillRect l="-1640" t="-21277" b="-361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5177F5-CEB8-F454-354E-C87724A5B77C}"/>
                  </a:ext>
                </a:extLst>
              </p:cNvPr>
              <p:cNvSpPr txBox="1"/>
              <p:nvPr/>
            </p:nvSpPr>
            <p:spPr>
              <a:xfrm>
                <a:off x="1752600" y="3352817"/>
                <a:ext cx="7150675" cy="35813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514350" indent="-514350">
                  <a:spcBef>
                    <a:spcPts val="600"/>
                  </a:spcBef>
                  <a:buAutoNum type="arabicParenR"/>
                </a:pPr>
                <a:r>
                  <a:rPr lang="ko-KR" altLang="en-US" sz="3200" dirty="0"/>
                  <a:t>합 </a:t>
                </a:r>
                <a:r>
                  <a:rPr lang="en-US" altLang="ko-KR" sz="3200" dirty="0"/>
                  <a:t>(sum)</a:t>
                </a:r>
                <a:br>
                  <a:rPr lang="en-US" altLang="ko-KR" sz="3200" dirty="0"/>
                </a:br>
                <a14:m>
                  <m:oMath xmlns:m="http://schemas.openxmlformats.org/officeDocument/2006/math">
                    <m:r>
                      <a:rPr lang="en-US" altLang="ko-KR" sz="3200" b="0" i="1" smtClean="0">
                        <a:solidFill>
                          <a:srgbClr val="4460AE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3200" b="0" i="1" smtClean="0">
                        <a:solidFill>
                          <a:srgbClr val="4460AE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3200" b="0" i="1" smtClean="0">
                        <a:solidFill>
                          <a:srgbClr val="4460AE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sz="3200" b="0" i="1" smtClean="0">
                        <a:solidFill>
                          <a:srgbClr val="4460AE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altLang="ko-KR" sz="3200" b="0" i="1" smtClean="0">
                            <a:solidFill>
                              <a:srgbClr val="4460A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solidFill>
                              <a:srgbClr val="4460AE"/>
                            </a:solidFill>
                            <a:latin typeface="Cambria Math" panose="02040503050406030204" pitchFamily="18" charset="0"/>
                          </a:rPr>
                          <m:t>𝑀𝑎𝑥</m:t>
                        </m:r>
                        <m:r>
                          <a:rPr lang="en-US" altLang="ko-KR" sz="3200" b="0" i="1" smtClean="0">
                            <a:solidFill>
                              <a:srgbClr val="4460AE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3200" b="0" i="1" smtClean="0">
                                <a:solidFill>
                                  <a:srgbClr val="4460A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3200" i="1">
                                    <a:solidFill>
                                      <a:srgbClr val="4460A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200" i="1">
                                    <a:solidFill>
                                      <a:srgbClr val="4460AE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3200" i="1">
                                    <a:solidFill>
                                      <a:srgbClr val="4460AE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altLang="ko-KR" sz="3200" b="0" i="1" smtClean="0">
                                <a:solidFill>
                                  <a:srgbClr val="4460AE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3200" i="1">
                                    <a:solidFill>
                                      <a:srgbClr val="4460A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200" b="0" i="1" smtClean="0">
                                    <a:solidFill>
                                      <a:srgbClr val="4460AE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3200" b="0" i="1" smtClean="0">
                                    <a:solidFill>
                                      <a:srgbClr val="4460AE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sz="3200" i="1">
                                    <a:solidFill>
                                      <a:srgbClr val="4460AE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br>
                  <a:rPr lang="en-US" altLang="ko-KR" sz="3200" dirty="0"/>
                </a:br>
                <a:endParaRPr lang="en-US" altLang="ko-KR" sz="3200" dirty="0"/>
              </a:p>
              <a:p>
                <a:pPr marL="514350" indent="-514350">
                  <a:spcBef>
                    <a:spcPts val="600"/>
                  </a:spcBef>
                  <a:buAutoNum type="arabicParenR"/>
                </a:pPr>
                <a:r>
                  <a:rPr lang="ko-KR" altLang="en-US" sz="3200" dirty="0"/>
                  <a:t>곱 </a:t>
                </a:r>
                <a:r>
                  <a:rPr lang="en-US" altLang="ko-KR" sz="3200" dirty="0"/>
                  <a:t>(max product)</a:t>
                </a:r>
                <a:br>
                  <a:rPr lang="en-US" altLang="ko-KR" sz="3200" dirty="0"/>
                </a:br>
                <a14:m>
                  <m:oMath xmlns:m="http://schemas.openxmlformats.org/officeDocument/2006/math">
                    <m:r>
                      <a:rPr lang="en-US" altLang="ko-KR" sz="3200" b="0" i="1" smtClean="0">
                        <a:solidFill>
                          <a:srgbClr val="4460AE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3200" b="0" i="1" smtClean="0">
                        <a:solidFill>
                          <a:srgbClr val="4460A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3200" b="0" i="1" smtClean="0">
                        <a:solidFill>
                          <a:srgbClr val="4460A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ko-KR" sz="3200" b="0" i="1" smtClean="0">
                        <a:solidFill>
                          <a:srgbClr val="4460A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3200" b="0" i="1" smtClean="0">
                        <a:solidFill>
                          <a:srgbClr val="4460A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𝐴𝐵</m:t>
                    </m:r>
                    <m:r>
                      <a:rPr lang="en-US" altLang="ko-KR" sz="3200" b="0" i="1" smtClean="0">
                        <a:solidFill>
                          <a:srgbClr val="4460A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altLang="ko-KR" sz="3200" b="0" i="1" smtClean="0">
                            <a:solidFill>
                              <a:srgbClr val="4460A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solidFill>
                              <a:srgbClr val="4460A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𝑀𝑎𝑥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3200" b="0" i="1" smtClean="0">
                                <a:solidFill>
                                  <a:srgbClr val="4460A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3200" b="0" i="1" smtClean="0">
                                <a:solidFill>
                                  <a:srgbClr val="4460A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𝑀𝑖𝑛</m:t>
                            </m:r>
                            <m:d>
                              <m:dPr>
                                <m:ctrlPr>
                                  <a:rPr lang="en-US" altLang="ko-KR" sz="3200" b="0" i="1" smtClean="0">
                                    <a:solidFill>
                                      <a:srgbClr val="4460A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3200" i="1">
                                        <a:solidFill>
                                          <a:srgbClr val="4460A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3200" i="1">
                                        <a:solidFill>
                                          <a:srgbClr val="4460A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3200" i="1">
                                        <a:solidFill>
                                          <a:srgbClr val="4460A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3200" b="0" i="1" smtClean="0">
                                        <a:solidFill>
                                          <a:srgbClr val="4460A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ko-KR" sz="3200" b="0" i="1" smtClean="0">
                                    <a:solidFill>
                                      <a:srgbClr val="4460AE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3200" i="1">
                                        <a:solidFill>
                                          <a:srgbClr val="4460A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3200" b="0" i="1" smtClean="0">
                                        <a:solidFill>
                                          <a:srgbClr val="4460A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3200" b="0" i="1" smtClean="0">
                                        <a:solidFill>
                                          <a:srgbClr val="4460A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</m:oMath>
                </a14:m>
                <a:br>
                  <a:rPr lang="en-US" altLang="ko-KR" sz="3200" b="0" dirty="0">
                    <a:ea typeface="Cambria Math" panose="02040503050406030204" pitchFamily="18" charset="0"/>
                  </a:rPr>
                </a:br>
                <a:endParaRPr lang="en-US" altLang="ko-KR" sz="3200" dirty="0"/>
              </a:p>
              <a:p>
                <a:pPr marL="514350" indent="-514350">
                  <a:spcBef>
                    <a:spcPts val="1200"/>
                  </a:spcBef>
                  <a:spcAft>
                    <a:spcPts val="1200"/>
                  </a:spcAft>
                  <a:buAutoNum type="arabicParenR"/>
                </a:pPr>
                <a:r>
                  <a:rPr lang="ko-KR" altLang="en-US" sz="3200" dirty="0"/>
                  <a:t>스칼라 곱 </a:t>
                </a:r>
                <a:r>
                  <a:rPr lang="en-US" altLang="ko-KR" sz="3200" dirty="0"/>
                  <a:t>(scalar product)</a:t>
                </a:r>
                <a:br>
                  <a:rPr lang="en-US" altLang="ko-KR" sz="3200" dirty="0"/>
                </a:br>
                <a14:m>
                  <m:oMath xmlns:m="http://schemas.openxmlformats.org/officeDocument/2006/math">
                    <m:r>
                      <a:rPr lang="en-US" altLang="ko-KR" sz="3200" b="0" i="0" smtClean="0">
                        <a:latin typeface="Cambria Math" panose="02040503050406030204" pitchFamily="18" charset="0"/>
                      </a:rPr>
                      <m:t>                </m:t>
                    </m:r>
                    <m:r>
                      <a:rPr lang="en-US" altLang="ko-KR" sz="3200" i="1" smtClean="0">
                        <a:solidFill>
                          <a:srgbClr val="4460AE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sz="3200" b="0" i="1" smtClean="0">
                        <a:solidFill>
                          <a:srgbClr val="4460AE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3200" b="0" i="1" smtClean="0">
                        <a:solidFill>
                          <a:srgbClr val="4460AE"/>
                        </a:solidFill>
                        <a:latin typeface="Cambria Math" panose="02040503050406030204" pitchFamily="18" charset="0"/>
                      </a:rPr>
                      <m:t>            0≤</m:t>
                    </m:r>
                    <m:r>
                      <a:rPr lang="en-US" altLang="ko-KR" sz="3200" i="1">
                        <a:solidFill>
                          <a:srgbClr val="4460AE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sz="3200" i="1" smtClean="0">
                        <a:solidFill>
                          <a:srgbClr val="4460A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3200" b="0" i="1" smtClean="0">
                        <a:solidFill>
                          <a:srgbClr val="4460A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5177F5-CEB8-F454-354E-C87724A5B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3352817"/>
                <a:ext cx="7150675" cy="3581365"/>
              </a:xfrm>
              <a:prstGeom prst="rect">
                <a:avLst/>
              </a:prstGeom>
              <a:blipFill>
                <a:blip r:embed="rId4"/>
                <a:stretch>
                  <a:fillRect l="-2302" t="-30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04DFD497-BEA5-37E9-B30F-B688589141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3354" y="3191080"/>
            <a:ext cx="7302046" cy="3904837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92D5F69-D6CB-5632-8C40-9E0D619DFB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5412" y="7243182"/>
            <a:ext cx="5955725" cy="194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68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1102</Words>
  <Application>Microsoft Office PowerPoint</Application>
  <PresentationFormat>사용자 지정</PresentationFormat>
  <Paragraphs>138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8" baseType="lpstr">
      <vt:lpstr>Pretendard</vt:lpstr>
      <vt:lpstr>Pretendard Light</vt:lpstr>
      <vt:lpstr>Arial</vt:lpstr>
      <vt:lpstr>Calibri</vt:lpstr>
      <vt:lpstr>Cambria Math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김민경</cp:lastModifiedBy>
  <cp:revision>14</cp:revision>
  <dcterms:created xsi:type="dcterms:W3CDTF">2024-01-15T12:38:32Z</dcterms:created>
  <dcterms:modified xsi:type="dcterms:W3CDTF">2024-07-02T06:33:48Z</dcterms:modified>
</cp:coreProperties>
</file>