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79" r:id="rId16"/>
    <p:sldId id="281" r:id="rId17"/>
    <p:sldId id="282" r:id="rId18"/>
    <p:sldId id="283" r:id="rId19"/>
    <p:sldId id="284" r:id="rId20"/>
    <p:sldId id="267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6" y="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53038" y="5146964"/>
            <a:ext cx="15149059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6.1 </a:t>
            </a:r>
            <a:r>
              <a:rPr lang="ko-KR" altLang="en-US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퍼지숫자의 개념</a:t>
            </a:r>
            <a:r>
              <a:rPr lang="en-US" altLang="ko-KR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 (fuzzy number)</a:t>
            </a:r>
          </a:p>
          <a:p>
            <a:r>
              <a:rPr lang="en-US" sz="2400" dirty="0">
                <a:solidFill>
                  <a:srgbClr val="000000"/>
                </a:solidFill>
                <a:latin typeface="Pretendard Light" pitchFamily="34" charset="0"/>
              </a:rPr>
              <a:t>6.2 </a:t>
            </a:r>
            <a:r>
              <a:rPr lang="ko-KR" altLang="en-US" sz="2400" dirty="0">
                <a:solidFill>
                  <a:srgbClr val="000000"/>
                </a:solidFill>
                <a:latin typeface="Pretendard Light" pitchFamily="34" charset="0"/>
              </a:rPr>
              <a:t>퍼지숫자의 연산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53038" y="3902697"/>
            <a:ext cx="1543477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6</a:t>
            </a:r>
            <a:r>
              <a:rPr lang="ko-KR" alt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장</a:t>
            </a:r>
            <a:r>
              <a:rPr lang="en-US" altLang="ko-KR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. </a:t>
            </a:r>
            <a:r>
              <a:rPr lang="ko-KR" alt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퍼지숫자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bject 35"/>
              <p:cNvSpPr txBox="1"/>
              <p:nvPr/>
            </p:nvSpPr>
            <p:spPr>
              <a:xfrm>
                <a:off x="2198630" y="332797"/>
                <a:ext cx="13890729" cy="83099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ko-KR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6.2.2 </a:t>
                </a:r>
                <a14:m>
                  <m:oMath xmlns:m="http://schemas.openxmlformats.org/officeDocument/2006/math">
                    <m:r>
                      <a:rPr lang="ko-KR" altLang="en-US" sz="4800" i="1" kern="0" spc="-100" dirty="0" smtClean="0">
                        <a:solidFill>
                          <a:srgbClr val="11359A"/>
                        </a:solidFill>
                        <a:latin typeface="Cambria Math" panose="02040503050406030204" pitchFamily="18" charset="0"/>
                      </a:rPr>
                      <m:t>퍼</m:t>
                    </m:r>
                  </m:oMath>
                </a14:m>
                <a:r>
                  <a:rPr lang="ko-KR" altLang="en-US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지숫자의 연산</a:t>
                </a:r>
                <a:endParaRPr lang="en-US" sz="4800" dirty="0"/>
              </a:p>
            </p:txBody>
          </p:sp>
        </mc:Choice>
        <mc:Fallback>
          <p:sp>
            <p:nvSpPr>
              <p:cNvPr id="35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30" y="332797"/>
                <a:ext cx="13890729" cy="830997"/>
              </a:xfrm>
              <a:prstGeom prst="rect">
                <a:avLst/>
              </a:prstGeom>
              <a:blipFill>
                <a:blip r:embed="rId3"/>
                <a:stretch>
                  <a:fillRect t="-22059" b="-40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CCEE0EF-C9B8-1904-B535-43B8ED358D96}"/>
              </a:ext>
            </a:extLst>
          </p:cNvPr>
          <p:cNvSpPr txBox="1"/>
          <p:nvPr/>
        </p:nvSpPr>
        <p:spPr>
          <a:xfrm>
            <a:off x="1523994" y="4570266"/>
            <a:ext cx="15240000" cy="11464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구간의 연산을 퍼지 숫자의 연산에 적용할 수 있다</a:t>
            </a:r>
            <a:r>
              <a:rPr lang="en-US" altLang="ko-KR" sz="3200" b="0" dirty="0">
                <a:latin typeface="+mn-ea"/>
              </a:rPr>
              <a:t>.</a:t>
            </a:r>
            <a:endParaRPr lang="en-US" altLang="ko-KR" sz="3200" b="0" dirty="0">
              <a:solidFill>
                <a:srgbClr val="4460AE"/>
              </a:solidFill>
              <a:latin typeface="+mn-ea"/>
            </a:endParaRPr>
          </a:p>
          <a:p>
            <a:endParaRPr lang="ko-KR" altLang="en-US" sz="1050" b="0" dirty="0">
              <a:solidFill>
                <a:srgbClr val="4460AE"/>
              </a:solidFill>
              <a:latin typeface="+mn-ea"/>
            </a:endParaRPr>
          </a:p>
          <a:p>
            <a:r>
              <a:rPr lang="en-US" altLang="ko-KR" sz="3200" b="0" dirty="0">
                <a:latin typeface="+mn-ea"/>
              </a:rPr>
              <a:t>• </a:t>
            </a:r>
            <a:r>
              <a:rPr lang="ko-KR" altLang="en-US" sz="3200" b="0" dirty="0">
                <a:latin typeface="+mn-ea"/>
              </a:rPr>
              <a:t>퍼지숫자의 연산 결과는 퍼지집합이기 때문에</a:t>
            </a:r>
            <a:r>
              <a:rPr lang="en-US" altLang="ko-KR" sz="3200" b="0" dirty="0">
                <a:latin typeface="+mn-ea"/>
              </a:rPr>
              <a:t>, </a:t>
            </a:r>
            <a:r>
              <a:rPr lang="ko-KR" altLang="en-US" sz="3200" b="0" dirty="0">
                <a:latin typeface="+mn-ea"/>
              </a:rPr>
              <a:t>연산 결과는 소속함수로 표현</a:t>
            </a:r>
            <a:endParaRPr lang="en-US" altLang="ko-KR" sz="32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054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bject 35"/>
              <p:cNvSpPr txBox="1"/>
              <p:nvPr/>
            </p:nvSpPr>
            <p:spPr>
              <a:xfrm>
                <a:off x="2198630" y="332797"/>
                <a:ext cx="13890729" cy="83099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ko-KR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6.2.2 </a:t>
                </a:r>
                <a14:m>
                  <m:oMath xmlns:m="http://schemas.openxmlformats.org/officeDocument/2006/math">
                    <m:r>
                      <a:rPr lang="ko-KR" altLang="en-US" sz="4800" i="1" kern="0" spc="-100" dirty="0" smtClean="0">
                        <a:solidFill>
                          <a:srgbClr val="11359A"/>
                        </a:solidFill>
                        <a:latin typeface="Cambria Math" panose="02040503050406030204" pitchFamily="18" charset="0"/>
                      </a:rPr>
                      <m:t>퍼</m:t>
                    </m:r>
                  </m:oMath>
                </a14:m>
                <a:r>
                  <a:rPr lang="ko-KR" altLang="en-US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지숫자의 연산</a:t>
                </a:r>
                <a:endParaRPr lang="en-US" sz="4800" dirty="0"/>
              </a:p>
            </p:txBody>
          </p:sp>
        </mc:Choice>
        <mc:Fallback>
          <p:sp>
            <p:nvSpPr>
              <p:cNvPr id="35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30" y="332797"/>
                <a:ext cx="13890729" cy="830997"/>
              </a:xfrm>
              <a:prstGeom prst="rect">
                <a:avLst/>
              </a:prstGeom>
              <a:blipFill>
                <a:blip r:embed="rId3"/>
                <a:stretch>
                  <a:fillRect t="-22059" b="-40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/>
              <p:nvPr/>
            </p:nvSpPr>
            <p:spPr>
              <a:xfrm>
                <a:off x="1523994" y="1943100"/>
                <a:ext cx="15240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3200" b="0" dirty="0">
                    <a:latin typeface="+mn-ea"/>
                  </a:rPr>
                  <a:t>•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altLang="ko-KR" sz="32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1943100"/>
                <a:ext cx="15240000" cy="492443"/>
              </a:xfrm>
              <a:prstGeom prst="rect">
                <a:avLst/>
              </a:prstGeom>
              <a:blipFill>
                <a:blip r:embed="rId4"/>
                <a:stretch>
                  <a:fillRect t="-24691" b="-49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7CF949D-F995-CC9F-1D25-7CF6616F2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269" y="2807182"/>
            <a:ext cx="4667450" cy="652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15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bject 35"/>
              <p:cNvSpPr txBox="1"/>
              <p:nvPr/>
            </p:nvSpPr>
            <p:spPr>
              <a:xfrm>
                <a:off x="2198630" y="332797"/>
                <a:ext cx="13890729" cy="83099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ko-KR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6.2.2 </a:t>
                </a:r>
                <a14:m>
                  <m:oMath xmlns:m="http://schemas.openxmlformats.org/officeDocument/2006/math">
                    <m:r>
                      <a:rPr lang="ko-KR" altLang="en-US" sz="4800" i="1" kern="0" spc="-100" dirty="0" smtClean="0">
                        <a:solidFill>
                          <a:srgbClr val="11359A"/>
                        </a:solidFill>
                        <a:latin typeface="Cambria Math" panose="02040503050406030204" pitchFamily="18" charset="0"/>
                      </a:rPr>
                      <m:t>퍼</m:t>
                    </m:r>
                  </m:oMath>
                </a14:m>
                <a:r>
                  <a:rPr lang="ko-KR" altLang="en-US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지숫자의 연산</a:t>
                </a:r>
                <a:endParaRPr lang="en-US" sz="4800" dirty="0"/>
              </a:p>
            </p:txBody>
          </p:sp>
        </mc:Choice>
        <mc:Fallback>
          <p:sp>
            <p:nvSpPr>
              <p:cNvPr id="35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30" y="332797"/>
                <a:ext cx="13890729" cy="830997"/>
              </a:xfrm>
              <a:prstGeom prst="rect">
                <a:avLst/>
              </a:prstGeom>
              <a:blipFill>
                <a:blip r:embed="rId3"/>
                <a:stretch>
                  <a:fillRect t="-22059" b="-40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/>
              <p:nvPr/>
            </p:nvSpPr>
            <p:spPr>
              <a:xfrm>
                <a:off x="1523994" y="3446881"/>
                <a:ext cx="15240000" cy="3393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dirty="0">
                    <a:latin typeface="+mn-ea"/>
                  </a:rPr>
                  <a:t>구간에는 스칼라 값을 곱할 수 있다</a:t>
                </a:r>
                <a:r>
                  <a:rPr lang="en-US" altLang="ko-KR" sz="3200" dirty="0">
                    <a:latin typeface="+mn-ea"/>
                  </a:rPr>
                  <a:t>.</a:t>
                </a:r>
              </a:p>
              <a:p>
                <a:endParaRPr lang="en-US" altLang="ko-KR" b="0" dirty="0">
                  <a:latin typeface="+mn-ea"/>
                </a:endParaRPr>
              </a:p>
              <a:p>
                <a:r>
                  <a:rPr lang="ko-KR" altLang="en-US" sz="3200" dirty="0">
                    <a:latin typeface="+mn-ea"/>
                  </a:rPr>
                  <a:t>   예를 들어</a:t>
                </a:r>
                <a:r>
                  <a:rPr lang="en-US" altLang="ko-KR" sz="320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3200" b="0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ko-KR" altLang="en-US" sz="3200" b="0" dirty="0">
                    <a:latin typeface="+mn-ea"/>
                  </a:rPr>
                  <a:t>를 곱하면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 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3200" b="0" dirty="0">
                  <a:latin typeface="+mn-ea"/>
                </a:endParaRPr>
              </a:p>
              <a:p>
                <a:endParaRPr lang="en-US" altLang="ko-KR" sz="1050" b="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−4.15 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−3.55</m:t>
                            </m:r>
                          </m:e>
                        </m:d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  0.21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=[(−4.15)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−3.55</m:t>
                        </m:r>
                      </m:e>
                    </m:d>
                    <m:r>
                      <a:rPr lang="en-US" altLang="ko-KR" sz="3200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−4.15</m:t>
                        </m:r>
                      </m:e>
                    </m:d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0.21, </m:t>
                    </m:r>
                  </m:oMath>
                </a14:m>
                <a:endParaRPr lang="en-US" altLang="ko-KR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sz="3200" b="0" dirty="0">
                    <a:ea typeface="Cambria Math" panose="02040503050406030204" pitchFamily="18" charset="0"/>
                  </a:rPr>
                  <a:t>                               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−4.15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−3.55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ko-KR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(−4.15)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∙0.21]</m:t>
                    </m:r>
                  </m:oMath>
                </a14:m>
                <a:endParaRPr lang="en-US" altLang="ko-KR" sz="3200" b="0" dirty="0">
                  <a:latin typeface="+mn-ea"/>
                  <a:ea typeface="Cambria Math" panose="02040503050406030204" pitchFamily="18" charset="0"/>
                </a:endParaRPr>
              </a:p>
              <a:p>
                <a:r>
                  <a:rPr lang="en-US" altLang="ko-KR" sz="3200" dirty="0">
                    <a:latin typeface="+mn-ea"/>
                    <a:ea typeface="Cambria Math" panose="02040503050406030204" pitchFamily="18" charset="0"/>
                  </a:rPr>
                  <a:t>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=[14.73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−0.87,  14.73</m:t>
                    </m:r>
                    <m:r>
                      <a:rPr lang="en-US" altLang="ko-KR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ko-KR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−0.87]</m:t>
                    </m:r>
                  </m:oMath>
                </a14:m>
                <a:endParaRPr lang="en-US" altLang="ko-KR" sz="3200" b="0" dirty="0">
                  <a:latin typeface="+mn-ea"/>
                  <a:ea typeface="Cambria Math" panose="02040503050406030204" pitchFamily="18" charset="0"/>
                </a:endParaRPr>
              </a:p>
              <a:p>
                <a:r>
                  <a:rPr lang="en-US" altLang="ko-KR" sz="3200" b="0" dirty="0">
                    <a:ea typeface="Cambria Math" panose="02040503050406030204" pitchFamily="18" charset="0"/>
                  </a:rPr>
                  <a:t>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−0.87,  14.73</m:t>
                    </m:r>
                    <m:r>
                      <a:rPr lang="en-US" altLang="ko-KR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3200" b="0" dirty="0">
                  <a:latin typeface="+mn-ea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446881"/>
                <a:ext cx="15240000" cy="3393237"/>
              </a:xfrm>
              <a:prstGeom prst="rect">
                <a:avLst/>
              </a:prstGeom>
              <a:blipFill>
                <a:blip r:embed="rId4"/>
                <a:stretch>
                  <a:fillRect l="-1640" t="-44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97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bject 35"/>
              <p:cNvSpPr txBox="1"/>
              <p:nvPr/>
            </p:nvSpPr>
            <p:spPr>
              <a:xfrm>
                <a:off x="2198630" y="332797"/>
                <a:ext cx="13890729" cy="83099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ko-KR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6.2.2 </a:t>
                </a:r>
                <a14:m>
                  <m:oMath xmlns:m="http://schemas.openxmlformats.org/officeDocument/2006/math">
                    <m:r>
                      <a:rPr lang="ko-KR" altLang="en-US" sz="4800" i="1" kern="0" spc="-100" dirty="0" smtClean="0">
                        <a:solidFill>
                          <a:srgbClr val="11359A"/>
                        </a:solidFill>
                        <a:latin typeface="Cambria Math" panose="02040503050406030204" pitchFamily="18" charset="0"/>
                      </a:rPr>
                      <m:t>퍼</m:t>
                    </m:r>
                  </m:oMath>
                </a14:m>
                <a:r>
                  <a:rPr lang="ko-KR" altLang="en-US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지숫자의 연산</a:t>
                </a:r>
                <a:endParaRPr lang="en-US" sz="4800" dirty="0"/>
              </a:p>
            </p:txBody>
          </p:sp>
        </mc:Choice>
        <mc:Fallback>
          <p:sp>
            <p:nvSpPr>
              <p:cNvPr id="35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30" y="332797"/>
                <a:ext cx="13890729" cy="830997"/>
              </a:xfrm>
              <a:prstGeom prst="rect">
                <a:avLst/>
              </a:prstGeom>
              <a:blipFill>
                <a:blip r:embed="rId3"/>
                <a:stretch>
                  <a:fillRect t="-22059" b="-40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/>
              <p:nvPr/>
            </p:nvSpPr>
            <p:spPr>
              <a:xfrm>
                <a:off x="1523994" y="3044303"/>
                <a:ext cx="15240000" cy="41983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마찬가지로 퍼지숫자의 </a:t>
                </a:r>
                <a14:m>
                  <m:oMath xmlns:m="http://schemas.openxmlformats.org/officeDocument/2006/math">
                    <m:r>
                      <a:rPr lang="ko-KR" alt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3200" dirty="0">
                    <a:latin typeface="+mn-ea"/>
                  </a:rPr>
                  <a:t>-</a:t>
                </a:r>
                <a:r>
                  <a:rPr lang="ko-KR" altLang="en-US" sz="3200" dirty="0">
                    <a:latin typeface="+mn-ea"/>
                  </a:rPr>
                  <a:t>절단 구간에도 스칼라 값을 곱할 수 있다</a:t>
                </a:r>
                <a:r>
                  <a:rPr lang="en-US" altLang="ko-KR" sz="3200" dirty="0">
                    <a:latin typeface="+mn-ea"/>
                  </a:rPr>
                  <a:t>.</a:t>
                </a:r>
              </a:p>
              <a:p>
                <a:endParaRPr lang="en-US" altLang="ko-KR" sz="1200" b="0" dirty="0">
                  <a:latin typeface="+mn-ea"/>
                </a:endParaRPr>
              </a:p>
              <a:p>
                <a:r>
                  <a:rPr lang="ko-KR" altLang="en-US" sz="3200" dirty="0">
                    <a:latin typeface="+mn-ea"/>
                  </a:rPr>
                  <a:t>   즉</a:t>
                </a:r>
                <a:r>
                  <a:rPr lang="en-US" altLang="ko-KR" sz="320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ko-KR" alt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ko-KR" alt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sSubSup>
                      <m:sSubSup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3200" i="1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3200" b="0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ko-KR" altLang="en-US" sz="3200" b="0" dirty="0">
                    <a:latin typeface="+mn-ea"/>
                  </a:rPr>
                  <a:t>에 대해</a:t>
                </a:r>
                <a:endParaRPr lang="en-US" altLang="ko-KR" sz="3200" b="0" dirty="0">
                  <a:latin typeface="+mn-ea"/>
                </a:endParaRPr>
              </a:p>
              <a:p>
                <a:endParaRPr lang="en-US" altLang="ko-KR" sz="1050" b="0" dirty="0">
                  <a:latin typeface="+mn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sz="3200" b="0" dirty="0">
                  <a:latin typeface="+mn-ea"/>
                  <a:ea typeface="Cambria Math" panose="02040503050406030204" pitchFamily="18" charset="0"/>
                </a:endParaRPr>
              </a:p>
              <a:p>
                <a:endParaRPr lang="en-US" altLang="ko-KR" dirty="0">
                  <a:latin typeface="+mn-ea"/>
                  <a:ea typeface="Cambria Math" panose="02040503050406030204" pitchFamily="18" charset="0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</a:t>
                </a:r>
                <a:r>
                  <a:rPr lang="en-US" altLang="ko-KR" sz="3200" b="0" dirty="0">
                    <a:latin typeface="+mn-ea"/>
                    <a:ea typeface="Cambria Math" panose="02040503050406030204" pitchFamily="18" charset="0"/>
                  </a:rPr>
                  <a:t> </a:t>
                </a:r>
                <a:r>
                  <a:rPr lang="ko-KR" altLang="en-US" sz="3200" b="0" dirty="0">
                    <a:latin typeface="+mn-ea"/>
                  </a:rPr>
                  <a:t>퍼지숫자 사이의 연산 결과는 퍼지집합을 만든다</a:t>
                </a:r>
                <a:r>
                  <a:rPr lang="en-US" altLang="ko-KR" sz="3200" b="0" dirty="0">
                    <a:latin typeface="+mn-ea"/>
                  </a:rPr>
                  <a:t>.</a:t>
                </a:r>
              </a:p>
              <a:p>
                <a:endParaRPr lang="en-US" altLang="ko-KR" sz="1050" dirty="0">
                  <a:latin typeface="+mn-ea"/>
                  <a:ea typeface="Cambria Math" panose="02040503050406030204" pitchFamily="18" charset="0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</a:t>
                </a:r>
                <a:r>
                  <a:rPr lang="en-US" altLang="ko-KR" sz="3200" b="0" dirty="0">
                    <a:latin typeface="+mn-ea"/>
                    <a:ea typeface="Cambria Math" panose="02040503050406030204" pitchFamily="18" charset="0"/>
                  </a:rPr>
                  <a:t> </a:t>
                </a:r>
                <a:r>
                  <a:rPr lang="ko-KR" altLang="en-US" sz="3200" b="0" dirty="0">
                    <a:latin typeface="+mn-ea"/>
                  </a:rPr>
                  <a:t>퍼지집합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3200" b="0" dirty="0">
                    <a:latin typeface="+mn-ea"/>
                  </a:rPr>
                  <a:t>를 연산하면 연산 결과 </a:t>
                </a:r>
                <a14:m>
                  <m:oMath xmlns:m="http://schemas.openxmlformats.org/officeDocument/2006/math"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z="3200" b="0" dirty="0">
                    <a:latin typeface="+mn-ea"/>
                  </a:rPr>
                  <a:t>도 </a:t>
                </a:r>
                <a:r>
                  <a:rPr lang="ko-KR" altLang="en-US" sz="3200" b="0" dirty="0" err="1">
                    <a:latin typeface="+mn-ea"/>
                  </a:rPr>
                  <a:t>퍼지집합이므로</a:t>
                </a:r>
                <a:r>
                  <a:rPr lang="ko-KR" altLang="en-US" sz="3200" b="0" dirty="0">
                    <a:latin typeface="+mn-ea"/>
                  </a:rPr>
                  <a:t> </a:t>
                </a:r>
                <a:endParaRPr lang="en-US" altLang="ko-KR" sz="3200" b="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   </a:t>
                </a:r>
                <a:r>
                  <a:rPr lang="ko-KR" altLang="en-US" sz="3200" b="0" dirty="0">
                    <a:latin typeface="+mn-ea"/>
                  </a:rPr>
                  <a:t>퍼지집합의 </a:t>
                </a:r>
                <a:r>
                  <a:rPr lang="ko-KR" altLang="en-US" sz="3200" b="0" dirty="0">
                    <a:solidFill>
                      <a:srgbClr val="4460AE"/>
                    </a:solidFill>
                    <a:latin typeface="+mn-ea"/>
                  </a:rPr>
                  <a:t>확장원리</a:t>
                </a:r>
                <a:r>
                  <a:rPr lang="ko-KR" altLang="en-US" sz="3200" b="0" dirty="0">
                    <a:latin typeface="+mn-ea"/>
                  </a:rPr>
                  <a:t>를 </a:t>
                </a:r>
                <a:r>
                  <a:rPr lang="ko-KR" altLang="en-US" sz="3200" dirty="0">
                    <a:latin typeface="+mn-ea"/>
                  </a:rPr>
                  <a:t>적용한 셈이다</a:t>
                </a:r>
                <a:r>
                  <a:rPr lang="en-US" altLang="ko-KR" sz="3200" dirty="0">
                    <a:latin typeface="+mn-ea"/>
                  </a:rPr>
                  <a:t>.</a:t>
                </a:r>
                <a:endParaRPr lang="en-US" altLang="ko-KR" sz="3200" b="0" dirty="0">
                  <a:latin typeface="+mn-ea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044303"/>
                <a:ext cx="15240000" cy="4198393"/>
              </a:xfrm>
              <a:prstGeom prst="rect">
                <a:avLst/>
              </a:prstGeom>
              <a:blipFill>
                <a:blip r:embed="rId4"/>
                <a:stretch>
                  <a:fillRect l="-1640" t="-3628" b="-3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742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bject 35"/>
              <p:cNvSpPr txBox="1"/>
              <p:nvPr/>
            </p:nvSpPr>
            <p:spPr>
              <a:xfrm>
                <a:off x="2198630" y="332797"/>
                <a:ext cx="13890729" cy="83099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ko-KR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6.2.3 </a:t>
                </a:r>
                <a14:m>
                  <m:oMath xmlns:m="http://schemas.openxmlformats.org/officeDocument/2006/math">
                    <m:r>
                      <a:rPr lang="ko-KR" altLang="en-US" sz="4800" i="1" kern="0" spc="-100" dirty="0" smtClean="0">
                        <a:solidFill>
                          <a:srgbClr val="11359A"/>
                        </a:solidFill>
                        <a:latin typeface="Cambria Math" panose="02040503050406030204" pitchFamily="18" charset="0"/>
                      </a:rPr>
                      <m:t>퍼</m:t>
                    </m:r>
                  </m:oMath>
                </a14:m>
                <a:r>
                  <a:rPr lang="ko-KR" altLang="en-US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지숫자 연산의 예</a:t>
                </a:r>
                <a:endParaRPr lang="en-US" sz="4800" dirty="0"/>
              </a:p>
            </p:txBody>
          </p:sp>
        </mc:Choice>
        <mc:Fallback>
          <p:sp>
            <p:nvSpPr>
              <p:cNvPr id="35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30" y="332797"/>
                <a:ext cx="13890729" cy="830997"/>
              </a:xfrm>
              <a:prstGeom prst="rect">
                <a:avLst/>
              </a:prstGeom>
              <a:blipFill>
                <a:blip r:embed="rId3"/>
                <a:stretch>
                  <a:fillRect t="-22059" b="-40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/>
              <p:nvPr/>
            </p:nvSpPr>
            <p:spPr>
              <a:xfrm>
                <a:off x="1523994" y="4558724"/>
                <a:ext cx="15240000" cy="11695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퍼지집합 </a:t>
                </a:r>
                <a:r>
                  <a:rPr lang="en-US" altLang="ko-KR" sz="3200" dirty="0">
                    <a:latin typeface="+mn-ea"/>
                  </a:rPr>
                  <a:t>“</a:t>
                </a:r>
                <a:r>
                  <a:rPr lang="ko-KR" altLang="en-US" sz="3200" dirty="0" err="1">
                    <a:latin typeface="+mn-ea"/>
                  </a:rPr>
                  <a:t>두어개</a:t>
                </a:r>
                <a:r>
                  <a:rPr lang="en-US" altLang="ko-KR" sz="3200" dirty="0">
                    <a:latin typeface="+mn-ea"/>
                  </a:rPr>
                  <a:t>”</a:t>
                </a:r>
                <a:r>
                  <a:rPr lang="ko-KR" altLang="en-US" sz="3200" dirty="0">
                    <a:latin typeface="+mn-ea"/>
                  </a:rPr>
                  <a:t>를 보면</a:t>
                </a:r>
                <a:endParaRPr lang="en-US" altLang="ko-KR" sz="3200" dirty="0">
                  <a:latin typeface="+mn-ea"/>
                </a:endParaRPr>
              </a:p>
              <a:p>
                <a:endParaRPr lang="en-US" altLang="ko-KR" sz="1200" b="0" dirty="0">
                  <a:latin typeface="+mn-ea"/>
                </a:endParaRPr>
              </a:p>
              <a:p>
                <a:r>
                  <a:rPr lang="ko-KR" altLang="en-US" sz="3200" dirty="0">
                    <a:latin typeface="+mn-ea"/>
                  </a:rPr>
                  <a:t>   즉</a:t>
                </a:r>
                <a:r>
                  <a:rPr lang="en-US" altLang="ko-KR" sz="3200" dirty="0">
                    <a:latin typeface="+mn-ea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 = “</m:t>
                    </m:r>
                    <m:r>
                      <a:rPr lang="ko-KR" altLang="en-US" sz="3200" i="1" dirty="0" err="1" smtClean="0">
                        <a:latin typeface="Cambria Math" panose="02040503050406030204" pitchFamily="18" charset="0"/>
                      </a:rPr>
                      <m:t>두어개</m:t>
                    </m:r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” = { (2, 1), (3, 0.5) }, </m:t>
                    </m:r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ko-KR" alt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{ (3, 1), (4, 0.5) }</m:t>
                    </m:r>
                  </m:oMath>
                </a14:m>
                <a:r>
                  <a:rPr lang="ko-KR" altLang="en-US" sz="3200" b="0" dirty="0">
                    <a:latin typeface="+mn-ea"/>
                  </a:rPr>
                  <a:t>에 대해</a:t>
                </a:r>
                <a:endParaRPr lang="en-US" altLang="ko-KR" sz="3200" b="0" dirty="0">
                  <a:latin typeface="+mn-ea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4558724"/>
                <a:ext cx="15240000" cy="1169551"/>
              </a:xfrm>
              <a:prstGeom prst="rect">
                <a:avLst/>
              </a:prstGeom>
              <a:blipFill>
                <a:blip r:embed="rId4"/>
                <a:stretch>
                  <a:fillRect l="-1640" t="-13542" b="-20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10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bject 35"/>
              <p:cNvSpPr txBox="1"/>
              <p:nvPr/>
            </p:nvSpPr>
            <p:spPr>
              <a:xfrm>
                <a:off x="2198630" y="332797"/>
                <a:ext cx="13890729" cy="83099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ko-KR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6.2.3 </a:t>
                </a:r>
                <a14:m>
                  <m:oMath xmlns:m="http://schemas.openxmlformats.org/officeDocument/2006/math">
                    <m:r>
                      <a:rPr lang="ko-KR" altLang="en-US" sz="4800" i="1" kern="0" spc="-100" dirty="0" smtClean="0">
                        <a:solidFill>
                          <a:srgbClr val="11359A"/>
                        </a:solidFill>
                        <a:latin typeface="Cambria Math" panose="02040503050406030204" pitchFamily="18" charset="0"/>
                      </a:rPr>
                      <m:t>퍼</m:t>
                    </m:r>
                  </m:oMath>
                </a14:m>
                <a:r>
                  <a:rPr lang="ko-KR" altLang="en-US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지숫자 연산의 예</a:t>
                </a:r>
                <a:endParaRPr lang="en-US" sz="4800" dirty="0"/>
              </a:p>
            </p:txBody>
          </p:sp>
        </mc:Choice>
        <mc:Fallback>
          <p:sp>
            <p:nvSpPr>
              <p:cNvPr id="35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30" y="332797"/>
                <a:ext cx="13890729" cy="830997"/>
              </a:xfrm>
              <a:prstGeom prst="rect">
                <a:avLst/>
              </a:prstGeom>
              <a:blipFill>
                <a:blip r:embed="rId3"/>
                <a:stretch>
                  <a:fillRect t="-22059" b="-40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/>
              <p:nvPr/>
            </p:nvSpPr>
            <p:spPr>
              <a:xfrm>
                <a:off x="1523994" y="1562100"/>
                <a:ext cx="15240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3200" b="0" dirty="0">
                    <a:latin typeface="+mn-ea"/>
                  </a:rPr>
                  <a:t>1) </a:t>
                </a:r>
                <a:r>
                  <a:rPr lang="ko-KR" altLang="en-US" sz="3200" b="0" dirty="0">
                    <a:latin typeface="+mn-ea"/>
                  </a:rPr>
                  <a:t>덧셈 </a:t>
                </a:r>
                <a14:m>
                  <m:oMath xmlns:m="http://schemas.openxmlformats.org/officeDocument/2006/math"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ko-KR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altLang="ko-KR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z="3200" dirty="0">
                    <a:latin typeface="+mn-ea"/>
                  </a:rPr>
                  <a:t> 에 대해</a:t>
                </a:r>
                <a:endParaRPr lang="en-US" altLang="ko-KR" sz="3200" b="0" dirty="0">
                  <a:latin typeface="+mn-ea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1562100"/>
                <a:ext cx="15240000" cy="492443"/>
              </a:xfrm>
              <a:prstGeom prst="rect">
                <a:avLst/>
              </a:prstGeom>
              <a:blipFill>
                <a:blip r:embed="rId4"/>
                <a:stretch>
                  <a:fillRect t="-30864" b="-5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F08F6DD5-06F3-C22D-DB1A-9FFD9D129E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4290"/>
          <a:stretch/>
        </p:blipFill>
        <p:spPr>
          <a:xfrm>
            <a:off x="3608295" y="2547275"/>
            <a:ext cx="4961754" cy="56388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70A772-D33F-740F-5B88-5F55A997CE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4446"/>
          <a:stretch/>
        </p:blipFill>
        <p:spPr>
          <a:xfrm>
            <a:off x="9717953" y="3841159"/>
            <a:ext cx="4961755" cy="30510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0EDCD5-B023-E65B-C66E-7E2A1D56CDFD}"/>
                  </a:ext>
                </a:extLst>
              </p:cNvPr>
              <p:cNvSpPr txBox="1"/>
              <p:nvPr/>
            </p:nvSpPr>
            <p:spPr>
              <a:xfrm>
                <a:off x="1523994" y="8678808"/>
                <a:ext cx="15240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3200" b="0" dirty="0">
                    <a:latin typeface="+mn-ea"/>
                  </a:rPr>
                  <a:t>따라서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={ 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5, 1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6, 0.5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 (7, 0.5) }</m:t>
                    </m:r>
                  </m:oMath>
                </a14:m>
                <a:endParaRPr lang="en-US" altLang="ko-KR" sz="3200" b="0" dirty="0">
                  <a:latin typeface="+mn-ea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0EDCD5-B023-E65B-C66E-7E2A1D56C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8678808"/>
                <a:ext cx="15240000" cy="492443"/>
              </a:xfrm>
              <a:prstGeom prst="rect">
                <a:avLst/>
              </a:prstGeom>
              <a:blipFill>
                <a:blip r:embed="rId6"/>
                <a:stretch>
                  <a:fillRect t="-32500" b="-43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758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bject 35"/>
              <p:cNvSpPr txBox="1"/>
              <p:nvPr/>
            </p:nvSpPr>
            <p:spPr>
              <a:xfrm>
                <a:off x="2198630" y="332797"/>
                <a:ext cx="13890729" cy="83099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ko-KR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6.2.3 </a:t>
                </a:r>
                <a14:m>
                  <m:oMath xmlns:m="http://schemas.openxmlformats.org/officeDocument/2006/math">
                    <m:r>
                      <a:rPr lang="ko-KR" altLang="en-US" sz="4800" i="1" kern="0" spc="-100" dirty="0" smtClean="0">
                        <a:solidFill>
                          <a:srgbClr val="11359A"/>
                        </a:solidFill>
                        <a:latin typeface="Cambria Math" panose="02040503050406030204" pitchFamily="18" charset="0"/>
                      </a:rPr>
                      <m:t>퍼</m:t>
                    </m:r>
                  </m:oMath>
                </a14:m>
                <a:r>
                  <a:rPr lang="ko-KR" altLang="en-US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지숫자 연산의 예</a:t>
                </a:r>
                <a:endParaRPr lang="en-US" sz="4800" dirty="0"/>
              </a:p>
            </p:txBody>
          </p:sp>
        </mc:Choice>
        <mc:Fallback>
          <p:sp>
            <p:nvSpPr>
              <p:cNvPr id="35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30" y="332797"/>
                <a:ext cx="13890729" cy="830997"/>
              </a:xfrm>
              <a:prstGeom prst="rect">
                <a:avLst/>
              </a:prstGeom>
              <a:blipFill>
                <a:blip r:embed="rId3"/>
                <a:stretch>
                  <a:fillRect t="-22059" b="-40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8833BF12-A9A2-9D77-8457-D37A2559D6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895"/>
          <a:stretch/>
        </p:blipFill>
        <p:spPr>
          <a:xfrm>
            <a:off x="4267200" y="1945157"/>
            <a:ext cx="4572000" cy="6396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2B97A2-D101-664C-91E7-A79A7AF19F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032"/>
          <a:stretch/>
        </p:blipFill>
        <p:spPr>
          <a:xfrm>
            <a:off x="9444513" y="3450043"/>
            <a:ext cx="4576287" cy="338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13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bject 35"/>
              <p:cNvSpPr txBox="1"/>
              <p:nvPr/>
            </p:nvSpPr>
            <p:spPr>
              <a:xfrm>
                <a:off x="2198630" y="332797"/>
                <a:ext cx="13890729" cy="83099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ko-KR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6.2.3 </a:t>
                </a:r>
                <a14:m>
                  <m:oMath xmlns:m="http://schemas.openxmlformats.org/officeDocument/2006/math">
                    <m:r>
                      <a:rPr lang="ko-KR" altLang="en-US" sz="4800" i="1" kern="0" spc="-100" dirty="0" smtClean="0">
                        <a:solidFill>
                          <a:srgbClr val="11359A"/>
                        </a:solidFill>
                        <a:latin typeface="Cambria Math" panose="02040503050406030204" pitchFamily="18" charset="0"/>
                      </a:rPr>
                      <m:t>퍼</m:t>
                    </m:r>
                  </m:oMath>
                </a14:m>
                <a:r>
                  <a:rPr lang="ko-KR" altLang="en-US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지숫자 연산의 예</a:t>
                </a:r>
                <a:endParaRPr lang="en-US" sz="4800" dirty="0"/>
              </a:p>
            </p:txBody>
          </p:sp>
        </mc:Choice>
        <mc:Fallback>
          <p:sp>
            <p:nvSpPr>
              <p:cNvPr id="35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30" y="332797"/>
                <a:ext cx="13890729" cy="830997"/>
              </a:xfrm>
              <a:prstGeom prst="rect">
                <a:avLst/>
              </a:prstGeom>
              <a:blipFill>
                <a:blip r:embed="rId3"/>
                <a:stretch>
                  <a:fillRect t="-22059" b="-40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/>
              <p:nvPr/>
            </p:nvSpPr>
            <p:spPr>
              <a:xfrm>
                <a:off x="1523994" y="1562100"/>
                <a:ext cx="15240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3200" dirty="0">
                    <a:latin typeface="+mn-ea"/>
                  </a:rPr>
                  <a:t>2</a:t>
                </a:r>
                <a:r>
                  <a:rPr lang="en-US" altLang="ko-KR" sz="3200" b="0" dirty="0">
                    <a:latin typeface="+mn-ea"/>
                  </a:rPr>
                  <a:t>) </a:t>
                </a:r>
                <a:r>
                  <a:rPr lang="ko-KR" altLang="en-US" sz="3200" b="0" dirty="0">
                    <a:latin typeface="+mn-ea"/>
                  </a:rPr>
                  <a:t>뺄셈 </a:t>
                </a:r>
                <a14:m>
                  <m:oMath xmlns:m="http://schemas.openxmlformats.org/officeDocument/2006/math"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(−)</m:t>
                    </m:r>
                    <m:r>
                      <a:rPr lang="en-US" altLang="ko-KR" sz="3200" b="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3200" dirty="0"/>
                  <a:t>      </a:t>
                </a:r>
                <a14:m>
                  <m:oMath xmlns:m="http://schemas.openxmlformats.org/officeDocument/2006/math">
                    <m:r>
                      <a:rPr lang="en-US" altLang="ko-KR" sz="3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ko-KR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altLang="ko-K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z="3200" dirty="0">
                    <a:latin typeface="+mn-ea"/>
                  </a:rPr>
                  <a:t> 에 대해</a:t>
                </a:r>
                <a:endParaRPr lang="en-US" altLang="ko-KR" sz="3200" b="0" dirty="0">
                  <a:latin typeface="+mn-ea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1562100"/>
                <a:ext cx="15240000" cy="492443"/>
              </a:xfrm>
              <a:prstGeom prst="rect">
                <a:avLst/>
              </a:prstGeom>
              <a:blipFill>
                <a:blip r:embed="rId4"/>
                <a:stretch>
                  <a:fillRect t="-30864" b="-5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0EDCD5-B023-E65B-C66E-7E2A1D56CDFD}"/>
                  </a:ext>
                </a:extLst>
              </p:cNvPr>
              <p:cNvSpPr txBox="1"/>
              <p:nvPr/>
            </p:nvSpPr>
            <p:spPr>
              <a:xfrm>
                <a:off x="1523994" y="8678808"/>
                <a:ext cx="15240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3200" b="0" dirty="0">
                    <a:latin typeface="+mn-ea"/>
                  </a:rPr>
                  <a:t>따라서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={ 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 0.5) }</m:t>
                    </m:r>
                  </m:oMath>
                </a14:m>
                <a:endParaRPr lang="en-US" altLang="ko-KR" sz="3200" b="0" dirty="0">
                  <a:latin typeface="+mn-ea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0EDCD5-B023-E65B-C66E-7E2A1D56C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8678808"/>
                <a:ext cx="15240000" cy="492443"/>
              </a:xfrm>
              <a:prstGeom prst="rect">
                <a:avLst/>
              </a:prstGeom>
              <a:blipFill>
                <a:blip r:embed="rId5"/>
                <a:stretch>
                  <a:fillRect t="-32500" b="-43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839BE085-7818-9613-251C-E58A507FC8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2841"/>
          <a:stretch/>
        </p:blipFill>
        <p:spPr>
          <a:xfrm>
            <a:off x="3692459" y="2317426"/>
            <a:ext cx="4989860" cy="60984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18AE0D5-D340-2D43-3CC4-21BAAB959B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159"/>
          <a:stretch/>
        </p:blipFill>
        <p:spPr>
          <a:xfrm>
            <a:off x="9605683" y="3655351"/>
            <a:ext cx="4980074" cy="297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3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bject 35"/>
              <p:cNvSpPr txBox="1"/>
              <p:nvPr/>
            </p:nvSpPr>
            <p:spPr>
              <a:xfrm>
                <a:off x="2198630" y="332797"/>
                <a:ext cx="13890729" cy="83099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ko-KR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6.2.3 </a:t>
                </a:r>
                <a14:m>
                  <m:oMath xmlns:m="http://schemas.openxmlformats.org/officeDocument/2006/math">
                    <m:r>
                      <a:rPr lang="ko-KR" altLang="en-US" sz="4800" i="1" kern="0" spc="-100" dirty="0" smtClean="0">
                        <a:solidFill>
                          <a:srgbClr val="11359A"/>
                        </a:solidFill>
                        <a:latin typeface="Cambria Math" panose="02040503050406030204" pitchFamily="18" charset="0"/>
                      </a:rPr>
                      <m:t>퍼</m:t>
                    </m:r>
                  </m:oMath>
                </a14:m>
                <a:r>
                  <a:rPr lang="ko-KR" altLang="en-US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지숫자 연산의 예</a:t>
                </a:r>
                <a:endParaRPr lang="en-US" sz="4800" dirty="0"/>
              </a:p>
            </p:txBody>
          </p:sp>
        </mc:Choice>
        <mc:Fallback>
          <p:sp>
            <p:nvSpPr>
              <p:cNvPr id="35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30" y="332797"/>
                <a:ext cx="13890729" cy="830997"/>
              </a:xfrm>
              <a:prstGeom prst="rect">
                <a:avLst/>
              </a:prstGeom>
              <a:blipFill>
                <a:blip r:embed="rId3"/>
                <a:stretch>
                  <a:fillRect t="-22059" b="-40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D30016D2-93A6-154F-F6E3-8FEAF72CC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043" y="2658702"/>
            <a:ext cx="7205913" cy="496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04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bject 35"/>
              <p:cNvSpPr txBox="1"/>
              <p:nvPr/>
            </p:nvSpPr>
            <p:spPr>
              <a:xfrm>
                <a:off x="2198630" y="332797"/>
                <a:ext cx="13890729" cy="83099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ko-KR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6.2.3 </a:t>
                </a:r>
                <a14:m>
                  <m:oMath xmlns:m="http://schemas.openxmlformats.org/officeDocument/2006/math">
                    <m:r>
                      <a:rPr lang="ko-KR" altLang="en-US" sz="4800" i="1" kern="0" spc="-100" dirty="0" smtClean="0">
                        <a:solidFill>
                          <a:srgbClr val="11359A"/>
                        </a:solidFill>
                        <a:latin typeface="Cambria Math" panose="02040503050406030204" pitchFamily="18" charset="0"/>
                      </a:rPr>
                      <m:t>퍼</m:t>
                    </m:r>
                  </m:oMath>
                </a14:m>
                <a:r>
                  <a:rPr lang="ko-KR" altLang="en-US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지숫자 연산의 예</a:t>
                </a:r>
                <a:endParaRPr lang="en-US" sz="4800" dirty="0"/>
              </a:p>
            </p:txBody>
          </p:sp>
        </mc:Choice>
        <mc:Fallback>
          <p:sp>
            <p:nvSpPr>
              <p:cNvPr id="35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30" y="332797"/>
                <a:ext cx="13890729" cy="830997"/>
              </a:xfrm>
              <a:prstGeom prst="rect">
                <a:avLst/>
              </a:prstGeom>
              <a:blipFill>
                <a:blip r:embed="rId3"/>
                <a:stretch>
                  <a:fillRect t="-22059" b="-40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/>
              <p:nvPr/>
            </p:nvSpPr>
            <p:spPr>
              <a:xfrm>
                <a:off x="1523994" y="1562100"/>
                <a:ext cx="15240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3200" b="0" dirty="0">
                    <a:latin typeface="+mn-ea"/>
                  </a:rPr>
                  <a:t>3) Max </a:t>
                </a:r>
                <a:r>
                  <a:rPr lang="ko-KR" altLang="en-US" sz="3200" b="0" dirty="0">
                    <a:latin typeface="+mn-ea"/>
                  </a:rPr>
                  <a:t>연산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3200" b="0" dirty="0">
                    <a:latin typeface="+mn-ea"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sz="3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ko-KR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∨</m:t>
                        </m:r>
                      </m:e>
                    </m:d>
                    <m:r>
                      <a:rPr lang="en-US" altLang="ko-K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z="3200" dirty="0">
                    <a:latin typeface="+mn-ea"/>
                  </a:rPr>
                  <a:t> 에 대해</a:t>
                </a:r>
                <a:endParaRPr lang="en-US" altLang="ko-KR" sz="3200" b="0" dirty="0">
                  <a:latin typeface="+mn-ea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1562100"/>
                <a:ext cx="15240000" cy="492443"/>
              </a:xfrm>
              <a:prstGeom prst="rect">
                <a:avLst/>
              </a:prstGeom>
              <a:blipFill>
                <a:blip r:embed="rId4"/>
                <a:stretch>
                  <a:fillRect t="-30864" b="-5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079A3B02-ED9B-2AFD-79D4-4BC471565F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780" b="64576"/>
          <a:stretch/>
        </p:blipFill>
        <p:spPr>
          <a:xfrm>
            <a:off x="8768383" y="2865858"/>
            <a:ext cx="6640559" cy="5220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B1544D-F933-8F84-D69E-922CD2B0EF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8324"/>
          <a:stretch/>
        </p:blipFill>
        <p:spPr>
          <a:xfrm>
            <a:off x="2320737" y="2812266"/>
            <a:ext cx="6823257" cy="46624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BD35CE-DBF4-C31E-7EED-D665A08ABC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1651"/>
          <a:stretch/>
        </p:blipFill>
        <p:spPr>
          <a:xfrm>
            <a:off x="9715734" y="3387893"/>
            <a:ext cx="6118829" cy="37420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382DB9-823E-44DC-467F-E8F69F1997A0}"/>
                  </a:ext>
                </a:extLst>
              </p:cNvPr>
              <p:cNvSpPr txBox="1"/>
              <p:nvPr/>
            </p:nvSpPr>
            <p:spPr>
              <a:xfrm>
                <a:off x="1523994" y="8463324"/>
                <a:ext cx="15240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3200" b="0" dirty="0">
                    <a:latin typeface="+mn-ea"/>
                  </a:rPr>
                  <a:t>따라서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={ 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, 0.5) }</m:t>
                    </m:r>
                  </m:oMath>
                </a14:m>
                <a:endParaRPr lang="en-US" altLang="ko-KR" sz="3200" b="0" dirty="0">
                  <a:latin typeface="+mn-ea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382DB9-823E-44DC-467F-E8F69F199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8463324"/>
                <a:ext cx="15240000" cy="492443"/>
              </a:xfrm>
              <a:prstGeom prst="rect">
                <a:avLst/>
              </a:prstGeom>
              <a:blipFill>
                <a:blip r:embed="rId6"/>
                <a:stretch>
                  <a:fillRect t="-30864" b="-432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30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6.1.1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구간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/>
              <p:nvPr/>
            </p:nvSpPr>
            <p:spPr>
              <a:xfrm>
                <a:off x="1523994" y="4324045"/>
                <a:ext cx="15240000" cy="1638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불확실성을 나타내기 위하여 신뢰구간을 사용</a:t>
                </a:r>
                <a:endParaRPr lang="en-US" altLang="ko-KR" sz="3200" dirty="0">
                  <a:latin typeface="+mn-ea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예를 들어 신뢰구간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,   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3200" b="0" dirty="0">
                    <a:latin typeface="+mn-ea"/>
                  </a:rPr>
                  <a:t> </a:t>
                </a:r>
                <a:r>
                  <a:rPr lang="ko-KR" altLang="en-US" sz="3200" b="0" dirty="0">
                    <a:latin typeface="+mn-ea"/>
                  </a:rPr>
                  <a:t>라고 하면</a:t>
                </a:r>
                <a:r>
                  <a:rPr lang="en-US" altLang="ko-KR" sz="3200" b="0" dirty="0">
                    <a:latin typeface="+mn-ea"/>
                  </a:rPr>
                  <a:t> </a:t>
                </a:r>
              </a:p>
              <a:p>
                <a:r>
                  <a:rPr lang="en-US" altLang="ko-KR" sz="3200" dirty="0"/>
                  <a:t>   </a:t>
                </a:r>
                <a:r>
                  <a:rPr lang="ko-KR" altLang="en-US" sz="3200" dirty="0"/>
                  <a:t>구간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3200" dirty="0">
                    <a:latin typeface="+mn-ea"/>
                  </a:rPr>
                  <a:t>은 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ko-KR" altLang="en-US" sz="3200" dirty="0">
                    <a:latin typeface="+mn-ea"/>
                  </a:rPr>
                  <a:t>의 부분집합</a:t>
                </a:r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4324045"/>
                <a:ext cx="15240000" cy="1638910"/>
              </a:xfrm>
              <a:prstGeom prst="rect">
                <a:avLst/>
              </a:prstGeom>
              <a:blipFill>
                <a:blip r:embed="rId3"/>
                <a:stretch>
                  <a:fillRect l="-1640" t="-9294" b="-12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6.1.1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구간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/>
              <p:nvPr/>
            </p:nvSpPr>
            <p:spPr>
              <a:xfrm>
                <a:off x="6273291" y="2993073"/>
                <a:ext cx="2209806" cy="1800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3200" b="0" dirty="0">
                  <a:latin typeface="+mn-ea"/>
                </a:endParaRPr>
              </a:p>
              <a:p>
                <a:endParaRPr lang="en-US" altLang="ko-KR" sz="1050" b="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sz="3200" b="0" dirty="0">
                  <a:latin typeface="+mn-ea"/>
                </a:endParaRPr>
              </a:p>
              <a:p>
                <a:endParaRPr lang="en-US" altLang="ko-KR" sz="1050" b="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291" y="2993073"/>
                <a:ext cx="2209806" cy="18004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4A58BE-3BA9-D5A1-3D52-5FCB9BA90529}"/>
                  </a:ext>
                </a:extLst>
              </p:cNvPr>
              <p:cNvSpPr txBox="1"/>
              <p:nvPr/>
            </p:nvSpPr>
            <p:spPr>
              <a:xfrm>
                <a:off x="9804905" y="2993073"/>
                <a:ext cx="2209806" cy="1800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ko-KR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3200" dirty="0">
                  <a:latin typeface="+mn-ea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4A58BE-3BA9-D5A1-3D52-5FCB9BA90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905" y="2993073"/>
                <a:ext cx="2209806" cy="1800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369E9E09-BEDA-493E-D12E-47FEC6A89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607" y="5493434"/>
            <a:ext cx="4132774" cy="266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8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6.1.2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퍼지숫자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/>
              <p:nvPr/>
            </p:nvSpPr>
            <p:spPr>
              <a:xfrm>
                <a:off x="1523994" y="4324045"/>
                <a:ext cx="15240000" cy="1146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퍼지숫자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3200" dirty="0">
                    <a:latin typeface="+mn-ea"/>
                  </a:rPr>
                  <a:t>는 실수 </a:t>
                </a:r>
                <a:r>
                  <a:rPr lang="en-US" altLang="ko-KR" sz="3200" dirty="0">
                    <a:latin typeface="+mn-ea"/>
                  </a:rPr>
                  <a:t>R</a:t>
                </a:r>
                <a:r>
                  <a:rPr lang="ko-KR" altLang="en-US" sz="3200" dirty="0">
                    <a:latin typeface="+mn-ea"/>
                  </a:rPr>
                  <a:t>에서 퍼지구간을 정의하는 퍼지집합으로 표현</a:t>
                </a:r>
                <a:endParaRPr lang="en-US" altLang="ko-KR" sz="3200" dirty="0">
                  <a:latin typeface="+mn-ea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이 구간을 정의할 때 경계가 애매하기 때문에 구간 역시 퍼지집합</a:t>
                </a:r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4324045"/>
                <a:ext cx="15240000" cy="1146468"/>
              </a:xfrm>
              <a:prstGeom prst="rect">
                <a:avLst/>
              </a:prstGeom>
              <a:blipFill>
                <a:blip r:embed="rId3"/>
                <a:stretch>
                  <a:fillRect l="-1640" t="-13298" b="-218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07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6.1.2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퍼지숫자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/>
              <p:nvPr/>
            </p:nvSpPr>
            <p:spPr>
              <a:xfrm>
                <a:off x="1523994" y="4324045"/>
                <a:ext cx="15240000" cy="1146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dirty="0">
                    <a:latin typeface="+mn-ea"/>
                  </a:rPr>
                  <a:t>퍼지구간은 구간의 양끝을 나타내는 끝점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3200" b="0" dirty="0">
                    <a:latin typeface="+mn-ea"/>
                  </a:rPr>
                  <a:t>,</a:t>
                </a:r>
                <a:r>
                  <a:rPr lang="ko-KR" altLang="en-US" sz="3200" b="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3200" b="0" dirty="0">
                    <a:latin typeface="+mn-ea"/>
                  </a:rPr>
                  <a:t>와 최대 </a:t>
                </a:r>
                <a:r>
                  <a:rPr lang="ko-KR" altLang="en-US" sz="3200" b="0" dirty="0" err="1">
                    <a:latin typeface="+mn-ea"/>
                  </a:rPr>
                  <a:t>소속값을</a:t>
                </a:r>
                <a:r>
                  <a:rPr lang="ko-KR" altLang="en-US" sz="3200" b="0" dirty="0">
                    <a:latin typeface="+mn-ea"/>
                  </a:rPr>
                  <a:t> 갖는 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3200" dirty="0">
                    <a:latin typeface="+mn-ea"/>
                  </a:rPr>
                  <a:t>로 표현</a:t>
                </a:r>
                <a:endParaRPr lang="en-US" altLang="ko-KR" sz="3200" dirty="0">
                  <a:latin typeface="+mn-ea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일반적으로 퍼지숫자는 </a:t>
                </a:r>
                <a:r>
                  <a:rPr lang="ko-KR" altLang="en-US" sz="3200" b="0" dirty="0" err="1">
                    <a:solidFill>
                      <a:srgbClr val="4460AE"/>
                    </a:solidFill>
                    <a:latin typeface="+mn-ea"/>
                  </a:rPr>
                  <a:t>정규화</a:t>
                </a:r>
                <a:r>
                  <a:rPr lang="ko-KR" altLang="en-US" sz="3200" b="0" dirty="0" err="1">
                    <a:latin typeface="+mn-ea"/>
                  </a:rPr>
                  <a:t>되고</a:t>
                </a:r>
                <a:r>
                  <a:rPr lang="ko-KR" altLang="en-US" sz="3200" b="0" dirty="0">
                    <a:latin typeface="+mn-ea"/>
                  </a:rPr>
                  <a:t> </a:t>
                </a:r>
                <a:r>
                  <a:rPr lang="ko-KR" altLang="en-US" sz="3200" b="0" dirty="0" err="1">
                    <a:solidFill>
                      <a:srgbClr val="4460AE"/>
                    </a:solidFill>
                    <a:latin typeface="+mn-ea"/>
                  </a:rPr>
                  <a:t>볼록</a:t>
                </a:r>
                <a:r>
                  <a:rPr lang="ko-KR" altLang="en-US" sz="3200" b="0" dirty="0" err="1">
                    <a:latin typeface="+mn-ea"/>
                  </a:rPr>
                  <a:t>해야한다</a:t>
                </a:r>
                <a:r>
                  <a:rPr lang="en-US" altLang="ko-KR" sz="3200" b="0" dirty="0">
                    <a:latin typeface="+mn-ea"/>
                  </a:rPr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4324045"/>
                <a:ext cx="15240000" cy="1146468"/>
              </a:xfrm>
              <a:prstGeom prst="rect">
                <a:avLst/>
              </a:prstGeom>
              <a:blipFill>
                <a:blip r:embed="rId3"/>
                <a:stretch>
                  <a:fillRect l="-1640" t="-13298" b="-218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65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6.1.2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퍼지숫자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/>
              <p:nvPr/>
            </p:nvSpPr>
            <p:spPr>
              <a:xfrm>
                <a:off x="1523992" y="2489421"/>
                <a:ext cx="15240000" cy="26204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정규화 조건 </a:t>
                </a:r>
                <a:r>
                  <a:rPr lang="en-US" altLang="ko-KR" sz="3200" b="0" dirty="0">
                    <a:latin typeface="+mn-ea"/>
                  </a:rPr>
                  <a:t>: </a:t>
                </a:r>
                <a:r>
                  <a:rPr lang="ko-KR" altLang="en-US" sz="3200" b="0" dirty="0">
                    <a:latin typeface="+mn-ea"/>
                  </a:rPr>
                  <a:t>최대 </a:t>
                </a:r>
                <a:r>
                  <a:rPr lang="ko-KR" altLang="en-US" sz="3200" b="0" dirty="0" err="1">
                    <a:latin typeface="+mn-ea"/>
                  </a:rPr>
                  <a:t>소속함수값이</a:t>
                </a:r>
                <a:r>
                  <a:rPr lang="ko-KR" altLang="en-US" sz="3200" b="0" dirty="0">
                    <a:latin typeface="+mn-ea"/>
                  </a:rPr>
                  <a:t> </a:t>
                </a:r>
                <a:r>
                  <a:rPr lang="en-US" altLang="ko-KR" sz="3200" b="0" dirty="0">
                    <a:latin typeface="+mn-ea"/>
                  </a:rPr>
                  <a:t>1              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3200" dirty="0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ko-KR" sz="3200" b="0" i="0" dirty="0" smtClean="0">
                        <a:latin typeface="Cambria Math" panose="02040503050406030204" pitchFamily="18" charset="0"/>
                      </a:rPr>
                      <m:t> ,    </m:t>
                    </m:r>
                    <m:sSub>
                      <m:sSubPr>
                        <m:ctrlP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sz="3200" dirty="0">
                  <a:latin typeface="+mn-ea"/>
                </a:endParaRPr>
              </a:p>
              <a:p>
                <a:endParaRPr lang="en-US" altLang="ko-KR" sz="1050" dirty="0"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 err="1">
                    <a:latin typeface="+mn-ea"/>
                  </a:rPr>
                  <a:t>볼록의</a:t>
                </a:r>
                <a:r>
                  <a:rPr lang="ko-KR" altLang="en-US" sz="3200" b="0" dirty="0">
                    <a:latin typeface="+mn-ea"/>
                  </a:rPr>
                  <a:t> 조건 </a:t>
                </a:r>
                <a:r>
                  <a:rPr lang="en-US" altLang="ko-KR" sz="3200" b="0" dirty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r>
                      <a:rPr lang="ko-KR" alt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3200" b="0" dirty="0">
                    <a:latin typeface="+mn-ea"/>
                  </a:rPr>
                  <a:t>-</a:t>
                </a:r>
                <a:r>
                  <a:rPr lang="ko-KR" altLang="en-US" sz="3200" b="0" dirty="0">
                    <a:latin typeface="+mn-ea"/>
                  </a:rPr>
                  <a:t>절단에 의해 얻은 선이 연속</a:t>
                </a:r>
                <a:r>
                  <a:rPr lang="en-US" altLang="ko-KR" sz="3200" b="0" dirty="0">
                    <a:latin typeface="+mn-ea"/>
                  </a:rPr>
                  <a:t>, </a:t>
                </a:r>
              </a:p>
              <a:p>
                <a:r>
                  <a:rPr lang="en-US" altLang="ko-KR" sz="3200" dirty="0">
                    <a:latin typeface="+mn-ea"/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ko-KR" alt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3200" b="0" dirty="0">
                    <a:latin typeface="+mn-ea"/>
                  </a:rPr>
                  <a:t>-</a:t>
                </a:r>
                <a:r>
                  <a:rPr lang="ko-KR" altLang="en-US" sz="3200" b="0" dirty="0">
                    <a:latin typeface="+mn-ea"/>
                  </a:rPr>
                  <a:t>절단구간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3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r>
                  <a:rPr lang="ko-KR" altLang="en-US" sz="3200" b="0" dirty="0">
                    <a:latin typeface="+mn-ea"/>
                  </a:rPr>
                  <a:t>이 </a:t>
                </a:r>
                <a:endParaRPr lang="en-US" altLang="ko-KR" sz="3200" b="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3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ko-KR" alt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sz="3200" b="0" dirty="0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ko-K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3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ko-K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3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ko-KR" altLang="en-US" sz="3200" b="0" dirty="0">
                    <a:latin typeface="+mn-ea"/>
                  </a:rPr>
                  <a:t>을 만족</a:t>
                </a:r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2" y="2489421"/>
                <a:ext cx="15240000" cy="2620461"/>
              </a:xfrm>
              <a:prstGeom prst="rect">
                <a:avLst/>
              </a:prstGeom>
              <a:blipFill>
                <a:blip r:embed="rId3"/>
                <a:stretch>
                  <a:fillRect l="-1640" t="-5814" b="-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50D4EEE0-44DC-8BA9-BCDF-67E49889A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127" y="5232494"/>
            <a:ext cx="6729731" cy="387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6.1.2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퍼지숫자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/>
              <p:nvPr/>
            </p:nvSpPr>
            <p:spPr>
              <a:xfrm>
                <a:off x="1523992" y="2710125"/>
                <a:ext cx="15240000" cy="1387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또 다른 볼록 조건 </a:t>
                </a:r>
                <a:r>
                  <a:rPr lang="en-US" altLang="ko-KR" sz="3200" b="0" dirty="0">
                    <a:latin typeface="+mn-ea"/>
                  </a:rPr>
                  <a:t>: </a:t>
                </a:r>
                <a:r>
                  <a:rPr lang="ko-KR" altLang="en-US" sz="3200" b="0" dirty="0"/>
                  <a:t> </a:t>
                </a:r>
                <a14:m>
                  <m:oMath xmlns:m="http://schemas.openxmlformats.org/officeDocument/2006/math">
                    <m:r>
                      <a:rPr lang="ko-KR" alt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3200" b="0" dirty="0">
                    <a:latin typeface="+mn-ea"/>
                  </a:rPr>
                  <a:t>-</a:t>
                </a:r>
                <a:r>
                  <a:rPr lang="ko-KR" altLang="en-US" sz="3200" b="0" dirty="0">
                    <a:latin typeface="+mn-ea"/>
                  </a:rPr>
                  <a:t>절단 구간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  </m:t>
                        </m:r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r>
                  <a:rPr lang="ko-KR" altLang="en-US" sz="3200" b="0" dirty="0">
                    <a:latin typeface="+mn-ea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  </m:t>
                        </m:r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r>
                  <a:rPr lang="ko-KR" altLang="en-US" sz="3200" b="0" dirty="0">
                    <a:latin typeface="+mn-ea"/>
                  </a:rPr>
                  <a:t>에 대해</a:t>
                </a:r>
                <a:endParaRPr lang="en-US" altLang="ko-KR" sz="3200" b="0" dirty="0">
                  <a:latin typeface="+mn-ea"/>
                </a:endParaRPr>
              </a:p>
              <a:p>
                <a:endParaRPr lang="en-US" altLang="ko-KR" sz="1050" b="0" dirty="0">
                  <a:latin typeface="+mn-ea"/>
                </a:endParaRPr>
              </a:p>
              <a:p>
                <a:r>
                  <a:rPr lang="en-US" altLang="ko-KR" sz="3200" b="0" dirty="0"/>
                  <a:t>  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3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ko-KR" alt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sz="3200" b="0" dirty="0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⊂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3200" b="0" dirty="0">
                    <a:latin typeface="+mn-ea"/>
                  </a:rPr>
                  <a:t>을 만족</a:t>
                </a:r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2" y="2710125"/>
                <a:ext cx="15240000" cy="1387431"/>
              </a:xfrm>
              <a:prstGeom prst="rect">
                <a:avLst/>
              </a:prstGeom>
              <a:blipFill>
                <a:blip r:embed="rId3"/>
                <a:stretch>
                  <a:fillRect l="-1640" t="-2643" b="-145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D6D61E7C-F8DB-D24A-B208-17F490A5C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426" y="4610100"/>
            <a:ext cx="5377132" cy="422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5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bject 35"/>
              <p:cNvSpPr txBox="1"/>
              <p:nvPr/>
            </p:nvSpPr>
            <p:spPr>
              <a:xfrm>
                <a:off x="2198630" y="332797"/>
                <a:ext cx="13890729" cy="83099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ko-KR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6.2.1 </a:t>
                </a:r>
                <a14:m>
                  <m:oMath xmlns:m="http://schemas.openxmlformats.org/officeDocument/2006/math">
                    <m:r>
                      <a:rPr lang="ko-KR" altLang="en-US" sz="4800" i="1" kern="0" spc="-100" dirty="0" smtClean="0">
                        <a:solidFill>
                          <a:srgbClr val="11359A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-</a:t>
                </a:r>
                <a:r>
                  <a:rPr lang="ko-KR" altLang="en-US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절단 구간의 연산</a:t>
                </a:r>
                <a:endParaRPr lang="en-US" sz="4800" dirty="0"/>
              </a:p>
            </p:txBody>
          </p:sp>
        </mc:Choice>
        <mc:Fallback>
          <p:sp>
            <p:nvSpPr>
              <p:cNvPr id="35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30" y="332797"/>
                <a:ext cx="13890729" cy="830997"/>
              </a:xfrm>
              <a:prstGeom prst="rect">
                <a:avLst/>
              </a:prstGeom>
              <a:blipFill>
                <a:blip r:embed="rId3"/>
                <a:stretch>
                  <a:fillRect t="-22059" b="-40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/>
              <p:nvPr/>
            </p:nvSpPr>
            <p:spPr>
              <a:xfrm>
                <a:off x="1523994" y="4083081"/>
                <a:ext cx="15240000" cy="21208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퍼지숫자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3200" dirty="0">
                    <a:latin typeface="+mn-ea"/>
                  </a:rPr>
                  <a:t>의</a:t>
                </a:r>
                <a:r>
                  <a:rPr lang="en-US" altLang="ko-KR" sz="3200" b="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3200" b="0" dirty="0">
                    <a:latin typeface="+mn-ea"/>
                  </a:rPr>
                  <a:t>-</a:t>
                </a:r>
                <a:r>
                  <a:rPr lang="ko-KR" altLang="en-US" sz="3200" b="0" dirty="0">
                    <a:latin typeface="+mn-ea"/>
                  </a:rPr>
                  <a:t>절단 구간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,  </m:t>
                        </m:r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r>
                  <a:rPr lang="ko-KR" altLang="en-US" sz="3200" b="0" dirty="0">
                    <a:latin typeface="+mn-ea"/>
                  </a:rPr>
                  <a:t>은 보통집합</a:t>
                </a:r>
                <a:r>
                  <a:rPr lang="en-US" altLang="ko-KR" sz="3200" dirty="0">
                    <a:latin typeface="+mn-ea"/>
                  </a:rPr>
                  <a:t>. </a:t>
                </a:r>
                <a:r>
                  <a:rPr lang="ko-KR" altLang="en-US" sz="2400" b="0" dirty="0">
                    <a:solidFill>
                      <a:srgbClr val="4460AE"/>
                    </a:solidFill>
                  </a:rPr>
                  <a:t>즉</a:t>
                </a:r>
                <a:r>
                  <a:rPr lang="en-US" altLang="ko-KR" sz="2400" b="0" dirty="0">
                    <a:solidFill>
                      <a:srgbClr val="4460AE"/>
                    </a:solidFill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ko-KR" altLang="en-US" sz="2400" i="1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ko-KR" altLang="en-US" sz="2400" b="0" dirty="0">
                    <a:solidFill>
                      <a:srgbClr val="4460AE"/>
                    </a:solidFill>
                    <a:latin typeface="+mn-ea"/>
                  </a:rPr>
                  <a:t>는 단순한 구간</a:t>
                </a:r>
                <a:endParaRPr lang="en-US" altLang="ko-KR" sz="2400" b="0" dirty="0">
                  <a:solidFill>
                    <a:srgbClr val="4460AE"/>
                  </a:solidFill>
                  <a:latin typeface="+mn-ea"/>
                </a:endParaRPr>
              </a:p>
              <a:p>
                <a:endParaRPr lang="ko-KR" altLang="en-US" sz="1050" b="0" dirty="0">
                  <a:solidFill>
                    <a:srgbClr val="4460AE"/>
                  </a:solidFill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:r>
                  <a:rPr lang="ko-KR" altLang="en-US" sz="3200" b="0" dirty="0">
                    <a:latin typeface="+mn-ea"/>
                  </a:rPr>
                  <a:t>퍼지숫자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3200" dirty="0">
                    <a:latin typeface="+mn-ea"/>
                  </a:rPr>
                  <a:t>의</a:t>
                </a:r>
                <a:r>
                  <a:rPr lang="en-US" altLang="ko-KR" sz="3200" b="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3200" b="0" dirty="0">
                    <a:latin typeface="+mn-ea"/>
                  </a:rPr>
                  <a:t>-</a:t>
                </a:r>
                <a:r>
                  <a:rPr lang="ko-KR" altLang="en-US" sz="3200" b="0" dirty="0">
                    <a:latin typeface="+mn-ea"/>
                  </a:rPr>
                  <a:t>절단 구간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,  </m:t>
                        </m:r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r>
                  <a:rPr lang="ko-KR" altLang="en-US" sz="3200" b="0" dirty="0">
                    <a:latin typeface="+mn-ea"/>
                  </a:rPr>
                  <a:t>에</a:t>
                </a:r>
                <a:r>
                  <a:rPr lang="en-US" altLang="ko-KR" sz="3200" b="0" dirty="0">
                    <a:latin typeface="+mn-ea"/>
                  </a:rPr>
                  <a:t> </a:t>
                </a:r>
                <a:r>
                  <a:rPr lang="ko-KR" altLang="en-US" sz="3200" b="0" dirty="0">
                    <a:latin typeface="+mn-ea"/>
                  </a:rPr>
                  <a:t>대해 </a:t>
                </a:r>
                <a:endParaRPr lang="en-US" altLang="ko-KR" sz="3200" b="0" dirty="0">
                  <a:latin typeface="+mn-ea"/>
                </a:endParaRPr>
              </a:p>
              <a:p>
                <a:r>
                  <a:rPr lang="en-US" altLang="ko-KR" sz="3200" dirty="0">
                    <a:latin typeface="+mn-ea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ko-KR" altLang="en-US" sz="3200" b="0" dirty="0">
                    <a:latin typeface="+mn-ea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ko-KR" altLang="en-US" sz="3200" b="0" dirty="0">
                    <a:latin typeface="+mn-ea"/>
                  </a:rPr>
                  <a:t>사이에 연산을 적용할 수 있다</a:t>
                </a:r>
                <a:r>
                  <a:rPr lang="en-US" altLang="ko-KR" sz="3200" b="0" dirty="0">
                    <a:latin typeface="+mn-ea"/>
                  </a:rPr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4083081"/>
                <a:ext cx="15240000" cy="2120837"/>
              </a:xfrm>
              <a:prstGeom prst="rect">
                <a:avLst/>
              </a:prstGeom>
              <a:blipFill>
                <a:blip r:embed="rId4"/>
                <a:stretch>
                  <a:fillRect l="-1640" t="-1724" r="-1160" b="-109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39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bject 35"/>
              <p:cNvSpPr txBox="1"/>
              <p:nvPr/>
            </p:nvSpPr>
            <p:spPr>
              <a:xfrm>
                <a:off x="2198630" y="332797"/>
                <a:ext cx="13890729" cy="83099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ko-KR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6.2.1 </a:t>
                </a:r>
                <a14:m>
                  <m:oMath xmlns:m="http://schemas.openxmlformats.org/officeDocument/2006/math">
                    <m:r>
                      <a:rPr lang="ko-KR" altLang="en-US" sz="4800" i="1" kern="0" spc="-100" dirty="0" smtClean="0">
                        <a:solidFill>
                          <a:srgbClr val="11359A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-</a:t>
                </a:r>
                <a:r>
                  <a:rPr lang="ko-KR" altLang="en-US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절단 구간의 연산</a:t>
                </a:r>
                <a:endParaRPr lang="en-US" sz="4800" dirty="0"/>
              </a:p>
            </p:txBody>
          </p:sp>
        </mc:Choice>
        <mc:Fallback>
          <p:sp>
            <p:nvSpPr>
              <p:cNvPr id="35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30" y="332797"/>
                <a:ext cx="13890729" cy="830997"/>
              </a:xfrm>
              <a:prstGeom prst="rect">
                <a:avLst/>
              </a:prstGeom>
              <a:blipFill>
                <a:blip r:embed="rId3"/>
                <a:stretch>
                  <a:fillRect t="-22059" b="-40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/>
              <p:nvPr/>
            </p:nvSpPr>
            <p:spPr>
              <a:xfrm>
                <a:off x="1523994" y="4329303"/>
                <a:ext cx="15240000" cy="1628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+mn-ea"/>
                  </a:rPr>
                  <a:t>•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,  </m:t>
                        </m:r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,  </m:t>
                        </m:r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3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endParaRPr lang="en-US" altLang="ko-KR" sz="3200" b="0" dirty="0">
                  <a:solidFill>
                    <a:srgbClr val="4460AE"/>
                  </a:solidFill>
                  <a:latin typeface="+mn-ea"/>
                </a:endParaRPr>
              </a:p>
              <a:p>
                <a:endParaRPr lang="ko-KR" altLang="en-US" sz="1050" b="0" dirty="0">
                  <a:solidFill>
                    <a:srgbClr val="4460AE"/>
                  </a:solidFill>
                  <a:latin typeface="+mn-ea"/>
                </a:endParaRPr>
              </a:p>
              <a:p>
                <a:r>
                  <a:rPr lang="en-US" altLang="ko-KR" sz="3200" b="0" dirty="0">
                    <a:latin typeface="+mn-ea"/>
                  </a:rPr>
                  <a:t>•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,  </m:t>
                        </m:r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,  </m:t>
                        </m:r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3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endParaRPr lang="en-US" altLang="ko-KR" sz="3200" b="0" dirty="0">
                  <a:latin typeface="+mn-ea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EE0EF-C9B8-1904-B535-43B8ED35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4329303"/>
                <a:ext cx="15240000" cy="1628394"/>
              </a:xfrm>
              <a:prstGeom prst="rect">
                <a:avLst/>
              </a:prstGeom>
              <a:blipFill>
                <a:blip r:embed="rId4"/>
                <a:stretch>
                  <a:fillRect l="-1640" b="-78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73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602</Words>
  <Application>Microsoft Office PowerPoint</Application>
  <PresentationFormat>사용자 지정</PresentationFormat>
  <Paragraphs>87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Pretendard</vt:lpstr>
      <vt:lpstr>Pretendard Light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김민경</cp:lastModifiedBy>
  <cp:revision>15</cp:revision>
  <dcterms:created xsi:type="dcterms:W3CDTF">2024-01-15T12:38:32Z</dcterms:created>
  <dcterms:modified xsi:type="dcterms:W3CDTF">2024-07-09T09:45:57Z</dcterms:modified>
</cp:coreProperties>
</file>