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67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0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Fuzzy Theory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확장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895600" y="26289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3200" dirty="0"/>
              <a:t>유형</a:t>
            </a:r>
            <a:r>
              <a:rPr lang="en-US" altLang="ko-KR" sz="3200" dirty="0"/>
              <a:t>-n (type-n) </a:t>
            </a:r>
            <a:r>
              <a:rPr lang="ko-KR" altLang="en-US" sz="3200" dirty="0"/>
              <a:t>퍼지집합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2895600" y="3396720"/>
            <a:ext cx="12070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소속함수의 값이 애매한 값일 때</a:t>
            </a:r>
            <a:r>
              <a:rPr lang="en-US" altLang="ko-KR" sz="2800" dirty="0"/>
              <a:t>, </a:t>
            </a:r>
            <a:r>
              <a:rPr lang="ko-KR" altLang="en-US" sz="2800" dirty="0"/>
              <a:t>소속함수의 값 자체를 퍼지집합이라 정의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소속함수의 값이 애매하지 않을 경우 유형</a:t>
            </a:r>
            <a:r>
              <a:rPr lang="en-US" altLang="ko-KR" sz="2800" dirty="0"/>
              <a:t>-1 (type-1) </a:t>
            </a:r>
            <a:r>
              <a:rPr lang="ko-KR" altLang="en-US" sz="2800" dirty="0"/>
              <a:t>퍼지집합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FD739-3564-59BE-8546-41D83136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674400"/>
            <a:ext cx="6011008" cy="4123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134BE-8AFB-210F-437B-52CF6C376F20}"/>
              </a:ext>
            </a:extLst>
          </p:cNvPr>
          <p:cNvSpPr txBox="1"/>
          <p:nvPr/>
        </p:nvSpPr>
        <p:spPr>
          <a:xfrm>
            <a:off x="11277600" y="5936174"/>
            <a:ext cx="2682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          성인 </a:t>
            </a:r>
            <a:endParaRPr lang="en-US" altLang="ko-KR" sz="2800" dirty="0"/>
          </a:p>
          <a:p>
            <a:r>
              <a:rPr lang="en-US" altLang="ko-KR" sz="2800" dirty="0"/>
              <a:t>             |</a:t>
            </a:r>
          </a:p>
          <a:p>
            <a:r>
              <a:rPr lang="ko-KR" altLang="en-US" sz="2800" dirty="0"/>
              <a:t>청년</a:t>
            </a:r>
            <a:r>
              <a:rPr lang="en-US" altLang="ko-KR" sz="2800" dirty="0"/>
              <a:t>, </a:t>
            </a:r>
            <a:r>
              <a:rPr lang="ko-KR" altLang="en-US" sz="2800" dirty="0"/>
              <a:t>장년</a:t>
            </a:r>
            <a:r>
              <a:rPr lang="en-US" altLang="ko-KR" sz="2800" dirty="0"/>
              <a:t>, </a:t>
            </a:r>
            <a:r>
              <a:rPr lang="ko-KR" altLang="en-US" sz="2800" dirty="0"/>
              <a:t>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89F03-3171-31D6-DC2E-8B76E99CCD96}"/>
              </a:ext>
            </a:extLst>
          </p:cNvPr>
          <p:cNvSpPr txBox="1"/>
          <p:nvPr/>
        </p:nvSpPr>
        <p:spPr>
          <a:xfrm>
            <a:off x="14116916" y="593617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유형</a:t>
            </a:r>
            <a:r>
              <a:rPr lang="en-US" altLang="ko-KR" sz="2000" dirty="0"/>
              <a:t>-2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67688-77C5-BE96-0A73-80B12977E7F5}"/>
              </a:ext>
            </a:extLst>
          </p:cNvPr>
          <p:cNvSpPr txBox="1"/>
          <p:nvPr/>
        </p:nvSpPr>
        <p:spPr>
          <a:xfrm>
            <a:off x="14118537" y="692105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유형</a:t>
            </a:r>
            <a:r>
              <a:rPr lang="en-US" altLang="ko-KR" sz="2000" dirty="0"/>
              <a:t>-1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449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확장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872902" y="254891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800" dirty="0"/>
              <a:t>레벨</a:t>
            </a:r>
            <a:r>
              <a:rPr lang="en-US" altLang="ko-KR" sz="800" dirty="0"/>
              <a:t> – k (level - k) </a:t>
            </a:r>
            <a:r>
              <a:rPr lang="ko-KR" altLang="en-US" sz="800" dirty="0"/>
              <a:t>퍼지집합</a:t>
            </a:r>
            <a:endParaRPr lang="en-US" altLang="ko-KR" sz="800" dirty="0"/>
          </a:p>
          <a:p>
            <a:pPr marL="514350" indent="-514350">
              <a:buFontTx/>
              <a:buAutoNum type="arabicParenR"/>
            </a:pPr>
            <a:r>
              <a:rPr lang="ko-KR" altLang="en-US" sz="3200" dirty="0"/>
              <a:t>레벨</a:t>
            </a:r>
            <a:r>
              <a:rPr lang="en-US" altLang="ko-KR" sz="3200" dirty="0"/>
              <a:t> – k (level - k) </a:t>
            </a:r>
            <a:r>
              <a:rPr lang="ko-KR" altLang="en-US" sz="3200" dirty="0"/>
              <a:t>퍼지집합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2895600" y="3396720"/>
            <a:ext cx="5304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원소들이 퍼지집합인 퍼지집합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89F03-3171-31D6-DC2E-8B76E99CCD96}"/>
              </a:ext>
            </a:extLst>
          </p:cNvPr>
          <p:cNvSpPr txBox="1"/>
          <p:nvPr/>
        </p:nvSpPr>
        <p:spPr>
          <a:xfrm>
            <a:off x="14116916" y="593617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유형</a:t>
            </a:r>
            <a:r>
              <a:rPr lang="en-US" altLang="ko-KR" sz="2000" dirty="0"/>
              <a:t>-2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67688-77C5-BE96-0A73-80B12977E7F5}"/>
              </a:ext>
            </a:extLst>
          </p:cNvPr>
          <p:cNvSpPr txBox="1"/>
          <p:nvPr/>
        </p:nvSpPr>
        <p:spPr>
          <a:xfrm>
            <a:off x="14118537" y="692105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유형</a:t>
            </a:r>
            <a:r>
              <a:rPr lang="en-US" altLang="ko-KR" sz="2000" dirty="0"/>
              <a:t>-1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38A73-2B91-E064-FD8B-12D5CB83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650185"/>
            <a:ext cx="4936811" cy="3067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F75C06-06AB-1E3F-AC2F-1C6A820E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02" y="4883150"/>
            <a:ext cx="7845542" cy="30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7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확장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2895600" y="3334665"/>
            <a:ext cx="9851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err="1"/>
              <a:t>치역을</a:t>
            </a:r>
            <a:r>
              <a:rPr lang="ko-KR" altLang="en-US" sz="2800" dirty="0"/>
              <a:t> 부분순서가 되도록 확장한 것이 </a:t>
            </a:r>
            <a:r>
              <a:rPr lang="en-US" altLang="ko-KR" sz="2800" dirty="0"/>
              <a:t>L – </a:t>
            </a:r>
            <a:r>
              <a:rPr lang="ko-KR" altLang="en-US" sz="2800" dirty="0"/>
              <a:t>퍼지집합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L </a:t>
            </a:r>
            <a:r>
              <a:rPr lang="ko-KR" altLang="en-US" sz="2800" dirty="0"/>
              <a:t>은 부분순서 구조를 나타내는데 이용되는 속</a:t>
            </a:r>
            <a:r>
              <a:rPr lang="en-US" altLang="ko-KR" sz="2800" dirty="0"/>
              <a:t>(lattice)</a:t>
            </a:r>
            <a:r>
              <a:rPr lang="ko-KR" altLang="en-US" sz="2800" dirty="0"/>
              <a:t>를 표현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7448-33B3-8724-FE27-83FB082AFAF2}"/>
              </a:ext>
            </a:extLst>
          </p:cNvPr>
          <p:cNvSpPr txBox="1"/>
          <p:nvPr/>
        </p:nvSpPr>
        <p:spPr>
          <a:xfrm>
            <a:off x="2895600" y="2370957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800" dirty="0"/>
              <a:t>레벨</a:t>
            </a:r>
            <a:r>
              <a:rPr lang="en-US" altLang="ko-KR" sz="800" dirty="0"/>
              <a:t> – k (level - k) </a:t>
            </a:r>
            <a:r>
              <a:rPr lang="ko-KR" altLang="en-US" sz="800" dirty="0"/>
              <a:t>퍼지집합</a:t>
            </a:r>
            <a:endParaRPr lang="en-US" altLang="ko-KR" sz="800" dirty="0"/>
          </a:p>
          <a:p>
            <a:pPr marL="514350" indent="-514350">
              <a:buFontTx/>
              <a:buAutoNum type="arabicParenR"/>
            </a:pPr>
            <a:r>
              <a:rPr lang="ko-KR" altLang="en-US" sz="800" dirty="0"/>
              <a:t>레벨</a:t>
            </a:r>
            <a:r>
              <a:rPr lang="en-US" altLang="ko-KR" sz="800" dirty="0"/>
              <a:t> – k (level - k) </a:t>
            </a:r>
            <a:r>
              <a:rPr lang="ko-KR" altLang="en-US" sz="800" dirty="0"/>
              <a:t>퍼지집합</a:t>
            </a:r>
            <a:endParaRPr lang="en-US" altLang="ko-KR" sz="800" dirty="0"/>
          </a:p>
          <a:p>
            <a:pPr marL="514350" indent="-514350">
              <a:buFontTx/>
              <a:buAutoNum type="arabicParenR"/>
            </a:pPr>
            <a:r>
              <a:rPr lang="en-US" altLang="ko-KR" sz="3200" dirty="0"/>
              <a:t>L – </a:t>
            </a:r>
            <a:r>
              <a:rPr lang="ko-KR" altLang="en-US" sz="3200" dirty="0"/>
              <a:t>퍼지집합 </a:t>
            </a:r>
            <a:r>
              <a:rPr lang="en-US" altLang="ko-KR" sz="3200" dirty="0"/>
              <a:t>(L– fuzzy set : lattice fuzzy set)</a:t>
            </a:r>
          </a:p>
          <a:p>
            <a:pPr marL="514350" indent="-514350">
              <a:buAutoNum type="arabicParenR"/>
            </a:pP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3614B4-4693-E3A7-ED3C-9C6C3E3A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595350"/>
            <a:ext cx="2438400" cy="6211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729F7E-B0B7-A8FC-181F-40EC4B17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07" y="4406985"/>
            <a:ext cx="6529785" cy="44556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C1F0E4-67C7-1FCA-5EFD-721579806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992" y="5012586"/>
            <a:ext cx="1981200" cy="1045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C9406C-26A1-C885-667D-30E1A27F8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692" y="6398382"/>
            <a:ext cx="2767416" cy="9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전체집합과 퍼지집합의 관계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3048000" y="2781300"/>
            <a:ext cx="107452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퍼지집합 </a:t>
            </a:r>
            <a:r>
              <a:rPr lang="en-US" altLang="ko-KR" sz="3200" dirty="0"/>
              <a:t>A</a:t>
            </a:r>
            <a:r>
              <a:rPr lang="ko-KR" altLang="en-US" sz="3200" dirty="0"/>
              <a:t>를 전체집합 </a:t>
            </a:r>
            <a:r>
              <a:rPr lang="en-US" altLang="ko-KR" sz="3200" dirty="0"/>
              <a:t>X</a:t>
            </a:r>
            <a:r>
              <a:rPr lang="ko-KR" altLang="en-US" sz="3200" dirty="0"/>
              <a:t>에서 정의하면</a:t>
            </a:r>
            <a:r>
              <a:rPr lang="en-US" altLang="ko-KR" sz="3200" dirty="0"/>
              <a:t>, A</a:t>
            </a:r>
            <a:r>
              <a:rPr lang="ko-KR" altLang="en-US" sz="3200" dirty="0"/>
              <a:t>는 </a:t>
            </a:r>
            <a:r>
              <a:rPr lang="en-US" altLang="ko-KR" sz="3200" dirty="0"/>
              <a:t>X</a:t>
            </a:r>
            <a:r>
              <a:rPr lang="ko-KR" altLang="en-US" sz="3200" dirty="0"/>
              <a:t>의 부분집합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X = { a, b, c }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0FF59D-E346-1590-BB05-8B8893CE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37" y="4838700"/>
            <a:ext cx="5715140" cy="2707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1C766B-23DE-2DC2-EA0A-AC65FCD4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5006401"/>
            <a:ext cx="2371769" cy="23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3048000" y="2781300"/>
            <a:ext cx="79032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나이를 나타내는 전체집합 </a:t>
            </a:r>
            <a:r>
              <a:rPr lang="en-US" altLang="ko-KR" sz="3200" dirty="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X = { 5, 15, 25, 35, 45, 55, 65, 75, 85 }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4</a:t>
            </a:r>
            <a:r>
              <a:rPr lang="ko-KR" altLang="en-US" sz="2800" dirty="0"/>
              <a:t>개의 퍼지집합 </a:t>
            </a:r>
            <a:r>
              <a:rPr lang="en-US" altLang="ko-KR" sz="2800" dirty="0"/>
              <a:t>“</a:t>
            </a:r>
            <a:r>
              <a:rPr lang="ko-KR" altLang="en-US" sz="2800" dirty="0"/>
              <a:t>유아</a:t>
            </a:r>
            <a:r>
              <a:rPr lang="en-US" altLang="ko-KR" sz="2800" dirty="0"/>
              <a:t>”, “</a:t>
            </a:r>
            <a:r>
              <a:rPr lang="ko-KR" altLang="en-US" sz="2800" dirty="0"/>
              <a:t>성인</a:t>
            </a:r>
            <a:r>
              <a:rPr lang="en-US" altLang="ko-KR" sz="2800" dirty="0"/>
              <a:t>”, “</a:t>
            </a:r>
            <a:r>
              <a:rPr lang="ko-KR" altLang="en-US" sz="2800" dirty="0"/>
              <a:t>젊은이</a:t>
            </a:r>
            <a:r>
              <a:rPr lang="en-US" altLang="ko-KR" sz="2800" dirty="0"/>
              <a:t>”, “</a:t>
            </a:r>
            <a:r>
              <a:rPr lang="ko-KR" altLang="en-US" sz="2800" dirty="0"/>
              <a:t>노인</a:t>
            </a:r>
            <a:r>
              <a:rPr lang="en-US" altLang="ko-KR" sz="2800" dirty="0"/>
              <a:t>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A828B-6E5F-2579-0ED5-3231B900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08" y="4313433"/>
            <a:ext cx="5953982" cy="47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8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2743200" y="2552700"/>
            <a:ext cx="116573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지지 </a:t>
            </a:r>
            <a:r>
              <a:rPr lang="en-US" altLang="ko-KR" sz="2800" dirty="0"/>
              <a:t>(support)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전체집합 </a:t>
            </a:r>
            <a:r>
              <a:rPr lang="en-US" altLang="ko-KR" sz="2800" dirty="0"/>
              <a:t>X</a:t>
            </a:r>
            <a:r>
              <a:rPr lang="ko-KR" altLang="en-US" sz="2800" dirty="0"/>
              <a:t>내의 원소 중 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에 조금이라도 포함되어 있는 원소들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E3508-5080-52AA-39CB-9C607136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940720"/>
            <a:ext cx="5551665" cy="4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60B749-EFBF-AEED-BB48-F4AE19AB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284" y="4761935"/>
            <a:ext cx="6239376" cy="681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0BCE3-7E27-ABD6-0935-0FB0F6C78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768892"/>
            <a:ext cx="4436982" cy="850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CFBD1-33A1-B4DB-562D-3A8C71236F5A}"/>
              </a:ext>
            </a:extLst>
          </p:cNvPr>
          <p:cNvSpPr txBox="1"/>
          <p:nvPr/>
        </p:nvSpPr>
        <p:spPr>
          <a:xfrm>
            <a:off x="2743200" y="7274224"/>
            <a:ext cx="12917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최대</a:t>
            </a:r>
            <a:r>
              <a:rPr lang="en-US" altLang="ko-KR" sz="2800" dirty="0"/>
              <a:t> </a:t>
            </a:r>
            <a:r>
              <a:rPr lang="ko-KR" altLang="en-US" sz="2800" dirty="0"/>
              <a:t>소속함수</a:t>
            </a:r>
            <a:r>
              <a:rPr lang="en-US" altLang="ko-KR" sz="2800" dirty="0"/>
              <a:t> </a:t>
            </a:r>
            <a:r>
              <a:rPr lang="ko-KR" altLang="en-US" sz="2800" dirty="0"/>
              <a:t>값이 </a:t>
            </a:r>
            <a:r>
              <a:rPr lang="en-US" altLang="ko-KR" sz="2800" dirty="0"/>
              <a:t>1</a:t>
            </a:r>
            <a:r>
              <a:rPr lang="ko-KR" altLang="en-US" sz="2800" dirty="0"/>
              <a:t>이 되면 이 퍼지집합을 정규화 </a:t>
            </a:r>
            <a:r>
              <a:rPr lang="en-US" altLang="ko-KR" sz="2800" dirty="0"/>
              <a:t>(normalized) </a:t>
            </a:r>
            <a:r>
              <a:rPr lang="ko-KR" altLang="en-US" sz="2800" dirty="0"/>
              <a:t>되었다고 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      ( </a:t>
            </a:r>
            <a:r>
              <a:rPr lang="ko-KR" altLang="en-US" sz="2800" dirty="0"/>
              <a:t>젊은이</a:t>
            </a:r>
            <a:r>
              <a:rPr lang="en-US" altLang="ko-KR" sz="2800" dirty="0"/>
              <a:t>, </a:t>
            </a:r>
            <a:r>
              <a:rPr lang="ko-KR" altLang="en-US" sz="2800" dirty="0"/>
              <a:t>성인</a:t>
            </a:r>
            <a:r>
              <a:rPr lang="en-US" altLang="ko-KR" sz="2800" dirty="0"/>
              <a:t>, </a:t>
            </a:r>
            <a:r>
              <a:rPr lang="ko-KR" altLang="en-US" sz="2800" dirty="0"/>
              <a:t>노인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27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2.5.2 alpha -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수준집합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BF24A-2256-B1B7-99EC-3056C6383829}"/>
              </a:ext>
            </a:extLst>
          </p:cNvPr>
          <p:cNvSpPr txBox="1"/>
          <p:nvPr/>
        </p:nvSpPr>
        <p:spPr>
          <a:xfrm>
            <a:off x="2743200" y="2552700"/>
            <a:ext cx="11567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일정한 가능성</a:t>
            </a:r>
            <a:r>
              <a:rPr lang="en-US" altLang="ko-KR" sz="2800" dirty="0"/>
              <a:t> (</a:t>
            </a:r>
            <a:r>
              <a:rPr lang="ko-KR" altLang="en-US" sz="2800" dirty="0"/>
              <a:t>소속함수 값</a:t>
            </a:r>
            <a:r>
              <a:rPr lang="en-US" altLang="ko-KR" sz="2800" dirty="0"/>
              <a:t>) </a:t>
            </a:r>
            <a:r>
              <a:rPr lang="ko-KR" altLang="en-US" sz="2800" dirty="0"/>
              <a:t>이상 포함된 </a:t>
            </a:r>
            <a:r>
              <a:rPr lang="ko-KR" altLang="en-US" sz="2800" dirty="0" err="1"/>
              <a:t>원소들로만</a:t>
            </a:r>
            <a:r>
              <a:rPr lang="ko-KR" altLang="en-US" sz="2800" dirty="0"/>
              <a:t> 구성된 </a:t>
            </a:r>
            <a:r>
              <a:rPr lang="en-US" altLang="ko-KR" sz="2800" dirty="0"/>
              <a:t>‘</a:t>
            </a:r>
            <a:r>
              <a:rPr lang="ko-KR" altLang="en-US" sz="2800" dirty="0"/>
              <a:t>보통집합</a:t>
            </a:r>
            <a:r>
              <a:rPr lang="en-US" altLang="ko-KR" sz="2800" dirty="0"/>
              <a:t>’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소속함수의 값이 </a:t>
            </a:r>
            <a:r>
              <a:rPr lang="en-US" altLang="ko-KR" sz="2800" dirty="0"/>
              <a:t>alpha </a:t>
            </a:r>
            <a:r>
              <a:rPr lang="ko-KR" altLang="en-US" sz="2800" dirty="0"/>
              <a:t>이상인 원소들로 이루어짐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6B89A-31D2-216D-2BB2-A8F63754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90" y="3847403"/>
            <a:ext cx="6522818" cy="5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4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2.5.2 alpha -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수준집합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E68717-3724-5CAB-0ECD-12D33140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49" y="2574822"/>
            <a:ext cx="5439099" cy="3066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306A3A-5231-C60A-6856-928018363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996634"/>
            <a:ext cx="5105400" cy="2552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A012B1-56FF-DCF3-A731-19F7721A6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129" y="6139174"/>
            <a:ext cx="516327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2.5.2 alpha -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수준집합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667000" y="2552700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예를 들어</a:t>
            </a:r>
            <a:r>
              <a:rPr lang="en-US" altLang="ko-KR" sz="2800" dirty="0"/>
              <a:t>, “</a:t>
            </a:r>
            <a:r>
              <a:rPr lang="ko-KR" altLang="en-US" sz="2800" dirty="0"/>
              <a:t>젊은이</a:t>
            </a:r>
            <a:r>
              <a:rPr lang="en-US" altLang="ko-KR" sz="2800" dirty="0"/>
              <a:t>”</a:t>
            </a:r>
            <a:r>
              <a:rPr lang="ko-KR" altLang="en-US" sz="2800" dirty="0"/>
              <a:t>에서 </a:t>
            </a:r>
            <a:r>
              <a:rPr lang="en-US" altLang="ko-KR" sz="2800" dirty="0"/>
              <a:t>alpha = 0.2</a:t>
            </a:r>
            <a:r>
              <a:rPr lang="ko-KR" altLang="en-US" sz="2800" dirty="0"/>
              <a:t>로 하여 만든 </a:t>
            </a:r>
            <a:r>
              <a:rPr lang="en-US" altLang="ko-KR" sz="2800" dirty="0"/>
              <a:t>alpha-</a:t>
            </a:r>
            <a:r>
              <a:rPr lang="ko-KR" altLang="en-US" sz="2800" dirty="0"/>
              <a:t>수준집합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E0CD3-27A8-1DAB-42D5-F9EF8642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365446"/>
            <a:ext cx="4205877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23812-C0BC-D439-72A0-0D33E6024024}"/>
              </a:ext>
            </a:extLst>
          </p:cNvPr>
          <p:cNvSpPr txBox="1"/>
          <p:nvPr/>
        </p:nvSpPr>
        <p:spPr>
          <a:xfrm>
            <a:off x="6433160" y="4121053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“0.2 </a:t>
            </a:r>
            <a:r>
              <a:rPr lang="ko-KR" altLang="en-US" dirty="0"/>
              <a:t>이상의 가능성으로 젊은이라고 할 수 있는 나이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CF8A23-1D1D-DFDA-4443-C51F7129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650" y="5083020"/>
            <a:ext cx="4830488" cy="7135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2E1805-008F-0D0F-AB82-E7B29751D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3152" y="4967082"/>
            <a:ext cx="4281579" cy="7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볼록 퍼지집합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895600" y="2833896"/>
            <a:ext cx="11811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어느 퍼지집합의 모든 수준집합이 </a:t>
            </a:r>
            <a:r>
              <a:rPr lang="ko-KR" altLang="en-US" sz="2800" dirty="0" err="1"/>
              <a:t>볼록집합이면</a:t>
            </a:r>
            <a:r>
              <a:rPr lang="en-US" altLang="ko-KR" sz="2800" dirty="0"/>
              <a:t>, </a:t>
            </a:r>
            <a:r>
              <a:rPr lang="ko-KR" altLang="en-US" sz="2800" dirty="0"/>
              <a:t>그 퍼지집합은 볼록하다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9F42D-C276-EC27-0F8B-6493B1A4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97712"/>
            <a:ext cx="5791200" cy="1853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A901F4-F4A2-E662-1646-91901763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01" y="5868569"/>
            <a:ext cx="535379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1621" y="2933700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4266" y="1122372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53038" y="2074126"/>
            <a:ext cx="15434773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Tx/>
              <a:buChar char="-"/>
            </a:pPr>
            <a:r>
              <a:rPr 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2.4 </a:t>
            </a:r>
            <a:r>
              <a:rPr lang="ko-KR" alt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퍼지집합의 정의</a:t>
            </a:r>
            <a:endParaRPr lang="en-US" altLang="ko-KR" sz="60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0053B315-83F1-17B6-4E18-0862C63D1DC2}"/>
              </a:ext>
            </a:extLst>
          </p:cNvPr>
          <p:cNvSpPr txBox="1"/>
          <p:nvPr/>
        </p:nvSpPr>
        <p:spPr>
          <a:xfrm>
            <a:off x="941606" y="3158576"/>
            <a:ext cx="1543477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Tx/>
              <a:buChar char="-"/>
            </a:pPr>
            <a:r>
              <a:rPr 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2.5 </a:t>
            </a:r>
            <a:r>
              <a:rPr lang="ko-KR" alt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퍼지집합 개념의 확장</a:t>
            </a:r>
            <a:endParaRPr lang="en-US" altLang="ko-KR" sz="60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pPr marL="285750" indent="-285750">
              <a:buFontTx/>
              <a:buChar char="-"/>
            </a:pPr>
            <a:endParaRPr lang="en-US" sz="6000" dirty="0"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BA56526-A72D-F05E-2788-7DFFAC260252}"/>
              </a:ext>
            </a:extLst>
          </p:cNvPr>
          <p:cNvSpPr txBox="1"/>
          <p:nvPr/>
        </p:nvSpPr>
        <p:spPr>
          <a:xfrm>
            <a:off x="953038" y="4318542"/>
            <a:ext cx="154347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Tx/>
              <a:buChar char="-"/>
            </a:pPr>
            <a:r>
              <a:rPr 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2.6 </a:t>
            </a:r>
            <a:r>
              <a:rPr lang="ko-KR" altLang="en-US" sz="60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퍼지집합의 연산</a:t>
            </a:r>
            <a:endParaRPr lang="en-US" altLang="ko-KR" sz="60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숫자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603586" y="2705100"/>
            <a:ext cx="13144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어느 퍼지집합이 볼록</a:t>
            </a:r>
            <a:r>
              <a:rPr lang="en-US" altLang="ko-KR" sz="2800" dirty="0"/>
              <a:t> (convex)</a:t>
            </a:r>
            <a:r>
              <a:rPr lang="ko-KR" altLang="en-US" sz="2800" dirty="0"/>
              <a:t>하고 정규화 </a:t>
            </a:r>
            <a:r>
              <a:rPr lang="en-US" altLang="ko-KR" sz="2800" dirty="0"/>
              <a:t>(normalized)</a:t>
            </a:r>
            <a:r>
              <a:rPr lang="ko-KR" altLang="en-US" sz="2800" dirty="0"/>
              <a:t>되어 있으며</a:t>
            </a:r>
            <a:endParaRPr lang="en-US" altLang="ko-KR" sz="2800" dirty="0"/>
          </a:p>
          <a:p>
            <a:r>
              <a:rPr lang="en-US" altLang="ko-KR" sz="2800" dirty="0"/>
              <a:t>                            </a:t>
            </a:r>
            <a:r>
              <a:rPr lang="ko-KR" altLang="en-US" sz="2800" dirty="0"/>
              <a:t>실수에서 정의될 때 그 소속함수가 연속적 </a:t>
            </a:r>
            <a:r>
              <a:rPr lang="en-US" altLang="ko-KR" sz="2800" dirty="0"/>
              <a:t>(piecewise continuous)</a:t>
            </a:r>
            <a:r>
              <a:rPr lang="ko-KR" altLang="en-US" sz="2800" dirty="0"/>
              <a:t>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8B434-054F-5DF3-F749-DF9BC1DAD9A9}"/>
              </a:ext>
            </a:extLst>
          </p:cNvPr>
          <p:cNvSpPr txBox="1"/>
          <p:nvPr/>
        </p:nvSpPr>
        <p:spPr>
          <a:xfrm>
            <a:off x="2603586" y="3830823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이 퍼지집합을 퍼지숫자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8184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크기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743200" y="2628900"/>
            <a:ext cx="12256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첫째</a:t>
            </a:r>
            <a:r>
              <a:rPr lang="en-US" altLang="ko-KR" sz="2800" dirty="0"/>
              <a:t>, </a:t>
            </a:r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에 있는 각 원소의 소속 가능성의 합을 원소의 개수로 표현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2800" dirty="0"/>
              <a:t>Scalar cardinality : </a:t>
            </a:r>
            <a:r>
              <a:rPr lang="ko-KR" altLang="en-US" sz="2800" dirty="0"/>
              <a:t>스칼라 </a:t>
            </a:r>
            <a:r>
              <a:rPr lang="en-US" altLang="ko-KR" sz="2800" dirty="0"/>
              <a:t>cardinality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68821B-DCE5-2EDC-A547-372B181DC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286" y="3583007"/>
            <a:ext cx="3589425" cy="1295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03540F-5F02-AA76-0E59-CC45E92DE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668" y="6485723"/>
            <a:ext cx="6046080" cy="436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F01861-26E4-3D86-B3C6-FF16499C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65" y="4992110"/>
            <a:ext cx="4693222" cy="37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크기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743200" y="2628900"/>
            <a:ext cx="9243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둘째</a:t>
            </a:r>
            <a:r>
              <a:rPr lang="en-US" altLang="ko-KR" sz="2800" dirty="0"/>
              <a:t>, </a:t>
            </a:r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의 크기를 전체집합 </a:t>
            </a:r>
            <a:r>
              <a:rPr lang="en-US" altLang="ko-KR" sz="2800" dirty="0"/>
              <a:t>X</a:t>
            </a:r>
            <a:r>
              <a:rPr lang="ko-KR" altLang="en-US" sz="2800" dirty="0"/>
              <a:t>와 비교하여 표현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2800" dirty="0"/>
              <a:t>Relative cardinality : </a:t>
            </a:r>
            <a:r>
              <a:rPr lang="ko-KR" altLang="en-US" sz="2800" dirty="0"/>
              <a:t>상대 </a:t>
            </a:r>
            <a:r>
              <a:rPr lang="en-US" altLang="ko-KR" sz="2800" dirty="0"/>
              <a:t>cardinality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01861-26E4-3D86-B3C6-FF16499C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65" y="4992110"/>
            <a:ext cx="4693222" cy="3766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62617F-16CD-B26D-630D-4B2ACBF3F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485" y="3674903"/>
            <a:ext cx="2367027" cy="1146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62A9D-60B5-4BBD-2757-4C01469A5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947" y="5470067"/>
            <a:ext cx="4670977" cy="23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크기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7960B-A218-4719-346C-97D148709A45}"/>
              </a:ext>
            </a:extLst>
          </p:cNvPr>
          <p:cNvSpPr txBox="1"/>
          <p:nvPr/>
        </p:nvSpPr>
        <p:spPr>
          <a:xfrm>
            <a:off x="2743200" y="2628900"/>
            <a:ext cx="7457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셋째</a:t>
            </a:r>
            <a:r>
              <a:rPr lang="en-US" altLang="ko-KR" sz="2800" dirty="0"/>
              <a:t>, </a:t>
            </a:r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의 크기를 퍼지숫자로 표현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퍼지</a:t>
            </a:r>
            <a:r>
              <a:rPr lang="en-US" altLang="ko-KR" sz="2800" dirty="0"/>
              <a:t> cardinality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31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크기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01861-26E4-3D86-B3C6-FF16499C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397" y="2672314"/>
            <a:ext cx="4693222" cy="59763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665A27-1C4D-52F1-E2BB-AD5CEB40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084" y="2628900"/>
            <a:ext cx="6216067" cy="426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BB04E3-A441-23E4-0D3D-785C9850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3398019"/>
            <a:ext cx="7481979" cy="388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5DAFC8-0007-F267-B83F-E875F0094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4167305"/>
            <a:ext cx="1514527" cy="3883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81005A-3AB4-7EC3-B2D7-D8801CA3BD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84" t="10295" b="1"/>
          <a:stretch/>
        </p:blipFill>
        <p:spPr>
          <a:xfrm>
            <a:off x="9591727" y="4206987"/>
            <a:ext cx="3530523" cy="3486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AA3588-F3A9-D28A-8890-6E3B85C19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2091" y="4949329"/>
            <a:ext cx="7766801" cy="388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B00E84-1C47-FEB6-2246-803201284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4696" y="6286500"/>
            <a:ext cx="4541911" cy="14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6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2.5.6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관계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D114-4AFB-E6A0-CFB1-9CEF4E66BB06}"/>
              </a:ext>
            </a:extLst>
          </p:cNvPr>
          <p:cNvSpPr txBox="1"/>
          <p:nvPr/>
        </p:nvSpPr>
        <p:spPr>
          <a:xfrm>
            <a:off x="2971800" y="2781300"/>
            <a:ext cx="951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모든 원소 </a:t>
            </a:r>
            <a:r>
              <a:rPr lang="en-US" altLang="ko-KR" sz="2800" dirty="0"/>
              <a:t>x</a:t>
            </a:r>
            <a:r>
              <a:rPr lang="ko-KR" altLang="en-US" sz="2800" dirty="0"/>
              <a:t>의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에 소속된 정도가 같을 때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가</a:t>
            </a:r>
            <a:r>
              <a:rPr lang="en-US" altLang="ko-KR" sz="2800" dirty="0"/>
              <a:t> </a:t>
            </a:r>
            <a:r>
              <a:rPr lang="ko-KR" altLang="en-US" sz="2800" dirty="0"/>
              <a:t>동치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2A201-A2B4-90EE-90AD-381DAB38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19" y="3383506"/>
            <a:ext cx="6982962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1AAB9-31FE-994C-C8A4-95548D701294}"/>
              </a:ext>
            </a:extLst>
          </p:cNvPr>
          <p:cNvSpPr txBox="1"/>
          <p:nvPr/>
        </p:nvSpPr>
        <p:spPr>
          <a:xfrm>
            <a:off x="2971799" y="4573603"/>
            <a:ext cx="983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에서 다음 관계가 만족하면 </a:t>
            </a:r>
            <a:r>
              <a:rPr lang="en-US" altLang="ko-KR" sz="2800" dirty="0"/>
              <a:t>A</a:t>
            </a:r>
            <a:r>
              <a:rPr lang="ko-KR" altLang="en-US" sz="2800" dirty="0"/>
              <a:t>가 </a:t>
            </a:r>
            <a:r>
              <a:rPr lang="en-US" altLang="ko-KR" sz="2800" dirty="0"/>
              <a:t>B</a:t>
            </a:r>
            <a:r>
              <a:rPr lang="ko-KR" altLang="en-US" sz="2800" dirty="0"/>
              <a:t>의 부분집합</a:t>
            </a:r>
            <a:endParaRPr lang="en-US" altLang="ko-KR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FCF24D-7176-7253-24F0-A154EB3C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74" y="5240480"/>
            <a:ext cx="4102050" cy="523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4E093B-BEE4-7DE6-9AC3-3FA10144D2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39"/>
          <a:stretch/>
        </p:blipFill>
        <p:spPr>
          <a:xfrm>
            <a:off x="7411724" y="5898440"/>
            <a:ext cx="3464550" cy="32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43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2.5.6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관계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D114-4AFB-E6A0-CFB1-9CEF4E66BB06}"/>
              </a:ext>
            </a:extLst>
          </p:cNvPr>
          <p:cNvSpPr txBox="1"/>
          <p:nvPr/>
        </p:nvSpPr>
        <p:spPr>
          <a:xfrm>
            <a:off x="2971800" y="2781300"/>
            <a:ext cx="999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</a:t>
            </a:r>
            <a:r>
              <a:rPr lang="en-US" altLang="ko-KR" sz="2800" dirty="0"/>
              <a:t>“</a:t>
            </a:r>
            <a:r>
              <a:rPr lang="ko-KR" altLang="en-US" sz="2800" dirty="0"/>
              <a:t>성인</a:t>
            </a:r>
            <a:r>
              <a:rPr lang="en-US" altLang="ko-KR" sz="2800" dirty="0"/>
              <a:t>”</a:t>
            </a:r>
            <a:r>
              <a:rPr lang="ko-KR" altLang="en-US" sz="2800" dirty="0"/>
              <a:t>과 </a:t>
            </a:r>
            <a:r>
              <a:rPr lang="en-US" altLang="ko-KR" sz="2800" dirty="0"/>
              <a:t>“</a:t>
            </a:r>
            <a:r>
              <a:rPr lang="ko-KR" altLang="en-US" sz="2800" dirty="0"/>
              <a:t>노인</a:t>
            </a:r>
            <a:r>
              <a:rPr lang="en-US" altLang="ko-KR" sz="2800" dirty="0"/>
              <a:t>”</a:t>
            </a:r>
            <a:r>
              <a:rPr lang="ko-KR" altLang="en-US" sz="2800" dirty="0"/>
              <a:t>을 비교</a:t>
            </a:r>
            <a:r>
              <a:rPr lang="en-US" altLang="ko-KR" sz="2800" dirty="0"/>
              <a:t>, </a:t>
            </a:r>
            <a:r>
              <a:rPr lang="ko-KR" altLang="en-US" sz="2800" dirty="0"/>
              <a:t>노인은 성인의 진부분집합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B8C2B-09AF-59D0-CD5F-8EBCA12C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82" y="3681595"/>
            <a:ext cx="6027035" cy="48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2.6.1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D114-4AFB-E6A0-CFB1-9CEF4E66BB06}"/>
              </a:ext>
            </a:extLst>
          </p:cNvPr>
          <p:cNvSpPr txBox="1"/>
          <p:nvPr/>
        </p:nvSpPr>
        <p:spPr>
          <a:xfrm>
            <a:off x="2971800" y="2781300"/>
            <a:ext cx="96728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보통집합과 마찬가지로 퍼지집합의 여집합을 구할 수 있다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성인의 여집합을 미성년이라 하면</a:t>
            </a:r>
            <a:r>
              <a:rPr lang="en-US" altLang="ko-KR" sz="2800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B8C2B-09AF-59D0-CD5F-8EBCA12C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24671"/>
            <a:ext cx="4933917" cy="3959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3C77B4-F213-6422-1D7D-98E52AF32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219" y="5729296"/>
            <a:ext cx="7224472" cy="7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2.6.2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D114-4AFB-E6A0-CFB1-9CEF4E66BB06}"/>
              </a:ext>
            </a:extLst>
          </p:cNvPr>
          <p:cNvSpPr txBox="1"/>
          <p:nvPr/>
        </p:nvSpPr>
        <p:spPr>
          <a:xfrm>
            <a:off x="2971800" y="2781300"/>
            <a:ext cx="1233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합집합을 계산할 때</a:t>
            </a:r>
            <a:r>
              <a:rPr lang="en-US" altLang="ko-KR" sz="2800" dirty="0"/>
              <a:t>, </a:t>
            </a:r>
            <a:r>
              <a:rPr lang="ko-KR" altLang="en-US" sz="2800" dirty="0"/>
              <a:t>어느 원소 </a:t>
            </a:r>
            <a:r>
              <a:rPr lang="en-US" altLang="ko-KR" sz="2800" dirty="0"/>
              <a:t>x</a:t>
            </a:r>
            <a:r>
              <a:rPr lang="ko-KR" altLang="en-US" sz="2800" dirty="0"/>
              <a:t>의 소속함수의 값은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 </a:t>
            </a:r>
            <a:r>
              <a:rPr lang="ko-KR" altLang="en-US" sz="2800" dirty="0"/>
              <a:t>중 큰 값을 취한다</a:t>
            </a:r>
            <a:r>
              <a:rPr lang="en-US" altLang="ko-KR" sz="28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B8C2B-09AF-59D0-CD5F-8EBCA12C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26221"/>
            <a:ext cx="4933917" cy="3959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BF52C5-C152-0762-C007-D76E86BFC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62" y="3618838"/>
            <a:ext cx="8380295" cy="491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9EB586-756C-C79F-29FC-B882E0B79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510" y="5729296"/>
            <a:ext cx="7462055" cy="11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2.6.3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교집합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D114-4AFB-E6A0-CFB1-9CEF4E66BB06}"/>
              </a:ext>
            </a:extLst>
          </p:cNvPr>
          <p:cNvSpPr txBox="1"/>
          <p:nvPr/>
        </p:nvSpPr>
        <p:spPr>
          <a:xfrm>
            <a:off x="2971800" y="2781300"/>
            <a:ext cx="1268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교집합을 계산할 때</a:t>
            </a:r>
            <a:r>
              <a:rPr lang="en-US" altLang="ko-KR" sz="2800" dirty="0"/>
              <a:t>, </a:t>
            </a:r>
            <a:r>
              <a:rPr lang="ko-KR" altLang="en-US" sz="2800" dirty="0"/>
              <a:t>어느 원소 </a:t>
            </a:r>
            <a:r>
              <a:rPr lang="en-US" altLang="ko-KR" sz="2800" dirty="0"/>
              <a:t>x</a:t>
            </a:r>
            <a:r>
              <a:rPr lang="ko-KR" altLang="en-US" sz="2800" dirty="0"/>
              <a:t>의 소속함수의 값은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 </a:t>
            </a:r>
            <a:r>
              <a:rPr lang="ko-KR" altLang="en-US" sz="2800" dirty="0"/>
              <a:t>중 작은 값을 취한다</a:t>
            </a:r>
            <a:r>
              <a:rPr lang="en-US" altLang="ko-KR" sz="28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B8C2B-09AF-59D0-CD5F-8EBCA12C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26221"/>
            <a:ext cx="4933917" cy="3959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1D349-9144-F20D-591D-9AB38A6E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699" y="3633331"/>
            <a:ext cx="8610600" cy="428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7B713-4582-80EA-D86E-D2391210E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300" y="5759056"/>
            <a:ext cx="7861662" cy="10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표시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3048000" y="2933700"/>
            <a:ext cx="990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보통집합 </a:t>
            </a:r>
            <a:r>
              <a:rPr lang="en-US" altLang="ko-KR" sz="3200" dirty="0"/>
              <a:t>: </a:t>
            </a:r>
            <a:r>
              <a:rPr lang="ko-KR" altLang="en-US" sz="3200" dirty="0"/>
              <a:t>소속함수의 값이 </a:t>
            </a:r>
            <a:r>
              <a:rPr lang="en-US" altLang="ko-KR" sz="3200" dirty="0"/>
              <a:t>1 </a:t>
            </a:r>
            <a:r>
              <a:rPr lang="ko-KR" altLang="en-US" sz="3200" dirty="0"/>
              <a:t>또는 </a:t>
            </a:r>
            <a:r>
              <a:rPr lang="en-US" altLang="ko-KR" sz="3200" dirty="0"/>
              <a:t>0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퍼지집합</a:t>
            </a:r>
            <a:r>
              <a:rPr lang="en-US" altLang="ko-KR" sz="3200" dirty="0"/>
              <a:t> : </a:t>
            </a:r>
            <a:r>
              <a:rPr lang="ko-KR" altLang="en-US" sz="3200" dirty="0"/>
              <a:t>소속함수의 값이 </a:t>
            </a:r>
            <a:r>
              <a:rPr lang="en-US" altLang="ko-KR" sz="3200" dirty="0"/>
              <a:t>1</a:t>
            </a:r>
            <a:r>
              <a:rPr lang="ko-KR" altLang="en-US" sz="3200" dirty="0"/>
              <a:t>과 </a:t>
            </a:r>
            <a:r>
              <a:rPr lang="en-US" altLang="ko-KR" sz="3200" dirty="0"/>
              <a:t>0 </a:t>
            </a:r>
            <a:r>
              <a:rPr lang="ko-KR" altLang="en-US" sz="3200" dirty="0"/>
              <a:t>사이의 임의의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8C430-A344-6B34-D1AE-1BD42380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771900"/>
            <a:ext cx="3733800" cy="864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6D85BA-658B-A3BF-F011-A1F84187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786" y="6321284"/>
            <a:ext cx="4053427" cy="8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5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표시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15866" y="2525396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/>
              <a:t>eg) </a:t>
            </a:r>
            <a:r>
              <a:rPr lang="ko-KR" altLang="en-US" sz="3200" dirty="0"/>
              <a:t>퍼지집합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A = “</a:t>
            </a:r>
            <a:r>
              <a:rPr lang="ko-KR" altLang="en-US" sz="3200" dirty="0"/>
              <a:t>두어</a:t>
            </a:r>
            <a:r>
              <a:rPr lang="en-US" altLang="ko-KR" sz="3200" dirty="0"/>
              <a:t>”</a:t>
            </a:r>
            <a:r>
              <a:rPr lang="ko-KR" altLang="en-US" sz="3200" dirty="0"/>
              <a:t>개의 소속함수 표현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B65A4-DD72-D62E-4C6F-A202994A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773933"/>
            <a:ext cx="4564037" cy="5206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57E9C-9280-DFAA-A2E2-CD4CF1D7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80" y="3773933"/>
            <a:ext cx="4596320" cy="5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표시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71800" y="3242296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각 원소별로 소속정도를 함께 표현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AE3B-89A8-7C28-B032-39300B3C03B2}"/>
              </a:ext>
            </a:extLst>
          </p:cNvPr>
          <p:cNvSpPr txBox="1"/>
          <p:nvPr/>
        </p:nvSpPr>
        <p:spPr>
          <a:xfrm>
            <a:off x="3429000" y="4289756"/>
            <a:ext cx="596669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 = {(2, 1.0), (3, 0.5)}</a:t>
            </a:r>
          </a:p>
          <a:p>
            <a:endParaRPr lang="en-US" altLang="ko-KR" sz="3200" dirty="0"/>
          </a:p>
          <a:p>
            <a:r>
              <a:rPr lang="ko-KR" altLang="en-US" sz="3200" dirty="0"/>
              <a:t>                        또는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5400" dirty="0"/>
              <a:t>A = 1.0/2 + 0.5/3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DC24D-35CA-ABDC-A90A-C43E050C3326}"/>
              </a:ext>
            </a:extLst>
          </p:cNvPr>
          <p:cNvSpPr txBox="1"/>
          <p:nvPr/>
        </p:nvSpPr>
        <p:spPr>
          <a:xfrm>
            <a:off x="4531866" y="7522430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 ‘+’ </a:t>
            </a:r>
            <a:r>
              <a:rPr lang="ko-KR" altLang="en-US" sz="2400" dirty="0"/>
              <a:t>표시는 합집합의 의미</a:t>
            </a:r>
          </a:p>
        </p:txBody>
      </p:sp>
    </p:spTree>
    <p:extLst>
      <p:ext uri="{BB962C8B-B14F-4D97-AF65-F5344CB8AC3E}">
        <p14:creationId xmlns:p14="http://schemas.microsoft.com/office/powerpoint/2010/main" val="306428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표시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71800" y="3242296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각 원소별로 소속정도를 함께 표현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BF11C8-1FC3-C643-525D-D81A8E4F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40916"/>
            <a:ext cx="4024406" cy="3796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AF8AA-EB7D-F691-E9C5-EA2CC41B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554" y="6371595"/>
            <a:ext cx="3609292" cy="18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71800" y="28575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/>
              <a:t>A = { 0</a:t>
            </a:r>
            <a:r>
              <a:rPr lang="ko-KR" altLang="en-US" sz="3200" dirty="0"/>
              <a:t>에 가까운 실수 </a:t>
            </a:r>
            <a:r>
              <a:rPr lang="en-US" altLang="ko-KR" sz="3200" dirty="0"/>
              <a:t>},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7D2EA-4D43-D99F-A9F8-D57817F2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558080"/>
            <a:ext cx="3209622" cy="1463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8C4D0A-E890-2897-D455-994BF9F51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787133"/>
            <a:ext cx="5250589" cy="21241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F5A5A6-98DF-2B0C-32F0-72033DB53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53" y="4033089"/>
            <a:ext cx="5694834" cy="4337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00E02B-74E7-D786-048D-A566A365FBF7}"/>
              </a:ext>
            </a:extLst>
          </p:cNvPr>
          <p:cNvSpPr txBox="1"/>
          <p:nvPr/>
        </p:nvSpPr>
        <p:spPr>
          <a:xfrm>
            <a:off x="3210710" y="7951232"/>
            <a:ext cx="562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실수 </a:t>
            </a:r>
            <a:r>
              <a:rPr lang="en-US" altLang="ko-KR" sz="2800" dirty="0"/>
              <a:t>1</a:t>
            </a:r>
            <a:r>
              <a:rPr lang="ko-KR" altLang="en-US" sz="2800" dirty="0"/>
              <a:t>이 집합 </a:t>
            </a:r>
            <a:r>
              <a:rPr lang="en-US" altLang="ko-KR" sz="2800" dirty="0"/>
              <a:t>A</a:t>
            </a:r>
            <a:r>
              <a:rPr lang="ko-KR" altLang="en-US" sz="2800" dirty="0"/>
              <a:t>에 속할 가능성은</a:t>
            </a:r>
            <a:r>
              <a:rPr lang="en-US" altLang="ko-KR" sz="2800" dirty="0"/>
              <a:t>??</a:t>
            </a:r>
          </a:p>
          <a:p>
            <a:r>
              <a:rPr lang="en-US" altLang="ko-KR" sz="2800" dirty="0"/>
              <a:t>-&gt; ½ = 0.5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47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71800" y="28575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/>
              <a:t>B = { 0</a:t>
            </a:r>
            <a:r>
              <a:rPr lang="ko-KR" altLang="en-US" sz="3200" dirty="0"/>
              <a:t>에 매우 가까운 실수 </a:t>
            </a:r>
            <a:r>
              <a:rPr lang="en-US" altLang="ko-KR" sz="3200" dirty="0"/>
              <a:t>},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96850-B9AB-A752-CA02-6CD8DE97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37" y="2668519"/>
            <a:ext cx="2904363" cy="1023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12160-C527-6C0F-CAE5-AD7720A44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66" y="3881474"/>
            <a:ext cx="6222266" cy="48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11175-83C9-F991-D010-608A18F35B62}"/>
              </a:ext>
            </a:extLst>
          </p:cNvPr>
          <p:cNvSpPr txBox="1"/>
          <p:nvPr/>
        </p:nvSpPr>
        <p:spPr>
          <a:xfrm>
            <a:off x="2971800" y="28575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/>
              <a:t>A = { a</a:t>
            </a:r>
            <a:r>
              <a:rPr lang="ko-KR" altLang="en-US" sz="3200" dirty="0"/>
              <a:t>에 가까운 실수 </a:t>
            </a:r>
            <a:r>
              <a:rPr lang="en-US" altLang="ko-KR" sz="3200" dirty="0"/>
              <a:t>},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DD6EA-8392-F6D1-B0DB-19D6D888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470928"/>
            <a:ext cx="3733800" cy="1410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A536FA-BDFF-51BD-90BE-038FA0A8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66" y="3881474"/>
            <a:ext cx="6222266" cy="48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675</Words>
  <Application>Microsoft Office PowerPoint</Application>
  <PresentationFormat>사용자 지정</PresentationFormat>
  <Paragraphs>129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10</cp:revision>
  <dcterms:created xsi:type="dcterms:W3CDTF">2024-01-15T12:38:32Z</dcterms:created>
  <dcterms:modified xsi:type="dcterms:W3CDTF">2024-05-14T12:14:40Z</dcterms:modified>
</cp:coreProperties>
</file>