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7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54" autoAdjust="0"/>
  </p:normalViewPr>
  <p:slideViewPr>
    <p:cSldViewPr>
      <p:cViewPr varScale="1">
        <p:scale>
          <a:sx n="55" d="100"/>
          <a:sy n="55" d="100"/>
        </p:scale>
        <p:origin x="42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7D13D-892B-4743-9004-02A4EDF3D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00FF-8E48-4CF3-B841-72D460CC8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4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2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9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8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1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1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5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5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8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7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4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5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1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4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3038" y="5151737"/>
            <a:ext cx="15149059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확률의 개념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2. </a:t>
            </a:r>
            <a:r>
              <a:rPr lang="ko-KR" altLang="en-US" sz="2400" dirty="0" err="1">
                <a:solidFill>
                  <a:srgbClr val="000000"/>
                </a:solidFill>
                <a:latin typeface="Pretendard Light" pitchFamily="34" charset="0"/>
              </a:rPr>
              <a:t>베이즈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 정리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3. Naive Bayes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Naive Bayes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40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𝑙𝑜𝑠𝑒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𝑙𝑜𝑠𝑒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40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63802ED-81B9-1E92-0BC1-62DC9A775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20" y="3314700"/>
            <a:ext cx="4324559" cy="2747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133E2-E164-482A-EBF1-12AFD69CFDF3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7997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AB0B7-6564-72AB-B529-08392155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15" y="2738750"/>
            <a:ext cx="4324558" cy="27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/>
              <p:nvPr/>
            </p:nvSpPr>
            <p:spPr>
              <a:xfrm>
                <a:off x="1523994" y="5905500"/>
                <a:ext cx="15240000" cy="186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𝑤𝑖𝑛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e>
                        </m:d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2/3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3/5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3/5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pPr algn="ctr"/>
                <a:endParaRPr lang="en-US" altLang="ko-KR" b="0" dirty="0">
                  <a:latin typeface="+mn-ea"/>
                </a:endParaRPr>
              </a:p>
              <a:p>
                <a:pPr algn="ctr"/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𝑙𝑜𝑠𝑒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𝑙𝑜𝑠𝑒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𝑙𝑜𝑠𝑒</m:t>
                            </m:r>
                          </m:e>
                        </m:d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e>
                        </m:d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2/5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3/5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5905500"/>
                <a:ext cx="15240000" cy="1865382"/>
              </a:xfrm>
              <a:prstGeom prst="rect">
                <a:avLst/>
              </a:prstGeom>
              <a:blipFill>
                <a:blip r:embed="rId5"/>
                <a:stretch>
                  <a:fillRect b="-3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8449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2.3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한계점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/>
              <p:nvPr/>
            </p:nvSpPr>
            <p:spPr>
              <a:xfrm>
                <a:off x="1523994" y="5532269"/>
                <a:ext cx="15240000" cy="3062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m:rPr>
                            <m:lit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𝑤𝑖𝑛</m:t>
                        </m:r>
                      </m:e>
                    </m:d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sz="3200" b="0" dirty="0" err="1">
                    <a:latin typeface="+mn-ea"/>
                  </a:rPr>
                  <a:t>계산량이</a:t>
                </a:r>
                <a:r>
                  <a:rPr lang="ko-KR" altLang="en-US" sz="3200" b="0" dirty="0">
                    <a:latin typeface="+mn-ea"/>
                  </a:rPr>
                  <a:t> 너무 많음</a:t>
                </a:r>
                <a:endParaRPr lang="en-US" altLang="ko-KR" sz="3200" b="0" dirty="0">
                  <a:latin typeface="+mn-ea"/>
                </a:endParaRPr>
              </a:p>
              <a:p>
                <a:pPr algn="ctr"/>
                <a:endParaRPr lang="en-US" altLang="ko-KR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solidFill>
                      <a:srgbClr val="4460AE"/>
                    </a:solidFill>
                    <a:latin typeface="+mn-ea"/>
                  </a:rPr>
                  <a:t>조건부 독립</a:t>
                </a:r>
                <a:r>
                  <a:rPr lang="ko-KR" altLang="en-US" sz="3200" b="0" dirty="0">
                    <a:latin typeface="+mn-ea"/>
                  </a:rPr>
                  <a:t>을 가정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5532269"/>
                <a:ext cx="15240000" cy="3062377"/>
              </a:xfrm>
              <a:prstGeom prst="rect">
                <a:avLst/>
              </a:prstGeom>
              <a:blipFill>
                <a:blip r:embed="rId4"/>
                <a:stretch>
                  <a:fillRect l="-1640" t="-3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EFFE1-601F-F6C2-1AC2-468FAE253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094" y="2047492"/>
            <a:ext cx="7543800" cy="27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3.1 Naive Bayes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/>
              <p:nvPr/>
            </p:nvSpPr>
            <p:spPr>
              <a:xfrm>
                <a:off x="1523994" y="3997032"/>
                <a:ext cx="15240000" cy="2292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종속 변수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가 주어졌을 때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>
                    <a:latin typeface="+mn-ea"/>
                  </a:rPr>
                  <a:t>입력 변수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들은 모두 조건부 독립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예측 변수들의 정확한 조건부 확률은 각 조건부 확률의 곱으로 충분히 잘 추정할 수</a:t>
                </a:r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>
                    <a:latin typeface="+mn-ea"/>
                  </a:rPr>
                  <a:t>있다는 단순한 가정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데이터 셋을 순진하게 믿는다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Naive(</a:t>
                </a:r>
                <a:r>
                  <a:rPr lang="ko-KR" altLang="en-US" sz="3200" b="0" dirty="0">
                    <a:latin typeface="+mn-ea"/>
                  </a:rPr>
                  <a:t>순진한</a:t>
                </a:r>
                <a:r>
                  <a:rPr lang="en-US" altLang="ko-KR" sz="3200" b="0" dirty="0">
                    <a:latin typeface="+mn-ea"/>
                  </a:rPr>
                  <a:t>) Bayes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97032"/>
                <a:ext cx="15240000" cy="2292935"/>
              </a:xfrm>
              <a:prstGeom prst="rect">
                <a:avLst/>
              </a:prstGeom>
              <a:blipFill>
                <a:blip r:embed="rId4"/>
                <a:stretch>
                  <a:fillRect l="-1640" t="-6915" b="-10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6062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7C8214-9A84-E33B-C997-6369E176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76" y="3690696"/>
            <a:ext cx="4519835" cy="29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74812-C34D-91A2-344B-7AD65FB76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74" y="2857500"/>
            <a:ext cx="4519835" cy="2905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/>
              <p:nvPr/>
            </p:nvSpPr>
            <p:spPr>
              <a:xfrm>
                <a:off x="1523992" y="6438900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6438900"/>
                <a:ext cx="15240000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01BEEBF-47FE-5AC3-2086-48A7F6E07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051" y="2883877"/>
            <a:ext cx="4555880" cy="29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/>
              <p:nvPr/>
            </p:nvSpPr>
            <p:spPr>
              <a:xfrm>
                <a:off x="1523992" y="6577296"/>
                <a:ext cx="15240000" cy="2060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=0.036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6577296"/>
                <a:ext cx="15240000" cy="2060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640AB3E-B769-DF38-D4C3-91D56B14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074" y="3244723"/>
            <a:ext cx="4519835" cy="2837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/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0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/>
              <p:nvPr/>
            </p:nvSpPr>
            <p:spPr>
              <a:xfrm>
                <a:off x="1523992" y="6577296"/>
                <a:ext cx="15240000" cy="2104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95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6577296"/>
                <a:ext cx="15240000" cy="2104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/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C496EC-9B45-EE33-D417-BF17C08E0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082" y="3244723"/>
            <a:ext cx="4519835" cy="29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/>
              <p:nvPr/>
            </p:nvSpPr>
            <p:spPr>
              <a:xfrm>
                <a:off x="1523994" y="6438900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=0.095</m:t>
                      </m:r>
                    </m:oMath>
                  </m:oMathPara>
                </a14:m>
                <a:endParaRPr lang="en-US" altLang="ko-KR" sz="3200" b="0" i="1" dirty="0">
                  <a:solidFill>
                    <a:srgbClr val="4460AE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5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6438900"/>
                <a:ext cx="15240000" cy="11464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82B4555-8A34-AAB4-7431-6FBF9DA1B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076" y="2847511"/>
            <a:ext cx="4519835" cy="29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장단점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19</a:t>
            </a:r>
            <a:endParaRPr lang="en-US" altLang="ko-KR" b="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D7354-C479-B9AD-E582-C6ED8379C879}"/>
              </a:ext>
            </a:extLst>
          </p:cNvPr>
          <p:cNvSpPr txBox="1"/>
          <p:nvPr/>
        </p:nvSpPr>
        <p:spPr>
          <a:xfrm>
            <a:off x="1523994" y="4243253"/>
            <a:ext cx="152400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장점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b="0" dirty="0">
                <a:latin typeface="+mn-ea"/>
              </a:rPr>
              <a:t>변수가 많을 때 좋으며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텍스트 데이터에서 </a:t>
            </a:r>
            <a:r>
              <a:rPr lang="ko-KR" altLang="en-US" sz="3200" dirty="0">
                <a:latin typeface="+mn-ea"/>
              </a:rPr>
              <a:t>큰 강점을 보인다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단점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b="0" dirty="0">
                <a:latin typeface="+mn-ea"/>
              </a:rPr>
              <a:t>희귀한 확률이 나왔을 때 처리하기 힘들다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3200" dirty="0">
              <a:latin typeface="+mn-ea"/>
            </a:endParaRP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             </a:t>
            </a:r>
            <a:r>
              <a:rPr lang="ko-KR" altLang="en-US" sz="3200" b="0" dirty="0">
                <a:latin typeface="+mn-ea"/>
              </a:rPr>
              <a:t>조건부 독립이라는 가정 자체가 비현실적</a:t>
            </a:r>
            <a:endParaRPr lang="en-US" altLang="ko-KR" sz="3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66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확률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235670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dirty="0">
                <a:latin typeface="+mn-ea"/>
              </a:rPr>
              <a:t>특정한 사건이 일어날 가능성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ED191-DCD4-5C41-8B01-DA205B87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6" y="3919446"/>
            <a:ext cx="6647416" cy="2448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97A15-82D7-9793-1256-494E79302504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02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조건부 확률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3956412"/>
                <a:ext cx="15240000" cy="237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어떤 사건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가 일어났을 때</a:t>
                </a:r>
                <a:r>
                  <a:rPr lang="en-US" altLang="ko-KR" sz="3200" dirty="0">
                    <a:latin typeface="+mn-ea"/>
                  </a:rPr>
                  <a:t>, </a:t>
                </a:r>
                <a:r>
                  <a:rPr lang="ko-KR" altLang="en-US" sz="3200" dirty="0">
                    <a:latin typeface="+mn-ea"/>
                  </a:rPr>
                  <a:t>다른 사건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가 발생할 확률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56412"/>
                <a:ext cx="15240000" cy="2374176"/>
              </a:xfrm>
              <a:prstGeom prst="rect">
                <a:avLst/>
              </a:prstGeom>
              <a:blipFill>
                <a:blip r:embed="rId3"/>
                <a:stretch>
                  <a:fillRect l="-1640" t="-6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397E4CA-0B35-73AD-6B06-47E3DC4B50D6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03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52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독립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3866227"/>
                <a:ext cx="15240000" cy="255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사건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가 일어나는 것에 상관없이 사건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가</a:t>
                </a:r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일어날 확률이 일정할 때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40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solidFill>
                      <a:srgbClr val="4460AE"/>
                    </a:solidFill>
                    <a:latin typeface="+mn-ea"/>
                  </a:rPr>
                  <a:t>조건부 독립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b="0" dirty="0">
                    <a:latin typeface="+mn-ea"/>
                  </a:rPr>
                  <a:t>사건 </a:t>
                </a:r>
                <a:r>
                  <a:rPr lang="en-US" altLang="ko-KR" sz="3200" b="0" dirty="0">
                    <a:latin typeface="+mn-ea"/>
                  </a:rPr>
                  <a:t>C</a:t>
                </a:r>
                <a:r>
                  <a:rPr lang="ko-KR" altLang="en-US" sz="3200" b="0" dirty="0">
                    <a:latin typeface="+mn-ea"/>
                  </a:rPr>
                  <a:t>가 일어났을 때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>
                    <a:latin typeface="+mn-ea"/>
                  </a:rPr>
                  <a:t>서로 다른 사건 </a:t>
                </a:r>
                <a:r>
                  <a:rPr lang="en-US" altLang="ko-KR" sz="3200" b="0" dirty="0">
                    <a:latin typeface="+mn-ea"/>
                  </a:rPr>
                  <a:t>A, B</a:t>
                </a:r>
                <a:r>
                  <a:rPr lang="ko-KR" altLang="en-US" sz="3200" b="0" dirty="0">
                    <a:latin typeface="+mn-ea"/>
                  </a:rPr>
                  <a:t>가 독립일 때</a:t>
                </a:r>
                <a:r>
                  <a:rPr lang="en-US" altLang="ko-KR" sz="3200" b="0" dirty="0">
                    <a:latin typeface="+mn-ea"/>
                  </a:rPr>
                  <a:t>.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866227"/>
                <a:ext cx="15240000" cy="2554545"/>
              </a:xfrm>
              <a:prstGeom prst="rect">
                <a:avLst/>
              </a:prstGeom>
              <a:blipFill>
                <a:blip r:embed="rId3"/>
                <a:stretch>
                  <a:fillRect l="-1640" t="-5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B57FAB-40AE-646F-CD25-FCF85D618549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04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71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2.1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3950449"/>
                <a:ext cx="15240000" cy="238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두 확률 변수의 사전확률과 사후 확률 사이의 관계를 나타내는 정리</a:t>
                </a:r>
                <a:r>
                  <a:rPr lang="en-US" altLang="ko-KR" sz="3200" dirty="0">
                    <a:latin typeface="+mn-ea"/>
                  </a:rPr>
                  <a:t>.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사전확률로부터 사후확률을 구할 수 있다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50449"/>
                <a:ext cx="15240000" cy="2386102"/>
              </a:xfrm>
              <a:prstGeom prst="rect">
                <a:avLst/>
              </a:prstGeom>
              <a:blipFill>
                <a:blip r:embed="rId4"/>
                <a:stretch>
                  <a:fillRect l="-1640" t="-6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C9DF61-0B70-1775-4EAE-C225BE2D0B1D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3597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CBAFF-E193-2751-AA29-2C7426D8A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14" y="3848100"/>
            <a:ext cx="4324560" cy="2901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A2F12-6C89-CC85-6858-36167F74E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6677939"/>
            <a:ext cx="523948" cy="142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66A2A-124C-A2AF-0CE4-43BF2F8A8BD1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06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35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𝑙𝑜𝑠𝑒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BDCD1-3C36-3026-F94F-35E75D39B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13" y="3314700"/>
            <a:ext cx="4324559" cy="2732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D4D31-3C4B-A047-A8A4-552668CFCF49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07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64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FF9DD6-DE64-BEFF-ABED-F90BF1868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20" y="3314700"/>
            <a:ext cx="4324559" cy="2796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6D7FA-6839-3FF6-0808-A419C0914B64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08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226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4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43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ECFA1D-710A-AF02-1AA8-EA8F1A014E5E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09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7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489</Words>
  <Application>Microsoft Office PowerPoint</Application>
  <PresentationFormat>사용자 지정</PresentationFormat>
  <Paragraphs>114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Pretendard</vt:lpstr>
      <vt:lpstr>Pretendard Light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18</cp:revision>
  <dcterms:created xsi:type="dcterms:W3CDTF">2024-01-15T12:38:32Z</dcterms:created>
  <dcterms:modified xsi:type="dcterms:W3CDTF">2024-08-05T02:25:08Z</dcterms:modified>
</cp:coreProperties>
</file>