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9" r:id="rId4"/>
    <p:sldId id="26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2" r:id="rId17"/>
    <p:sldId id="281" r:id="rId18"/>
    <p:sldId id="283" r:id="rId19"/>
    <p:sldId id="284" r:id="rId20"/>
    <p:sldId id="267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53"/>
  </p:normalViewPr>
  <p:slideViewPr>
    <p:cSldViewPr>
      <p:cViewPr varScale="1">
        <p:scale>
          <a:sx n="55" d="100"/>
          <a:sy n="55" d="100"/>
        </p:scale>
        <p:origin x="42" y="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9066667" y="1207331"/>
            <a:ext cx="2106633" cy="2159919"/>
            <a:chOff x="9066667" y="1207331"/>
            <a:chExt cx="2106633" cy="21599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066667" y="1207331"/>
              <a:ext cx="2103854" cy="2158289"/>
              <a:chOff x="9066667" y="1207331"/>
              <a:chExt cx="2103854" cy="215828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42770" y="144370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6667" y="1207331"/>
                <a:ext cx="2103854" cy="215828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069446" y="1208961"/>
              <a:ext cx="2103854" cy="2158289"/>
              <a:chOff x="9069446" y="1208961"/>
              <a:chExt cx="2103854" cy="215828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75473" y="105541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9446" y="1208961"/>
                <a:ext cx="2103854" cy="215828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953038" y="5146964"/>
            <a:ext cx="15149059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7</a:t>
            </a:r>
            <a:r>
              <a:rPr lang="en-US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.</a:t>
            </a:r>
            <a:r>
              <a:rPr lang="en-US" altLang="ko-KR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퍼지함수의 적분</a:t>
            </a:r>
            <a:r>
              <a:rPr lang="en-US" altLang="ko-KR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및 미분</a:t>
            </a:r>
            <a:endParaRPr lang="en-US" altLang="ko-KR" sz="2400" dirty="0">
              <a:solidFill>
                <a:srgbClr val="000000"/>
              </a:solidFill>
              <a:latin typeface="Pretendard Light" pitchFamily="34" charset="0"/>
              <a:cs typeface="Pretendard Light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Pretendard Light" pitchFamily="34" charset="0"/>
              </a:rPr>
              <a:t>7.4 </a:t>
            </a:r>
            <a:r>
              <a:rPr lang="ko-KR" altLang="en-US" sz="2400" dirty="0">
                <a:solidFill>
                  <a:srgbClr val="000000"/>
                </a:solidFill>
                <a:latin typeface="Pretendard Light" pitchFamily="34" charset="0"/>
              </a:rPr>
              <a:t>퍼지 스위칭 논리함수 </a:t>
            </a:r>
            <a:r>
              <a:rPr lang="en-US" altLang="ko-KR" sz="2400" dirty="0">
                <a:solidFill>
                  <a:srgbClr val="000000"/>
                </a:solidFill>
                <a:latin typeface="Pretendard Light" pitchFamily="34" charset="0"/>
              </a:rPr>
              <a:t>(fuzzy switching logic function)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953038" y="3902697"/>
            <a:ext cx="1543477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7</a:t>
            </a:r>
            <a:r>
              <a:rPr lang="ko-KR" altLang="en-US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장</a:t>
            </a:r>
            <a:r>
              <a:rPr lang="en-US" altLang="ko-KR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. </a:t>
            </a:r>
            <a:r>
              <a:rPr lang="ko-KR" altLang="en-US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퍼지함수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1)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보통함수의 퍼지점에서의 미분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/>
              <p:nvPr/>
            </p:nvSpPr>
            <p:spPr>
              <a:xfrm>
                <a:off x="1523994" y="3966254"/>
                <a:ext cx="15240000" cy="23544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애매한 위치를 나타내는 </a:t>
                </a:r>
                <a:r>
                  <a:rPr lang="ko-KR" altLang="en-US" sz="3200" b="0" dirty="0" err="1">
                    <a:latin typeface="+mn-ea"/>
                  </a:rPr>
                  <a:t>퍼지점</a:t>
                </a:r>
                <a:r>
                  <a:rPr lang="ko-KR" altLang="en-US" sz="3200" b="0" dirty="0">
                    <a:latin typeface="+mn-ea"/>
                  </a:rPr>
                  <a:t> </a:t>
                </a:r>
                <a:r>
                  <a:rPr lang="en-US" altLang="ko-KR" sz="3200" b="0" dirty="0">
                    <a:latin typeface="+mn-ea"/>
                  </a:rPr>
                  <a:t>A</a:t>
                </a:r>
                <a:r>
                  <a:rPr lang="ko-KR" altLang="en-US" sz="3200" b="0" dirty="0">
                    <a:latin typeface="+mn-ea"/>
                  </a:rPr>
                  <a:t>에서의 보통함수 </a:t>
                </a:r>
                <a:r>
                  <a:rPr lang="en-US" altLang="ko-KR" sz="3200" b="0" dirty="0">
                    <a:latin typeface="+mn-ea"/>
                  </a:rPr>
                  <a:t>f</a:t>
                </a:r>
                <a:r>
                  <a:rPr lang="ko-KR" altLang="en-US" sz="3200" b="0" dirty="0">
                    <a:latin typeface="+mn-ea"/>
                  </a:rPr>
                  <a:t>의 미분 </a:t>
                </a:r>
                <a:r>
                  <a:rPr lang="en-US" altLang="ko-KR" sz="3200" b="0" dirty="0">
                    <a:latin typeface="+mn-ea"/>
                  </a:rPr>
                  <a:t>f’(A)</a:t>
                </a:r>
                <a:r>
                  <a:rPr lang="ko-KR" altLang="en-US" sz="3200" b="0" dirty="0">
                    <a:latin typeface="+mn-ea"/>
                  </a:rPr>
                  <a:t>는</a:t>
                </a:r>
                <a:r>
                  <a:rPr lang="en-US" altLang="ko-KR" sz="3200" b="0" dirty="0">
                    <a:latin typeface="+mn-ea"/>
                  </a:rPr>
                  <a:t> </a:t>
                </a:r>
                <a:r>
                  <a:rPr lang="ko-KR" altLang="en-US" sz="3200" b="0" dirty="0">
                    <a:latin typeface="+mn-ea"/>
                  </a:rPr>
                  <a:t>확장원리 이용</a:t>
                </a:r>
                <a:endParaRPr lang="en-US" altLang="ko-KR" sz="3200" dirty="0">
                  <a:latin typeface="+mn-ea"/>
                </a:endParaRPr>
              </a:p>
              <a:p>
                <a:endParaRPr lang="en-US" altLang="ko-KR" sz="800" dirty="0">
                  <a:latin typeface="+mn-e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ko-KR" sz="32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  <a:p>
                <a:endParaRPr lang="en-US" altLang="ko-KR" sz="105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예를 들어 함수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ko-KR" altLang="en-US" sz="3200" b="0" dirty="0">
                    <a:latin typeface="+mn-ea"/>
                  </a:rPr>
                  <a:t>을 </a:t>
                </a:r>
                <a:r>
                  <a:rPr lang="ko-KR" altLang="en-US" sz="3200" b="0" dirty="0" err="1">
                    <a:latin typeface="+mn-ea"/>
                  </a:rPr>
                  <a:t>퍼지점</a:t>
                </a:r>
                <a:r>
                  <a:rPr lang="ko-KR" altLang="en-US" sz="3200" b="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−1, 4</m:t>
                            </m:r>
                          </m:e>
                        </m:d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e>
                    </m:d>
                  </m:oMath>
                </a14:m>
                <a:r>
                  <a:rPr lang="ko-KR" altLang="en-US" sz="3200" b="0" dirty="0">
                    <a:latin typeface="+mn-ea"/>
                  </a:rPr>
                  <a:t>에서 미분하면</a:t>
                </a:r>
                <a:r>
                  <a:rPr lang="en-US" altLang="ko-KR" sz="3200" b="0" dirty="0">
                    <a:latin typeface="+mn-ea"/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3200" b="0" dirty="0">
                    <a:latin typeface="+mn-ea"/>
                  </a:rPr>
                  <a:t>에 의해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3, 6</m:t>
                            </m:r>
                          </m:e>
                        </m:d>
                      </m:e>
                    </m:d>
                  </m:oMath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3966254"/>
                <a:ext cx="15240000" cy="2354491"/>
              </a:xfrm>
              <a:prstGeom prst="rect">
                <a:avLst/>
              </a:prstGeom>
              <a:blipFill>
                <a:blip r:embed="rId3"/>
                <a:stretch>
                  <a:fillRect l="-1640" t="-6736" b="-64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383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1)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퍼지함수의 </a:t>
            </a:r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비퍼지점에서의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미분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/>
              <p:nvPr/>
            </p:nvSpPr>
            <p:spPr>
              <a:xfrm>
                <a:off x="1523994" y="3894023"/>
                <a:ext cx="15240000" cy="24989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정의구역 </a:t>
                </a:r>
                <a:r>
                  <a:rPr lang="en-US" altLang="ko-KR" sz="3200" b="0" dirty="0">
                    <a:latin typeface="+mn-ea"/>
                  </a:rPr>
                  <a:t>D</a:t>
                </a:r>
                <a:r>
                  <a:rPr lang="ko-KR" altLang="en-US" sz="3200" b="0" dirty="0">
                    <a:latin typeface="+mn-ea"/>
                  </a:rPr>
                  <a:t>의 모든 원소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ko-KR" altLang="en-US" sz="3200" b="0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ko-KR" altLang="en-US" sz="3200" b="0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ko-KR" altLang="en-US" sz="3200" dirty="0">
                    <a:latin typeface="+mn-ea"/>
                  </a:rPr>
                  <a:t> </a:t>
                </a:r>
                <a:r>
                  <a:rPr lang="ko-KR" altLang="en-US" sz="3200" dirty="0" err="1">
                    <a:latin typeface="+mn-ea"/>
                  </a:rPr>
                  <a:t>에</a:t>
                </a:r>
                <a:r>
                  <a:rPr lang="ko-KR" altLang="en-US" sz="3200" dirty="0">
                    <a:latin typeface="+mn-ea"/>
                  </a:rPr>
                  <a:t> 대해 함수 값이 </a:t>
                </a:r>
                <a:r>
                  <a:rPr lang="ko-KR" altLang="en-US" sz="3200" dirty="0" err="1">
                    <a:latin typeface="+mn-ea"/>
                  </a:rPr>
                  <a:t>퍼지숫자인</a:t>
                </a:r>
                <a:r>
                  <a:rPr lang="ko-KR" altLang="en-US" sz="3200" dirty="0">
                    <a:latin typeface="+mn-ea"/>
                  </a:rPr>
                  <a:t> 퍼지화 함수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ko-KR" altLang="en-US" sz="3200" dirty="0" err="1">
                    <a:latin typeface="+mn-ea"/>
                  </a:rPr>
                  <a:t>에</a:t>
                </a:r>
                <a:r>
                  <a:rPr lang="ko-KR" altLang="en-US" sz="3200" dirty="0">
                    <a:latin typeface="+mn-ea"/>
                  </a:rPr>
                  <a:t> </a:t>
                </a:r>
                <a:endParaRPr lang="en-US" altLang="ko-KR" sz="320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   </a:t>
                </a:r>
                <a:r>
                  <a:rPr lang="ko-KR" altLang="en-US" sz="3200" dirty="0">
                    <a:latin typeface="+mn-ea"/>
                  </a:rPr>
                  <a:t>대해서 미분을 정의</a:t>
                </a:r>
                <a:r>
                  <a:rPr lang="en-US" altLang="ko-KR" sz="3200" dirty="0">
                    <a:latin typeface="+mn-ea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3200" dirty="0">
                    <a:latin typeface="+mn-ea"/>
                  </a:rPr>
                  <a:t> </a:t>
                </a:r>
                <a:r>
                  <a:rPr lang="ko-KR" altLang="en-US" sz="3200" dirty="0">
                    <a:latin typeface="+mn-ea"/>
                  </a:rPr>
                  <a:t>모든 </a:t>
                </a:r>
                <a14:m>
                  <m:oMath xmlns:m="http://schemas.openxmlformats.org/officeDocument/2006/math">
                    <m:r>
                      <a:rPr lang="ko-KR" altLang="en-US" sz="32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3200" dirty="0">
                    <a:latin typeface="+mn-ea"/>
                  </a:rPr>
                  <a:t>-</a:t>
                </a:r>
                <a:r>
                  <a:rPr lang="ko-KR" altLang="en-US" sz="3200" dirty="0">
                    <a:latin typeface="+mn-ea"/>
                  </a:rPr>
                  <a:t>수준곡선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ko-KR" altLang="en-US" sz="32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32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ko-KR" altLang="en-US" sz="3200" dirty="0">
                    <a:latin typeface="+mn-ea"/>
                  </a:rPr>
                  <a:t>에 대해 미분 가능하다고 하면</a:t>
                </a:r>
                <a:r>
                  <a:rPr lang="en-US" altLang="ko-KR" sz="3200" dirty="0">
                    <a:latin typeface="+mn-ea"/>
                  </a:rPr>
                  <a:t>,</a:t>
                </a:r>
              </a:p>
              <a:p>
                <a:endParaRPr lang="en-US" altLang="ko-KR" sz="105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이 때</a:t>
                </a:r>
                <a:r>
                  <a:rPr lang="en-US" altLang="ko-KR" sz="3200" b="0" dirty="0">
                    <a:latin typeface="+mn-ea"/>
                  </a:rPr>
                  <a:t>, </a:t>
                </a:r>
                <a:r>
                  <a:rPr lang="ko-KR" altLang="en-US" sz="3200" b="0" dirty="0" err="1">
                    <a:latin typeface="+mn-ea"/>
                  </a:rPr>
                  <a:t>실수점</a:t>
                </a:r>
                <a:r>
                  <a:rPr lang="ko-KR" altLang="en-US" sz="3200" b="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3200" b="0" dirty="0">
                    <a:latin typeface="+mn-ea"/>
                  </a:rPr>
                  <a:t>에서의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ko-KR" altLang="en-US" sz="3200" b="0" dirty="0">
                    <a:latin typeface="+mn-ea"/>
                  </a:rPr>
                  <a:t>의 미분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̃"/>
                            <m:ctrlPr>
                              <a:rPr lang="ko-KR" alt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200" b="0" dirty="0">
                    <a:latin typeface="+mn-ea"/>
                  </a:rPr>
                  <a:t>은 다음과 같이 정의</a:t>
                </a:r>
                <a:endParaRPr lang="en-US" altLang="ko-KR" sz="3200" b="0" dirty="0">
                  <a:latin typeface="+mn-e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̃"/>
                              <m:ctrlP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:(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3894023"/>
                <a:ext cx="15240000" cy="2498954"/>
              </a:xfrm>
              <a:prstGeom prst="rect">
                <a:avLst/>
              </a:prstGeom>
              <a:blipFill>
                <a:blip r:embed="rId3"/>
                <a:stretch>
                  <a:fillRect l="-1640" t="-5854" r="-7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819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7.4.1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 스위칭 논리함수의 성질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/>
              <p:nvPr/>
            </p:nvSpPr>
            <p:spPr>
              <a:xfrm>
                <a:off x="1523994" y="4240688"/>
                <a:ext cx="15240000" cy="18056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solidFill>
                      <a:srgbClr val="4460AE"/>
                    </a:solidFill>
                    <a:latin typeface="+mn-ea"/>
                  </a:rPr>
                  <a:t>이진 스위칭 논리</a:t>
                </a:r>
                <a:r>
                  <a:rPr lang="ko-KR" altLang="en-US" sz="3200" b="0" dirty="0">
                    <a:latin typeface="+mn-ea"/>
                  </a:rPr>
                  <a:t> </a:t>
                </a:r>
                <a:r>
                  <a:rPr lang="en-US" altLang="ko-KR" sz="3200" b="0" dirty="0">
                    <a:latin typeface="+mn-ea"/>
                  </a:rPr>
                  <a:t>: 0 </a:t>
                </a:r>
                <a:r>
                  <a:rPr lang="ko-KR" altLang="en-US" sz="3200" b="0" dirty="0">
                    <a:latin typeface="+mn-ea"/>
                  </a:rPr>
                  <a:t>또는 </a:t>
                </a:r>
                <a:r>
                  <a:rPr lang="en-US" altLang="ko-KR" sz="3200" b="0" dirty="0">
                    <a:latin typeface="+mn-ea"/>
                  </a:rPr>
                  <a:t>1</a:t>
                </a:r>
                <a:r>
                  <a:rPr lang="ko-KR" altLang="en-US" sz="3200" b="0" dirty="0">
                    <a:latin typeface="+mn-ea"/>
                  </a:rPr>
                  <a:t>의 상태 값 만을 갖는 변수에 대해 </a:t>
                </a:r>
                <a:r>
                  <a:rPr lang="en-US" altLang="ko-KR" sz="3200" b="0" dirty="0">
                    <a:latin typeface="+mn-ea"/>
                  </a:rPr>
                  <a:t>AND</a:t>
                </a:r>
                <a:r>
                  <a:rPr lang="en-US" altLang="ko-KR" sz="3200" dirty="0">
                    <a:latin typeface="+mn-ea"/>
                  </a:rPr>
                  <a:t>, OR, NOT</a:t>
                </a:r>
                <a:r>
                  <a:rPr lang="ko-KR" altLang="en-US" sz="3200" dirty="0">
                    <a:latin typeface="+mn-ea"/>
                  </a:rPr>
                  <a:t>을 연산</a:t>
                </a:r>
                <a:endParaRPr lang="en-US" altLang="ko-KR" sz="3200" dirty="0">
                  <a:latin typeface="+mn-ea"/>
                </a:endParaRPr>
              </a:p>
              <a:p>
                <a:endParaRPr lang="en-US" altLang="ko-KR" sz="105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solidFill>
                      <a:srgbClr val="4460AE"/>
                    </a:solidFill>
                    <a:latin typeface="+mn-ea"/>
                  </a:rPr>
                  <a:t>퍼지 스위칭 논리</a:t>
                </a:r>
                <a:r>
                  <a:rPr lang="en-US" altLang="ko-KR" sz="3200" dirty="0">
                    <a:latin typeface="+mn-ea"/>
                  </a:rPr>
                  <a:t> : </a:t>
                </a:r>
                <a:r>
                  <a:rPr lang="ko-KR" altLang="en-US" sz="3200" dirty="0">
                    <a:latin typeface="+mn-ea"/>
                  </a:rPr>
                  <a:t>상태 값으로 구간 </a:t>
                </a:r>
                <a:r>
                  <a:rPr lang="en-US" altLang="ko-KR" sz="3200" dirty="0">
                    <a:latin typeface="+mn-ea"/>
                  </a:rPr>
                  <a:t>[0, 1]</a:t>
                </a:r>
                <a:r>
                  <a:rPr lang="ko-KR" altLang="en-US" sz="3200" dirty="0">
                    <a:latin typeface="+mn-ea"/>
                  </a:rPr>
                  <a:t>상의 임의의 값을 가질 수 있는 변수에 대해</a:t>
                </a:r>
                <a:r>
                  <a:rPr lang="en-US" altLang="ko-KR" sz="3200" dirty="0">
                    <a:latin typeface="+mn-ea"/>
                  </a:rPr>
                  <a:t>,</a:t>
                </a:r>
              </a:p>
              <a:p>
                <a:endParaRPr lang="en-US" altLang="ko-KR" sz="80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   AND, OR, NOT</a:t>
                </a:r>
                <a:r>
                  <a:rPr lang="ko-KR" altLang="en-US" sz="3200" dirty="0">
                    <a:latin typeface="+mn-ea"/>
                  </a:rPr>
                  <a:t>에 해당하는 </a:t>
                </a:r>
                <a14:m>
                  <m:oMath xmlns:m="http://schemas.openxmlformats.org/officeDocument/2006/math">
                    <m:r>
                      <a:rPr lang="ko-KR" altLang="en-US" sz="320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</m:d>
                    <m:r>
                      <a:rPr lang="en-US" altLang="ko-KR" sz="3200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3200" b="0" dirty="0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altLang="ko-KR" sz="32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3200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</m:d>
                    <m:r>
                      <a:rPr lang="en-US" altLang="ko-KR" sz="3200" b="0" i="0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altLang="ko-KR" sz="3200" b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/>
                    </m:acc>
                    <m:r>
                      <a:rPr lang="en-US" altLang="ko-KR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3200" i="1" dirty="0">
                        <a:latin typeface="Cambria Math" panose="02040503050406030204" pitchFamily="18" charset="0"/>
                      </a:rPr>
                      <m:t>보</m:t>
                    </m:r>
                    <m:r>
                      <a:rPr lang="ko-KR" altLang="en-US" sz="3200" i="1" dirty="0" smtClean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𝑐𝑜𝑚𝑝𝑙𝑒𝑚𝑒𝑛𝑡</m:t>
                    </m:r>
                    <m:r>
                      <a:rPr lang="en-US" altLang="ko-KR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200" b="0" dirty="0">
                    <a:latin typeface="+mn-ea"/>
                  </a:rPr>
                  <a:t>등의 </a:t>
                </a:r>
                <a:r>
                  <a:rPr lang="ko-KR" altLang="en-US" sz="3200" dirty="0">
                    <a:latin typeface="+mn-ea"/>
                  </a:rPr>
                  <a:t>연산</a:t>
                </a:r>
                <a:endParaRPr lang="en-US" altLang="ko-KR" sz="3200" b="0" dirty="0">
                  <a:latin typeface="+mn-ea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4240688"/>
                <a:ext cx="15240000" cy="1805623"/>
              </a:xfrm>
              <a:prstGeom prst="rect">
                <a:avLst/>
              </a:prstGeom>
              <a:blipFill>
                <a:blip r:embed="rId3"/>
                <a:stretch>
                  <a:fillRect l="-1640" t="-8784" r="-1680" b="-128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628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7.4.1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 스위칭 논리함수의 성질</a:t>
            </a:r>
            <a:endParaRPr 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CEE0EF-C9B8-1904-B535-43B8ED358D96}"/>
              </a:ext>
            </a:extLst>
          </p:cNvPr>
          <p:cNvSpPr txBox="1"/>
          <p:nvPr/>
        </p:nvSpPr>
        <p:spPr>
          <a:xfrm>
            <a:off x="1523994" y="1980883"/>
            <a:ext cx="15240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latin typeface="+mn-ea"/>
              </a:rPr>
              <a:t>퍼지 스위칭 논리의 </a:t>
            </a:r>
            <a:r>
              <a:rPr lang="ko-KR" altLang="en-US" sz="3200" dirty="0">
                <a:latin typeface="+mn-ea"/>
              </a:rPr>
              <a:t>연산자는 다음 성질을 만족</a:t>
            </a:r>
            <a:r>
              <a:rPr lang="en-US" altLang="ko-KR" sz="3200" dirty="0">
                <a:latin typeface="+mn-ea"/>
              </a:rPr>
              <a:t>, </a:t>
            </a:r>
            <a:r>
              <a:rPr lang="ko-KR" altLang="en-US" sz="3200" dirty="0">
                <a:latin typeface="+mn-ea"/>
              </a:rPr>
              <a:t>여기서 </a:t>
            </a:r>
            <a:r>
              <a:rPr lang="en-US" altLang="ko-KR" sz="3200" dirty="0">
                <a:latin typeface="+mn-ea"/>
              </a:rPr>
              <a:t>a, b, c</a:t>
            </a:r>
            <a:r>
              <a:rPr lang="ko-KR" altLang="en-US" sz="3200" dirty="0">
                <a:latin typeface="+mn-ea"/>
              </a:rPr>
              <a:t>는 구간 </a:t>
            </a:r>
            <a:r>
              <a:rPr lang="en-US" altLang="ko-KR" sz="3200" dirty="0">
                <a:latin typeface="+mn-ea"/>
              </a:rPr>
              <a:t>[0, 1]</a:t>
            </a:r>
            <a:r>
              <a:rPr lang="ko-KR" altLang="en-US" sz="3200" dirty="0">
                <a:latin typeface="+mn-ea"/>
              </a:rPr>
              <a:t>상의 값</a:t>
            </a:r>
            <a:endParaRPr lang="en-US" altLang="ko-KR" sz="3200" b="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92DBA-06E5-7EDA-5177-FF1DFD39FE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176"/>
          <a:stretch/>
        </p:blipFill>
        <p:spPr>
          <a:xfrm>
            <a:off x="8424414" y="3055879"/>
            <a:ext cx="5971944" cy="55752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60B167-F470-8192-37BF-5593471356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351"/>
          <a:stretch/>
        </p:blipFill>
        <p:spPr>
          <a:xfrm>
            <a:off x="3172049" y="3055879"/>
            <a:ext cx="6124351" cy="50864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E427C2-A69A-F4A1-252B-1051F46778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303" b="37824"/>
          <a:stretch/>
        </p:blipFill>
        <p:spPr>
          <a:xfrm>
            <a:off x="2127977" y="7915522"/>
            <a:ext cx="6296437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11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7.4.1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 스위칭 논리함수의 성질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/>
              <p:nvPr/>
            </p:nvSpPr>
            <p:spPr>
              <a:xfrm>
                <a:off x="1523994" y="1995537"/>
                <a:ext cx="15240000" cy="5034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퍼지 스위칭 함수 </a:t>
                </a:r>
                <a14:m>
                  <m:oMath xmlns:m="http://schemas.openxmlformats.org/officeDocument/2006/math"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3200" dirty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ko-KR" altLang="en-US" sz="32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ko-KR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∧</m:t>
                    </m:r>
                    <m:acc>
                      <m:accPr>
                        <m:chr m:val="̅"/>
                        <m:ctrlPr>
                          <a:rPr lang="en-US" altLang="ko-KR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200" b="0" dirty="0">
                    <a:latin typeface="+mn-ea"/>
                  </a:rPr>
                  <a:t>의 </a:t>
                </a:r>
                <a:r>
                  <a:rPr lang="ko-KR" altLang="en-US" sz="3200" b="0" dirty="0" err="1">
                    <a:latin typeface="+mn-ea"/>
                  </a:rPr>
                  <a:t>특성표</a:t>
                </a:r>
                <a:endParaRPr lang="en-US" altLang="ko-KR" sz="3200" b="0" dirty="0">
                  <a:latin typeface="+mn-ea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1995537"/>
                <a:ext cx="15240000" cy="503408"/>
              </a:xfrm>
              <a:prstGeom prst="rect">
                <a:avLst/>
              </a:prstGeom>
              <a:blipFill>
                <a:blip r:embed="rId3"/>
                <a:stretch>
                  <a:fillRect l="-1640" t="-28916" b="-493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E2ED83AA-DB89-A3EB-F71C-00755DE5E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3533899"/>
            <a:ext cx="7315200" cy="477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65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7.4.2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함수의 간략화</a:t>
            </a:r>
            <a:endParaRPr 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CEE0EF-C9B8-1904-B535-43B8ED358D96}"/>
              </a:ext>
            </a:extLst>
          </p:cNvPr>
          <p:cNvSpPr txBox="1"/>
          <p:nvPr/>
        </p:nvSpPr>
        <p:spPr>
          <a:xfrm>
            <a:off x="1523994" y="3677982"/>
            <a:ext cx="1524000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latin typeface="+mn-ea"/>
              </a:rPr>
              <a:t>퍼지 스위칭 함수를 실제 하드웨어로 구현할 때 사용되는 소자 개수를 줄이기 위해</a:t>
            </a:r>
            <a:endParaRPr lang="en-US" altLang="ko-KR" sz="3200" b="0" dirty="0">
              <a:latin typeface="+mn-ea"/>
            </a:endParaRPr>
          </a:p>
          <a:p>
            <a:r>
              <a:rPr lang="en-US" altLang="ko-KR" sz="3200" dirty="0">
                <a:latin typeface="+mn-ea"/>
              </a:rPr>
              <a:t>   </a:t>
            </a:r>
            <a:r>
              <a:rPr lang="ko-KR" altLang="en-US" sz="3200" dirty="0">
                <a:latin typeface="+mn-ea"/>
              </a:rPr>
              <a:t>또는 함수 특성의 분석을 쉽게 하기 위해서 함수를 </a:t>
            </a:r>
            <a:r>
              <a:rPr lang="ko-KR" altLang="en-US" sz="3200" dirty="0">
                <a:solidFill>
                  <a:srgbClr val="4460AE"/>
                </a:solidFill>
                <a:latin typeface="+mn-ea"/>
              </a:rPr>
              <a:t>간략화 </a:t>
            </a:r>
            <a:r>
              <a:rPr lang="ko-KR" altLang="en-US" sz="3200" dirty="0">
                <a:latin typeface="+mn-ea"/>
              </a:rPr>
              <a:t>하는 것이 필요하다</a:t>
            </a:r>
            <a:r>
              <a:rPr lang="en-US" altLang="ko-KR" sz="3200" dirty="0">
                <a:latin typeface="+mn-ea"/>
              </a:rPr>
              <a:t>.</a:t>
            </a:r>
            <a:endParaRPr lang="en-US" altLang="ko-KR" sz="3200" b="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C01E2D-B712-38E3-8292-46C6526FD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494" y="4971922"/>
            <a:ext cx="6477000" cy="1773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CD018C-8AE4-E6E3-14F9-1CD627A5040D}"/>
              </a:ext>
            </a:extLst>
          </p:cNvPr>
          <p:cNvSpPr txBox="1"/>
          <p:nvPr/>
        </p:nvSpPr>
        <p:spPr>
          <a:xfrm>
            <a:off x="1523994" y="7054442"/>
            <a:ext cx="15240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latin typeface="+mn-ea"/>
              </a:rPr>
              <a:t>이 방법은 체계적이지 못해 비효율적이고 완전한 간략화를 한다는 보장이 </a:t>
            </a:r>
            <a:r>
              <a:rPr lang="ko-KR" altLang="en-US" sz="3200" dirty="0">
                <a:latin typeface="+mn-ea"/>
              </a:rPr>
              <a:t>없다</a:t>
            </a:r>
            <a:r>
              <a:rPr lang="en-US" altLang="ko-KR" sz="3200" dirty="0">
                <a:latin typeface="+mn-ea"/>
              </a:rPr>
              <a:t>.</a:t>
            </a:r>
            <a:endParaRPr lang="en-US" altLang="ko-KR" sz="32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1396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7.4.2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함수의 간략화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BE90B5E-4E43-19D5-8F26-DEA97483B7D2}"/>
                  </a:ext>
                </a:extLst>
              </p:cNvPr>
              <p:cNvSpPr txBox="1"/>
              <p:nvPr/>
            </p:nvSpPr>
            <p:spPr>
              <a:xfrm>
                <a:off x="1523994" y="3256733"/>
                <a:ext cx="15240000" cy="3773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퍼지 스위칭 논리에서 사용하는 용어</a:t>
                </a:r>
                <a:endParaRPr lang="en-US" altLang="ko-KR" sz="3200" b="0" dirty="0">
                  <a:latin typeface="+mn-ea"/>
                </a:endParaRPr>
              </a:p>
              <a:p>
                <a:endParaRPr lang="en-US" altLang="ko-KR" sz="1050" b="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   </a:t>
                </a:r>
                <a:r>
                  <a:rPr lang="ko-KR" altLang="en-US" sz="3200" b="0" dirty="0" err="1">
                    <a:solidFill>
                      <a:srgbClr val="4460AE"/>
                    </a:solidFill>
                    <a:latin typeface="+mn-ea"/>
                  </a:rPr>
                  <a:t>리터럴</a:t>
                </a:r>
                <a:r>
                  <a:rPr lang="en-US" altLang="ko-KR" sz="3200" dirty="0">
                    <a:latin typeface="+mn-ea"/>
                  </a:rPr>
                  <a:t> : </a:t>
                </a:r>
                <a:r>
                  <a:rPr lang="ko-KR" altLang="en-US" sz="3200" dirty="0">
                    <a:latin typeface="+mn-ea"/>
                  </a:rPr>
                  <a:t>변수 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3200" dirty="0">
                    <a:latin typeface="+mn-ea"/>
                  </a:rPr>
                  <a:t>나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3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endParaRPr lang="en-US" altLang="ko-KR" sz="3200" dirty="0">
                  <a:latin typeface="+mn-ea"/>
                </a:endParaRPr>
              </a:p>
              <a:p>
                <a:endParaRPr lang="en-US" altLang="ko-KR" sz="105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   </a:t>
                </a:r>
                <a:r>
                  <a:rPr lang="ko-KR" altLang="en-US" sz="3200" dirty="0">
                    <a:solidFill>
                      <a:srgbClr val="4460AE"/>
                    </a:solidFill>
                    <a:latin typeface="+mn-ea"/>
                  </a:rPr>
                  <a:t>절</a:t>
                </a:r>
                <a:r>
                  <a:rPr lang="ko-KR" altLang="en-US" sz="3200" dirty="0">
                    <a:latin typeface="+mn-ea"/>
                  </a:rPr>
                  <a:t> </a:t>
                </a:r>
                <a:r>
                  <a:rPr lang="en-US" altLang="ko-KR" sz="3200" dirty="0">
                    <a:latin typeface="+mn-ea"/>
                  </a:rPr>
                  <a:t>: </a:t>
                </a:r>
                <a:r>
                  <a:rPr lang="ko-KR" altLang="en-US" sz="3200" dirty="0">
                    <a:latin typeface="+mn-ea"/>
                  </a:rPr>
                  <a:t>한 개 이상 </a:t>
                </a:r>
                <a:r>
                  <a:rPr lang="ko-KR" altLang="en-US" sz="3200" dirty="0" err="1">
                    <a:latin typeface="+mn-ea"/>
                  </a:rPr>
                  <a:t>리터럴의</a:t>
                </a:r>
                <a:r>
                  <a:rPr lang="ko-KR" altLang="en-US" sz="3200" dirty="0">
                    <a:latin typeface="+mn-ea"/>
                  </a:rPr>
                  <a:t> 논리합 </a:t>
                </a:r>
                <a14:m>
                  <m:oMath xmlns:m="http://schemas.openxmlformats.org/officeDocument/2006/math">
                    <m:r>
                      <a:rPr lang="en-US" altLang="ko-KR" sz="32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3200" i="1" dirty="0">
                        <a:latin typeface="Cambria Math" panose="02040503050406030204" pitchFamily="18" charset="0"/>
                      </a:rPr>
                      <m:t>예</m:t>
                    </m:r>
                    <m:r>
                      <a:rPr lang="en-US" altLang="ko-KR" sz="3200" b="0" i="0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ko-KR" sz="3200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3200" dirty="0" smtClean="0"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 altLang="ko-KR" sz="3200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3200" dirty="0">
                        <a:latin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altLang="ko-KR" sz="3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3200" b="0" dirty="0">
                  <a:latin typeface="+mn-ea"/>
                </a:endParaRPr>
              </a:p>
              <a:p>
                <a:endParaRPr lang="en-US" altLang="ko-KR" sz="1050" b="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   </a:t>
                </a:r>
                <a:r>
                  <a:rPr lang="ko-KR" altLang="en-US" sz="3200" dirty="0">
                    <a:solidFill>
                      <a:srgbClr val="4460AE"/>
                    </a:solidFill>
                    <a:latin typeface="+mn-ea"/>
                  </a:rPr>
                  <a:t>구</a:t>
                </a:r>
                <a:r>
                  <a:rPr lang="ko-KR" altLang="en-US" sz="3200" dirty="0">
                    <a:latin typeface="+mn-ea"/>
                  </a:rPr>
                  <a:t> </a:t>
                </a:r>
                <a:r>
                  <a:rPr lang="en-US" altLang="ko-KR" sz="3200" dirty="0">
                    <a:latin typeface="+mn-ea"/>
                  </a:rPr>
                  <a:t>: </a:t>
                </a:r>
                <a:r>
                  <a:rPr lang="ko-KR" altLang="en-US" sz="3200" dirty="0">
                    <a:latin typeface="+mn-ea"/>
                  </a:rPr>
                  <a:t>한 개 이상 </a:t>
                </a:r>
                <a:r>
                  <a:rPr lang="ko-KR" altLang="en-US" sz="3200" dirty="0" err="1">
                    <a:latin typeface="+mn-ea"/>
                  </a:rPr>
                  <a:t>리터럴의</a:t>
                </a:r>
                <a:r>
                  <a:rPr lang="ko-KR" altLang="en-US" sz="3200" dirty="0">
                    <a:latin typeface="+mn-ea"/>
                  </a:rPr>
                  <a:t> 논리곱 </a:t>
                </a:r>
                <a14:m>
                  <m:oMath xmlns:m="http://schemas.openxmlformats.org/officeDocument/2006/math">
                    <m:r>
                      <a:rPr lang="en-US" altLang="ko-KR" sz="32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3200" i="1" dirty="0">
                        <a:latin typeface="Cambria Math" panose="02040503050406030204" pitchFamily="18" charset="0"/>
                      </a:rPr>
                      <m:t>예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∧</m:t>
                    </m:r>
                    <m:acc>
                      <m:accPr>
                        <m:chr m:val="̅"/>
                        <m:ctrlPr>
                          <a:rPr lang="en-US" altLang="ko-KR" sz="3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ko-KR" altLang="en-US" sz="320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3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3200" dirty="0">
                  <a:latin typeface="+mn-ea"/>
                </a:endParaRPr>
              </a:p>
              <a:p>
                <a:endParaRPr lang="en-US" altLang="ko-KR" sz="1050" b="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   </a:t>
                </a:r>
                <a:r>
                  <a:rPr lang="ko-KR" altLang="en-US" sz="3200" dirty="0">
                    <a:solidFill>
                      <a:srgbClr val="4460AE"/>
                    </a:solidFill>
                    <a:latin typeface="+mn-ea"/>
                  </a:rPr>
                  <a:t>논리곱 정규형 </a:t>
                </a:r>
                <a:r>
                  <a:rPr lang="en-US" altLang="ko-KR" sz="3200" dirty="0">
                    <a:latin typeface="+mn-ea"/>
                  </a:rPr>
                  <a:t>: </a:t>
                </a:r>
                <a:r>
                  <a:rPr lang="ko-KR" altLang="en-US" sz="3200" dirty="0">
                    <a:latin typeface="+mn-ea"/>
                  </a:rPr>
                  <a:t>절의 논리곱</a:t>
                </a:r>
                <a:endParaRPr lang="en-US" altLang="ko-KR" sz="3200" b="0" dirty="0">
                  <a:latin typeface="+mn-ea"/>
                </a:endParaRPr>
              </a:p>
              <a:p>
                <a:endParaRPr lang="en-US" altLang="ko-KR" sz="1050" b="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   </a:t>
                </a:r>
                <a:r>
                  <a:rPr lang="ko-KR" altLang="en-US" sz="3200" dirty="0">
                    <a:solidFill>
                      <a:srgbClr val="4460AE"/>
                    </a:solidFill>
                    <a:latin typeface="+mn-ea"/>
                  </a:rPr>
                  <a:t>논리합 정규형 </a:t>
                </a:r>
                <a:r>
                  <a:rPr lang="en-US" altLang="ko-KR" sz="3200" dirty="0">
                    <a:latin typeface="+mn-ea"/>
                  </a:rPr>
                  <a:t>: </a:t>
                </a:r>
                <a:r>
                  <a:rPr lang="ko-KR" altLang="en-US" sz="3200" dirty="0">
                    <a:latin typeface="+mn-ea"/>
                  </a:rPr>
                  <a:t>구의 논리합</a:t>
                </a:r>
                <a:endParaRPr lang="en-US" altLang="ko-KR" sz="3200" dirty="0">
                  <a:latin typeface="+mn-ea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BE90B5E-4E43-19D5-8F26-DEA97483B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3256733"/>
                <a:ext cx="15240000" cy="3773534"/>
              </a:xfrm>
              <a:prstGeom prst="rect">
                <a:avLst/>
              </a:prstGeom>
              <a:blipFill>
                <a:blip r:embed="rId3"/>
                <a:stretch>
                  <a:fillRect l="-1640" t="-4039" b="-5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215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7.4.3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 스위칭 논리함수의 분석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FC88B5-D70E-725E-E7A1-EA221D5B7CB7}"/>
                  </a:ext>
                </a:extLst>
              </p:cNvPr>
              <p:cNvSpPr txBox="1"/>
              <p:nvPr/>
            </p:nvSpPr>
            <p:spPr>
              <a:xfrm>
                <a:off x="1523994" y="2151661"/>
                <a:ext cx="15240000" cy="59016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퍼지 스위칭 함수는 </a:t>
                </a:r>
                <a:r>
                  <a:rPr lang="en-US" altLang="ko-KR" sz="3200" b="0" dirty="0">
                    <a:latin typeface="+mn-ea"/>
                  </a:rPr>
                  <a:t>[0, 1]</a:t>
                </a:r>
                <a:r>
                  <a:rPr lang="ko-KR" altLang="en-US" sz="3200" b="0" dirty="0">
                    <a:latin typeface="+mn-ea"/>
                  </a:rPr>
                  <a:t>상의 값을 갖기 때문에 결정 메커니즘을 제공하지 못한다</a:t>
                </a:r>
                <a:r>
                  <a:rPr lang="en-US" altLang="ko-KR" sz="3200" b="0" dirty="0">
                    <a:latin typeface="+mn-ea"/>
                  </a:rPr>
                  <a:t>.</a:t>
                </a:r>
                <a:endParaRPr lang="en-US" altLang="ko-KR" sz="3200" dirty="0">
                  <a:latin typeface="+mn-ea"/>
                </a:endParaRPr>
              </a:p>
              <a:p>
                <a:endParaRPr lang="en-US" altLang="ko-KR" sz="1050" dirty="0">
                  <a:latin typeface="+mn-ea"/>
                </a:endParaRPr>
              </a:p>
              <a:p>
                <a:r>
                  <a:rPr lang="ko-KR" altLang="en-US" sz="3200" b="0" dirty="0">
                    <a:latin typeface="+mn-ea"/>
                  </a:rPr>
                  <a:t>    </a:t>
                </a:r>
                <a:r>
                  <a:rPr lang="ko-KR" altLang="en-US" sz="32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즉</a:t>
                </a:r>
                <a:r>
                  <a:rPr lang="en-US" altLang="ko-KR" sz="32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</a:t>
                </a:r>
                <a:r>
                  <a:rPr lang="ko-KR" altLang="en-US" sz="32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함수 값이 </a:t>
                </a:r>
                <a14:m>
                  <m:oMath xmlns:m="http://schemas.openxmlformats.org/officeDocument/2006/math">
                    <m:r>
                      <a:rPr lang="ko-KR" altLang="en-US" sz="3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ko-KR" altLang="en-US" sz="32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en-US" altLang="ko-KR" sz="32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32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때 어떤 동작을 하도록 정의되어 있지 않다면</a:t>
                </a:r>
                <a:r>
                  <a:rPr lang="en-US" altLang="ko-KR" sz="32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[0, 1] </a:t>
                </a:r>
                <a:r>
                  <a:rPr lang="ko-KR" altLang="en-US" sz="32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상의 무수히   </a:t>
                </a:r>
                <a:endParaRPr lang="en-US" altLang="ko-KR" sz="32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  </a:t>
                </a:r>
                <a:r>
                  <a:rPr lang="ko-KR" altLang="en-US" sz="32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많은</a:t>
                </a:r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점 중 하나인 </a:t>
                </a:r>
                <a14:m>
                  <m:oMath xmlns:m="http://schemas.openxmlformats.org/officeDocument/2006/math">
                    <m:r>
                      <a:rPr lang="ko-KR" altLang="en-US" sz="32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32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 어떤 의미를 부여하기 곤란하다</a:t>
                </a:r>
                <a:r>
                  <a:rPr lang="en-US" altLang="ko-KR" sz="32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endParaRPr lang="en-US" altLang="ko-KR" sz="1050" b="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dirty="0">
                    <a:latin typeface="+mn-ea"/>
                  </a:rPr>
                  <a:t>퍼지 스위칭 함수에서는 함수 값이 </a:t>
                </a:r>
                <a:r>
                  <a:rPr lang="ko-KR" altLang="en-US" sz="3200" dirty="0" err="1">
                    <a:latin typeface="+mn-ea"/>
                  </a:rPr>
                  <a:t>치역구간</a:t>
                </a:r>
                <a:r>
                  <a:rPr lang="ko-KR" altLang="en-US" sz="3200" dirty="0">
                    <a:latin typeface="+mn-ea"/>
                  </a:rPr>
                  <a:t> </a:t>
                </a:r>
                <a:r>
                  <a:rPr lang="en-US" altLang="ko-KR" sz="3200" dirty="0">
                    <a:latin typeface="+mn-ea"/>
                  </a:rPr>
                  <a:t>[0, 1]</a:t>
                </a:r>
                <a:r>
                  <a:rPr lang="ko-KR" altLang="en-US" sz="3200" dirty="0">
                    <a:latin typeface="+mn-ea"/>
                  </a:rPr>
                  <a:t>을 유한개의 구간으로 나누고</a:t>
                </a:r>
                <a:r>
                  <a:rPr lang="en-US" altLang="ko-KR" sz="3200" dirty="0">
                    <a:latin typeface="+mn-ea"/>
                  </a:rPr>
                  <a:t>,</a:t>
                </a:r>
              </a:p>
              <a:p>
                <a:r>
                  <a:rPr lang="en-US" altLang="ko-KR" sz="3200" dirty="0">
                    <a:latin typeface="+mn-ea"/>
                  </a:rPr>
                  <a:t>   </a:t>
                </a:r>
                <a:r>
                  <a:rPr lang="ko-KR" altLang="en-US" sz="3200" dirty="0">
                    <a:latin typeface="+mn-ea"/>
                  </a:rPr>
                  <a:t>그 구간에 의미를 부여하여 사용한다</a:t>
                </a:r>
                <a:r>
                  <a:rPr lang="en-US" altLang="ko-KR" sz="3200" dirty="0">
                    <a:latin typeface="+mn-ea"/>
                  </a:rPr>
                  <a:t>.</a:t>
                </a:r>
              </a:p>
              <a:p>
                <a:endParaRPr lang="en-US" altLang="ko-KR" sz="3200" dirty="0">
                  <a:latin typeface="+mn-ea"/>
                </a:endParaRPr>
              </a:p>
              <a:p>
                <a:endParaRPr lang="en-US" altLang="ko-KR" sz="3200" dirty="0">
                  <a:latin typeface="+mn-ea"/>
                </a:endParaRPr>
              </a:p>
              <a:p>
                <a:endParaRPr lang="en-US" altLang="ko-KR" sz="3200" dirty="0">
                  <a:latin typeface="+mn-ea"/>
                </a:endParaRPr>
              </a:p>
              <a:p>
                <a:endParaRPr lang="en-US" altLang="ko-KR" sz="3200" dirty="0">
                  <a:latin typeface="+mn-ea"/>
                </a:endParaRPr>
              </a:p>
              <a:p>
                <a:endParaRPr lang="en-US" altLang="ko-KR" sz="1050" b="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dirty="0">
                    <a:latin typeface="+mn-ea"/>
                  </a:rPr>
                  <a:t>퍼지 스위칭 함수의 값이 어떤 구간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3200" dirty="0">
                    <a:latin typeface="+mn-ea"/>
                  </a:rPr>
                  <a:t>의 값을 가질 때</a:t>
                </a:r>
                <a:r>
                  <a:rPr lang="en-US" altLang="ko-KR" sz="3200" dirty="0">
                    <a:latin typeface="+mn-ea"/>
                  </a:rPr>
                  <a:t>,</a:t>
                </a:r>
                <a:r>
                  <a:rPr lang="ko-KR" altLang="en-US" sz="3200" dirty="0">
                    <a:latin typeface="+mn-ea"/>
                  </a:rPr>
                  <a:t> 각 변수가 가지는 값의 범위를  </a:t>
                </a:r>
                <a:endParaRPr lang="en-US" altLang="ko-KR" sz="320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   </a:t>
                </a:r>
                <a:r>
                  <a:rPr lang="ko-KR" altLang="en-US" sz="3200" dirty="0">
                    <a:latin typeface="+mn-ea"/>
                  </a:rPr>
                  <a:t>구하는 것을 퍼지 스위칭 함수의 </a:t>
                </a:r>
                <a:r>
                  <a:rPr lang="ko-KR" altLang="en-US" sz="3200" dirty="0">
                    <a:solidFill>
                      <a:srgbClr val="4460AE"/>
                    </a:solidFill>
                    <a:latin typeface="+mn-ea"/>
                  </a:rPr>
                  <a:t>분석</a:t>
                </a:r>
                <a:r>
                  <a:rPr lang="ko-KR" altLang="en-US" sz="3200" dirty="0">
                    <a:latin typeface="+mn-ea"/>
                  </a:rPr>
                  <a:t>이라 한다</a:t>
                </a:r>
                <a:r>
                  <a:rPr lang="en-US" altLang="ko-KR" sz="3200" dirty="0">
                    <a:latin typeface="+mn-ea"/>
                  </a:rPr>
                  <a:t>. </a:t>
                </a:r>
                <a:endParaRPr lang="en-US" altLang="ko-KR" sz="3200" b="0" dirty="0">
                  <a:latin typeface="+mn-ea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FC88B5-D70E-725E-E7A1-EA221D5B7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2151661"/>
                <a:ext cx="15240000" cy="5901616"/>
              </a:xfrm>
              <a:prstGeom prst="rect">
                <a:avLst/>
              </a:prstGeom>
              <a:blipFill>
                <a:blip r:embed="rId3"/>
                <a:stretch>
                  <a:fillRect l="-1640" t="-2686" r="-240" b="-33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5E81A3A8-FB77-73FE-6BF8-4C022CA47E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0370"/>
          <a:stretch/>
        </p:blipFill>
        <p:spPr>
          <a:xfrm>
            <a:off x="5638800" y="5167322"/>
            <a:ext cx="2955509" cy="10376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69A753-1BA0-7596-0DE1-E36603C37E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667"/>
          <a:stretch/>
        </p:blipFill>
        <p:spPr>
          <a:xfrm>
            <a:off x="9372600" y="5037615"/>
            <a:ext cx="2955509" cy="116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22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7.4.3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 스위칭 논리함수의 분석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FC88B5-D70E-725E-E7A1-EA221D5B7CB7}"/>
                  </a:ext>
                </a:extLst>
              </p:cNvPr>
              <p:cNvSpPr txBox="1"/>
              <p:nvPr/>
            </p:nvSpPr>
            <p:spPr>
              <a:xfrm>
                <a:off x="1523994" y="1866900"/>
                <a:ext cx="15240000" cy="40281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dirty="0">
                    <a:latin typeface="+mn-ea"/>
                  </a:rPr>
                  <a:t>퍼지 스위칭 함수 </a:t>
                </a:r>
                <a14:m>
                  <m:oMath xmlns:m="http://schemas.openxmlformats.org/officeDocument/2006/math"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=(</m:t>
                    </m:r>
                    <m:acc>
                      <m:accPr>
                        <m:chr m:val="̅"/>
                        <m:ctrlPr>
                          <a:rPr lang="en-US" altLang="ko-KR" sz="3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ko-KR" altLang="en-US" sz="3200" i="1">
                        <a:latin typeface="Cambria Math" panose="02040503050406030204" pitchFamily="18" charset="0"/>
                      </a:rPr>
                      <m:t>∧</m:t>
                    </m:r>
                    <m:acc>
                      <m:accPr>
                        <m:chr m:val="̅"/>
                        <m:ctrlPr>
                          <a:rPr lang="en-US" altLang="ko-KR" sz="3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3200" dirty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ko-KR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∧</m:t>
                    </m:r>
                    <m:acc>
                      <m:accPr>
                        <m:chr m:val="̅"/>
                        <m:ctrlPr>
                          <a:rPr lang="en-US" altLang="ko-KR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200" b="0" dirty="0">
                    <a:latin typeface="+mn-ea"/>
                  </a:rPr>
                  <a:t>일 때</a:t>
                </a:r>
                <a:r>
                  <a:rPr lang="en-US" altLang="ko-KR" sz="3200" b="0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3200" b="0" dirty="0">
                    <a:latin typeface="+mn-ea"/>
                  </a:rPr>
                  <a:t>일  </a:t>
                </a:r>
                <a:endParaRPr lang="en-US" altLang="ko-KR" sz="3200" b="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   </a:t>
                </a:r>
                <a:r>
                  <a:rPr lang="ko-KR" altLang="en-US" sz="3200" b="0" dirty="0">
                    <a:latin typeface="+mn-ea"/>
                  </a:rPr>
                  <a:t>조건을 구해보면</a:t>
                </a:r>
                <a:endParaRPr lang="en-US" altLang="ko-KR" sz="3200" dirty="0">
                  <a:latin typeface="+mn-ea"/>
                </a:endParaRPr>
              </a:p>
              <a:p>
                <a:endParaRPr lang="en-US" altLang="ko-KR" sz="1050" dirty="0">
                  <a:latin typeface="+mn-ea"/>
                </a:endParaRPr>
              </a:p>
              <a:p>
                <a:r>
                  <a:rPr lang="ko-KR" altLang="en-US" sz="3200" b="0" dirty="0">
                    <a:latin typeface="+mn-ea"/>
                  </a:rPr>
                  <a:t>    </a:t>
                </a:r>
                <a:r>
                  <a:rPr lang="ko-KR" altLang="en-US" sz="32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두 개의 구가 </a:t>
                </a:r>
                <a14:m>
                  <m:oMath xmlns:m="http://schemas.openxmlformats.org/officeDocument/2006/math">
                    <m:r>
                      <a:rPr lang="en-US" altLang="ko-KR" sz="3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ko-KR" sz="32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(Max)</a:t>
                </a:r>
                <a:r>
                  <a:rPr lang="ko-KR" altLang="en-US" sz="32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 의해 연결되어 있으므로 값이 큰 구가 함수의 값을 결정</a:t>
                </a:r>
                <a:endParaRPr lang="en-US" altLang="ko-KR" sz="32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endParaRPr lang="en-US" altLang="ko-KR" sz="1050" b="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dirty="0">
                    <a:latin typeface="+mn-ea"/>
                  </a:rPr>
                  <a:t>먼저</a:t>
                </a:r>
                <a:r>
                  <a:rPr lang="en-US" altLang="ko-KR" sz="3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3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ko-KR" altLang="en-US" sz="3200" i="1">
                        <a:latin typeface="Cambria Math" panose="02040503050406030204" pitchFamily="18" charset="0"/>
                      </a:rPr>
                      <m:t>∧</m:t>
                    </m:r>
                    <m:acc>
                      <m:accPr>
                        <m:chr m:val="̅"/>
                        <m:ctrlPr>
                          <a:rPr lang="en-US" altLang="ko-KR" sz="3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ko-KR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ko-KR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∧</m:t>
                    </m:r>
                    <m:acc>
                      <m:accPr>
                        <m:chr m:val="̅"/>
                        <m:ctrlPr>
                          <a:rPr lang="en-US" altLang="ko-KR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ko-KR" altLang="en-US" sz="3200" dirty="0">
                    <a:latin typeface="+mn-ea"/>
                  </a:rPr>
                  <a:t> 경우</a:t>
                </a:r>
                <a:endParaRPr lang="en-US" altLang="ko-KR" sz="1050" dirty="0">
                  <a:latin typeface="+mn-ea"/>
                </a:endParaRPr>
              </a:p>
              <a:p>
                <a:endParaRPr lang="en-US" altLang="ko-KR" sz="1050" b="0" dirty="0">
                  <a:latin typeface="+mn-e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ko-KR" altLang="en-US" sz="3200" i="1"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̅"/>
                          <m:ctrlP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ko-K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𝑀𝑖𝑛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̅"/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sz="3200" dirty="0">
                  <a:latin typeface="+mn-ea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𝑀𝑖𝑛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[ 1−</m:t>
                      </m:r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</a:rPr>
                        <m:t>, 1−</m:t>
                      </m:r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FC88B5-D70E-725E-E7A1-EA221D5B7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1866900"/>
                <a:ext cx="15240000" cy="4028154"/>
              </a:xfrm>
              <a:prstGeom prst="rect">
                <a:avLst/>
              </a:prstGeom>
              <a:blipFill>
                <a:blip r:embed="rId3"/>
                <a:stretch>
                  <a:fillRect l="-1640" t="-36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456C288-1308-EA22-C5AD-DF9A95AE3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566" y="6475548"/>
            <a:ext cx="4552855" cy="252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99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7.4.3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 스위칭 논리함수의 분석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FC88B5-D70E-725E-E7A1-EA221D5B7CB7}"/>
                  </a:ext>
                </a:extLst>
              </p:cNvPr>
              <p:cNvSpPr txBox="1"/>
              <p:nvPr/>
            </p:nvSpPr>
            <p:spPr>
              <a:xfrm>
                <a:off x="1523994" y="1866900"/>
                <a:ext cx="15240000" cy="22166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3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ko-KR" altLang="en-US" sz="3200" i="1">
                        <a:latin typeface="Cambria Math" panose="02040503050406030204" pitchFamily="18" charset="0"/>
                      </a:rPr>
                      <m:t>∧</m:t>
                    </m:r>
                    <m:acc>
                      <m:accPr>
                        <m:chr m:val="̅"/>
                        <m:ctrlPr>
                          <a:rPr lang="en-US" altLang="ko-KR" sz="3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ko-KR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ko-KR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∧</m:t>
                    </m:r>
                    <m:acc>
                      <m:accPr>
                        <m:chr m:val="̅"/>
                        <m:ctrlPr>
                          <a:rPr lang="en-US" altLang="ko-KR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ko-KR" altLang="en-US" sz="3200" dirty="0">
                    <a:latin typeface="+mn-ea"/>
                  </a:rPr>
                  <a:t> 경우</a:t>
                </a:r>
                <a:endParaRPr lang="en-US" altLang="ko-KR" sz="1050" dirty="0">
                  <a:latin typeface="+mn-ea"/>
                </a:endParaRPr>
              </a:p>
              <a:p>
                <a:endParaRPr lang="en-US" altLang="ko-KR" sz="1050" b="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32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ko-KR" altLang="en-US" sz="32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ko-KR" sz="3200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ko-KR" altLang="en-US" sz="3200" i="1"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̅"/>
                          <m:ctrlP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altLang="ko-K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𝑀𝑖𝑛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sz="3200" dirty="0">
                  <a:latin typeface="+mn-ea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𝑀𝑖𝑛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1−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FC88B5-D70E-725E-E7A1-EA221D5B7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1866900"/>
                <a:ext cx="15240000" cy="2216697"/>
              </a:xfrm>
              <a:prstGeom prst="rect">
                <a:avLst/>
              </a:prstGeom>
              <a:blipFill>
                <a:blip r:embed="rId3"/>
                <a:stretch>
                  <a:fillRect l="-1640" t="-6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5E62F11-63C9-DB5D-F590-2CB063628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725" y="4083597"/>
            <a:ext cx="5288537" cy="17946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F8557B-DDC9-D8DE-72CB-B5323EA87424}"/>
                  </a:ext>
                </a:extLst>
              </p:cNvPr>
              <p:cNvSpPr txBox="1"/>
              <p:nvPr/>
            </p:nvSpPr>
            <p:spPr>
              <a:xfrm>
                <a:off x="1523994" y="6108935"/>
                <a:ext cx="15240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앞의 두 가지 경우에 대해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3200" b="0" dirty="0">
                    <a:latin typeface="+mn-ea"/>
                  </a:rPr>
                  <a:t>이 성립해야 하므로</a:t>
                </a:r>
                <a:endParaRPr lang="en-US" altLang="ko-KR" sz="3200" b="0" dirty="0">
                  <a:latin typeface="+mn-ea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F8557B-DDC9-D8DE-72CB-B5323EA87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6108935"/>
                <a:ext cx="15240000" cy="492443"/>
              </a:xfrm>
              <a:prstGeom prst="rect">
                <a:avLst/>
              </a:prstGeom>
              <a:blipFill>
                <a:blip r:embed="rId5"/>
                <a:stretch>
                  <a:fillRect l="-1640" t="-30864" b="-5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2945C53D-E8E2-269E-635A-237AB62606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7806" y="6832108"/>
            <a:ext cx="3572374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7.3.1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퍼지함수의 적분</a:t>
            </a:r>
            <a:endParaRPr 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CEE0EF-C9B8-1904-B535-43B8ED358D96}"/>
              </a:ext>
            </a:extLst>
          </p:cNvPr>
          <p:cNvSpPr txBox="1"/>
          <p:nvPr/>
        </p:nvSpPr>
        <p:spPr>
          <a:xfrm>
            <a:off x="1523994" y="4570266"/>
            <a:ext cx="15240000" cy="11464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latin typeface="+mn-ea"/>
              </a:rPr>
              <a:t>보통구간에서의 퍼지화 함수의 적분</a:t>
            </a:r>
            <a:endParaRPr lang="en-US" altLang="ko-KR" sz="3200" dirty="0">
              <a:latin typeface="+mn-ea"/>
            </a:endParaRP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latin typeface="+mn-ea"/>
              </a:rPr>
              <a:t>퍼지구간에서의 함수의 적분</a:t>
            </a:r>
            <a:endParaRPr lang="en-US" altLang="ko-KR" sz="3200" b="0" dirty="0">
              <a:latin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1)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보통구간에서의 퍼지화 함수의 적분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E5F796-E581-4026-AB42-16B7DAE6F535}"/>
                  </a:ext>
                </a:extLst>
              </p:cNvPr>
              <p:cNvSpPr txBox="1"/>
              <p:nvPr/>
            </p:nvSpPr>
            <p:spPr>
              <a:xfrm>
                <a:off x="1523994" y="3669633"/>
                <a:ext cx="15240000" cy="36476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보통구간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ko-KR" sz="3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ko-KR" altLang="en-US" sz="3200" dirty="0">
                    <a:latin typeface="+mn-ea"/>
                  </a:rPr>
                  <a:t>에서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ko-KR" altLang="en-US" sz="3200" dirty="0">
                    <a:latin typeface="+mn-ea"/>
                  </a:rPr>
                  <a:t>로의 퍼지화 함수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ko-KR" altLang="en-US" sz="3200" dirty="0">
                    <a:latin typeface="+mn-ea"/>
                  </a:rPr>
                  <a:t>가 모든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ko-KR" altLang="en-US" sz="3200" dirty="0">
                    <a:latin typeface="+mn-ea"/>
                  </a:rPr>
                  <a:t>에 대해서 </a:t>
                </a:r>
                <a:endParaRPr lang="en-US" altLang="ko-KR" sz="320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   </a:t>
                </a:r>
                <a:r>
                  <a:rPr lang="ko-KR" altLang="en-US" sz="3200" dirty="0" err="1">
                    <a:latin typeface="+mn-ea"/>
                  </a:rPr>
                  <a:t>퍼지숫자인</a:t>
                </a:r>
                <a:r>
                  <a:rPr lang="ko-KR" altLang="en-US" sz="3200" dirty="0">
                    <a:latin typeface="+mn-ea"/>
                  </a:rPr>
                  <a:t> </a:t>
                </a:r>
                <a:r>
                  <a:rPr lang="ko-KR" altLang="en-US" sz="3200" dirty="0" err="1">
                    <a:latin typeface="+mn-ea"/>
                  </a:rPr>
                  <a:t>함수값</a:t>
                </a:r>
                <a:r>
                  <a:rPr lang="ko-KR" altLang="en-US" sz="32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ko-KR" alt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3200" dirty="0">
                    <a:latin typeface="+mn-ea"/>
                  </a:rPr>
                  <a:t>을 갖는다</a:t>
                </a:r>
                <a:r>
                  <a:rPr lang="en-US" altLang="ko-KR" sz="3200" dirty="0">
                    <a:latin typeface="+mn-ea"/>
                  </a:rPr>
                  <a:t>.</a:t>
                </a:r>
              </a:p>
              <a:p>
                <a:endParaRPr lang="en-US" altLang="ko-KR" sz="105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이때 구간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ko-KR" altLang="en-US" sz="3200" b="0" dirty="0">
                    <a:latin typeface="+mn-ea"/>
                  </a:rPr>
                  <a:t>에 대한 퍼지화 함수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ko-KR" alt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3200" b="0" dirty="0">
                    <a:latin typeface="+mn-ea"/>
                  </a:rPr>
                  <a:t>의 </a:t>
                </a:r>
                <a:r>
                  <a:rPr lang="ko-KR" altLang="en-US" sz="3200" b="0" dirty="0">
                    <a:solidFill>
                      <a:schemeClr val="tx1"/>
                    </a:solidFill>
                    <a:latin typeface="+mn-ea"/>
                  </a:rPr>
                  <a:t>적분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  <m:d>
                      <m:dPr>
                        <m:ctrlPr>
                          <a:rPr lang="ko-KR" alt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ko-KR" alt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ko-KR" altLang="en-US" sz="3200" dirty="0">
                    <a:latin typeface="+mn-ea"/>
                  </a:rPr>
                  <a:t>는 다음과 같은 </a:t>
                </a:r>
                <a:endParaRPr lang="en-US" altLang="ko-KR" sz="320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   </a:t>
                </a:r>
                <a:r>
                  <a:rPr lang="ko-KR" altLang="en-US" sz="3200" dirty="0">
                    <a:latin typeface="+mn-ea"/>
                  </a:rPr>
                  <a:t>각 수준 곡선에 대한 적분으로 정의</a:t>
                </a:r>
                <a:endParaRPr lang="en-US" altLang="ko-KR" sz="3200" dirty="0">
                  <a:latin typeface="+mn-ea"/>
                </a:endParaRPr>
              </a:p>
              <a:p>
                <a:endParaRPr lang="en-US" altLang="ko-KR" sz="1200" b="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  <m:sup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  <m:sup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∈(0, 1]</m:t>
                          </m:r>
                        </m:e>
                      </m:d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  <a:p>
                <a:endParaRPr lang="en-US" altLang="ko-KR" sz="1050" b="0" dirty="0">
                  <a:latin typeface="+mn-ea"/>
                </a:endParaRPr>
              </a:p>
              <a:p>
                <a:pPr algn="ctr"/>
                <a:r>
                  <a:rPr lang="en-US" altLang="ko-KR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• </a:t>
                </a:r>
                <a:r>
                  <a:rPr lang="ko-KR" altLang="en-US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여기서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ko-KR" altLang="en-US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와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ko-KR" altLang="en-US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는 퍼지화 함수 </a:t>
                </a:r>
                <a:r>
                  <a:rPr lang="en-US" altLang="ko-KR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f</a:t>
                </a:r>
                <a:r>
                  <a:rPr lang="ko-KR" altLang="en-US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</a:t>
                </a:r>
                <a14:m>
                  <m:oMath xmlns:m="http://schemas.openxmlformats.org/officeDocument/2006/math">
                    <m:r>
                      <a:rPr lang="ko-KR" altLang="en-US" sz="2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-</a:t>
                </a:r>
                <a:r>
                  <a:rPr lang="ko-KR" altLang="en-US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수준 곡선이다</a:t>
                </a:r>
                <a:r>
                  <a:rPr lang="en-US" altLang="ko-KR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E5F796-E581-4026-AB42-16B7DAE6F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3669633"/>
                <a:ext cx="15240000" cy="3647602"/>
              </a:xfrm>
              <a:prstGeom prst="rect">
                <a:avLst/>
              </a:prstGeom>
              <a:blipFill>
                <a:blip r:embed="rId3"/>
                <a:stretch>
                  <a:fillRect l="-1640" t="-4013" b="-41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11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1)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보통구간에서의 퍼지화 함수의 적분</a:t>
            </a:r>
            <a:endParaRPr lang="en-US" altLang="ko-KR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/>
              <p:nvPr/>
            </p:nvSpPr>
            <p:spPr>
              <a:xfrm>
                <a:off x="1523994" y="3774341"/>
                <a:ext cx="15240000" cy="34381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이 적분식은 퍼지 </a:t>
                </a:r>
                <a:r>
                  <a:rPr lang="en-US" altLang="ko-KR" sz="3200" b="0" dirty="0">
                    <a:latin typeface="+mn-ea"/>
                  </a:rPr>
                  <a:t>cardinality</a:t>
                </a:r>
                <a:r>
                  <a:rPr lang="ko-KR" altLang="en-US" sz="3200" b="0" dirty="0" err="1">
                    <a:latin typeface="+mn-ea"/>
                  </a:rPr>
                  <a:t>를</a:t>
                </a:r>
                <a:r>
                  <a:rPr lang="ko-KR" altLang="en-US" sz="3200" b="0" dirty="0">
                    <a:latin typeface="+mn-ea"/>
                  </a:rPr>
                  <a:t> 계산할 대 적용했던 논리를 이용</a:t>
                </a:r>
                <a:r>
                  <a:rPr lang="en-US" altLang="ko-KR" sz="3200" b="0" dirty="0">
                    <a:latin typeface="+mn-ea"/>
                  </a:rPr>
                  <a:t>.</a:t>
                </a:r>
                <a:endParaRPr lang="en-US" altLang="ko-KR" sz="3200" dirty="0">
                  <a:latin typeface="+mn-ea"/>
                </a:endParaRPr>
              </a:p>
              <a:p>
                <a:endParaRPr lang="en-US" altLang="ko-KR" sz="105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14:m>
                  <m:oMath xmlns:m="http://schemas.openxmlformats.org/officeDocument/2006/math">
                    <m:r>
                      <a:rPr lang="ko-KR" alt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3200" b="0" dirty="0">
                    <a:latin typeface="+mn-ea"/>
                  </a:rPr>
                  <a:t>-</a:t>
                </a:r>
                <a:r>
                  <a:rPr lang="ko-KR" altLang="en-US" sz="3200" dirty="0">
                    <a:latin typeface="+mn-ea"/>
                  </a:rPr>
                  <a:t>수준에서 보면 함수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ko-KR" alt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3200" dirty="0">
                    <a:latin typeface="+mn-ea"/>
                  </a:rPr>
                  <a:t>는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3200" dirty="0">
                    <a:latin typeface="+mn-ea"/>
                  </a:rPr>
                  <a:t>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3200" dirty="0">
                    <a:latin typeface="+mn-ea"/>
                  </a:rPr>
                  <a:t>로 나타난다</a:t>
                </a:r>
                <a:r>
                  <a:rPr lang="en-US" altLang="ko-KR" sz="3200" dirty="0">
                    <a:latin typeface="+mn-ea"/>
                  </a:rPr>
                  <a:t>.</a:t>
                </a:r>
              </a:p>
              <a:p>
                <a:endParaRPr lang="en-US" altLang="ko-KR" sz="105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14:m>
                  <m:oMath xmlns:m="http://schemas.openxmlformats.org/officeDocument/2006/math">
                    <m:r>
                      <a:rPr lang="ko-KR" altLang="en-US" sz="3200" b="0" i="1" smtClean="0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3200" dirty="0">
                    <a:latin typeface="+mn-ea"/>
                  </a:rPr>
                  <a:t> 두 개의 </a:t>
                </a:r>
                <a14:m>
                  <m:oMath xmlns:m="http://schemas.openxmlformats.org/officeDocument/2006/math">
                    <m:r>
                      <a:rPr lang="ko-KR" altLang="en-US" sz="3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3200" dirty="0">
                    <a:latin typeface="+mn-ea"/>
                  </a:rPr>
                  <a:t>-</a:t>
                </a:r>
                <a:r>
                  <a:rPr lang="ko-KR" altLang="en-US" sz="3200" dirty="0">
                    <a:latin typeface="+mn-ea"/>
                  </a:rPr>
                  <a:t>수준곡선을 적분하여 합산한 것이</a:t>
                </a:r>
                <a:endParaRPr lang="en-US" altLang="ko-KR" sz="320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3200" dirty="0">
                  <a:latin typeface="+mn-ea"/>
                </a:endParaRPr>
              </a:p>
              <a:p>
                <a:r>
                  <a:rPr lang="ko-KR" altLang="en-US" sz="3200" dirty="0">
                    <a:latin typeface="+mn-ea"/>
                  </a:rPr>
                  <a:t>    전체적분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  <m:d>
                      <m:dPr>
                        <m:ctrlPr>
                          <a:rPr lang="ko-KR" alt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ko-KR" alt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ko-KR" altLang="en-US" sz="3200" dirty="0">
                    <a:latin typeface="+mn-ea"/>
                  </a:rPr>
                  <a:t>의 원소가 될 가능성을 </a:t>
                </a:r>
                <a14:m>
                  <m:oMath xmlns:m="http://schemas.openxmlformats.org/officeDocument/2006/math">
                    <m:r>
                      <a:rPr lang="ko-KR" altLang="en-US" sz="3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3200" b="0" dirty="0">
                    <a:latin typeface="+mn-ea"/>
                  </a:rPr>
                  <a:t>라고 할 수 있다</a:t>
                </a:r>
                <a:r>
                  <a:rPr lang="en-US" altLang="ko-KR" sz="3200" b="0" dirty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3774341"/>
                <a:ext cx="15240000" cy="3438185"/>
              </a:xfrm>
              <a:prstGeom prst="rect">
                <a:avLst/>
              </a:prstGeom>
              <a:blipFill>
                <a:blip r:embed="rId3"/>
                <a:stretch>
                  <a:fillRect l="-1640" t="-4433" b="-6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67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2)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퍼지구간에 대한 보통함수의 적분</a:t>
            </a:r>
            <a:endParaRPr lang="en-US" altLang="ko-KR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CEE0EF-C9B8-1904-B535-43B8ED358D96}"/>
              </a:ext>
            </a:extLst>
          </p:cNvPr>
          <p:cNvSpPr txBox="1"/>
          <p:nvPr/>
        </p:nvSpPr>
        <p:spPr>
          <a:xfrm>
            <a:off x="1523993" y="3808681"/>
            <a:ext cx="1524000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latin typeface="+mn-ea"/>
              </a:rPr>
              <a:t>두 개의 퍼지숫자 </a:t>
            </a:r>
            <a:r>
              <a:rPr lang="en-US" altLang="ko-KR" sz="3200" b="0" dirty="0">
                <a:latin typeface="+mn-ea"/>
              </a:rPr>
              <a:t>A, B</a:t>
            </a:r>
            <a:r>
              <a:rPr lang="ko-KR" altLang="en-US" sz="3200" b="0" dirty="0">
                <a:latin typeface="+mn-ea"/>
              </a:rPr>
              <a:t>에 의해 경계가 결정되는 </a:t>
            </a:r>
            <a:endParaRPr lang="en-US" altLang="ko-KR" sz="3200" b="0" dirty="0">
              <a:latin typeface="+mn-ea"/>
            </a:endParaRPr>
          </a:p>
          <a:p>
            <a:r>
              <a:rPr lang="en-US" altLang="ko-KR" sz="3200" dirty="0">
                <a:latin typeface="+mn-ea"/>
              </a:rPr>
              <a:t>   </a:t>
            </a:r>
            <a:r>
              <a:rPr lang="ko-KR" altLang="en-US" sz="3200" b="0" dirty="0">
                <a:latin typeface="+mn-ea"/>
              </a:rPr>
              <a:t>퍼지구간 </a:t>
            </a:r>
            <a:r>
              <a:rPr lang="en-US" altLang="ko-KR" sz="3200" b="0" dirty="0">
                <a:latin typeface="+mn-ea"/>
              </a:rPr>
              <a:t>(</a:t>
            </a:r>
            <a:r>
              <a:rPr lang="en-US" altLang="ko-KR" sz="3200" dirty="0">
                <a:latin typeface="+mn-ea"/>
              </a:rPr>
              <a:t>A,</a:t>
            </a:r>
            <a:r>
              <a:rPr lang="ko-KR" altLang="en-US" sz="3200" dirty="0">
                <a:latin typeface="+mn-ea"/>
              </a:rPr>
              <a:t> </a:t>
            </a:r>
            <a:r>
              <a:rPr lang="en-US" altLang="ko-KR" sz="3200" dirty="0">
                <a:latin typeface="+mn-ea"/>
              </a:rPr>
              <a:t>B)</a:t>
            </a:r>
            <a:r>
              <a:rPr lang="ko-KR" altLang="en-US" sz="3200" dirty="0">
                <a:latin typeface="+mn-ea"/>
              </a:rPr>
              <a:t>에서의 보통함수의 적분에 대해 다룬다</a:t>
            </a:r>
            <a:r>
              <a:rPr lang="en-US" altLang="ko-KR" sz="3200" b="0" dirty="0">
                <a:latin typeface="+mn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F22954-5AF8-7607-E6C3-D8D85BFF8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855" y="5143500"/>
            <a:ext cx="7226275" cy="298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1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2)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퍼지구간에 대한 보통함수의 적분</a:t>
            </a:r>
            <a:endParaRPr lang="en-US" altLang="ko-KR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/>
              <p:nvPr/>
            </p:nvSpPr>
            <p:spPr>
              <a:xfrm>
                <a:off x="1523994" y="4541508"/>
                <a:ext cx="15240000" cy="1203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퍼지구간 </a:t>
                </a:r>
                <a:r>
                  <a:rPr lang="en-US" altLang="ko-KR" sz="3200" b="0" dirty="0">
                    <a:latin typeface="+mn-ea"/>
                  </a:rPr>
                  <a:t>(A, B)</a:t>
                </a:r>
                <a:r>
                  <a:rPr lang="ko-KR" altLang="en-US" sz="3200" b="0" dirty="0">
                    <a:latin typeface="+mn-ea"/>
                  </a:rPr>
                  <a:t>에서 보통함수 </a:t>
                </a:r>
                <a:r>
                  <a:rPr lang="en-US" altLang="ko-KR" sz="3200" b="0" dirty="0">
                    <a:latin typeface="+mn-ea"/>
                  </a:rPr>
                  <a:t>f</a:t>
                </a:r>
                <a:r>
                  <a:rPr lang="ko-KR" altLang="en-US" sz="3200" b="0" dirty="0">
                    <a:latin typeface="+mn-ea"/>
                  </a:rPr>
                  <a:t>의 적분 </a:t>
                </a:r>
                <a:r>
                  <a:rPr lang="en-US" altLang="ko-KR" sz="3200" b="0" dirty="0">
                    <a:latin typeface="+mn-ea"/>
                  </a:rPr>
                  <a:t>I(A, B)</a:t>
                </a:r>
                <a:r>
                  <a:rPr lang="ko-KR" altLang="en-US" sz="3200" b="0" dirty="0">
                    <a:latin typeface="+mn-ea"/>
                  </a:rPr>
                  <a:t>는 다음과 같이 정의</a:t>
                </a:r>
                <a:endParaRPr lang="en-US" altLang="ko-KR" sz="3200" b="0" dirty="0">
                  <a:latin typeface="+mn-ea"/>
                </a:endParaRPr>
              </a:p>
              <a:p>
                <a:endParaRPr lang="en-US" altLang="ko-KR" sz="105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4541508"/>
                <a:ext cx="15240000" cy="1203984"/>
              </a:xfrm>
              <a:prstGeom prst="rect">
                <a:avLst/>
              </a:prstGeom>
              <a:blipFill>
                <a:blip r:embed="rId3"/>
                <a:stretch>
                  <a:fillRect l="-1640" t="-131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44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2)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퍼지구간에 대한 보통함수의 적분</a:t>
            </a:r>
            <a:endParaRPr lang="en-US" altLang="ko-KR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/>
              <p:nvPr/>
            </p:nvSpPr>
            <p:spPr>
              <a:xfrm>
                <a:off x="1523994" y="1773944"/>
                <a:ext cx="15240000" cy="2294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예를 들어 퍼지구간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200" b="0" dirty="0">
                    <a:latin typeface="+mn-ea"/>
                  </a:rPr>
                  <a:t>에서 함수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200" b="0" dirty="0">
                    <a:latin typeface="+mn-ea"/>
                  </a:rPr>
                  <a:t>의 적분을 보면</a:t>
                </a:r>
                <a:endParaRPr lang="en-US" altLang="ko-KR" sz="3200" b="0" dirty="0">
                  <a:latin typeface="+mn-ea"/>
                </a:endParaRPr>
              </a:p>
              <a:p>
                <a:endParaRPr lang="en-US" altLang="ko-KR" sz="105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4, 0.8</m:t>
                              </m:r>
                            </m:e>
                          </m:d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5, 1</m:t>
                              </m:r>
                            </m:e>
                          </m:d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6, 0.4</m:t>
                              </m:r>
                            </m:e>
                          </m:d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6, 0.7</m:t>
                              </m:r>
                            </m:e>
                          </m:d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7, 1</m:t>
                              </m:r>
                            </m:e>
                          </m:d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8, 0.2</m:t>
                              </m:r>
                            </m:e>
                          </m:d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∈[4, 8]</m:t>
                      </m:r>
                    </m:oMath>
                  </m:oMathPara>
                </a14:m>
                <a:endParaRPr lang="en-US" altLang="ko-KR" sz="3200" b="0" dirty="0">
                  <a:latin typeface="+mn-ea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2 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ko-KR" sz="3200" b="0" dirty="0">
                  <a:latin typeface="+mn-ea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1773944"/>
                <a:ext cx="15240000" cy="2294218"/>
              </a:xfrm>
              <a:prstGeom prst="rect">
                <a:avLst/>
              </a:prstGeom>
              <a:blipFill>
                <a:blip r:embed="rId3"/>
                <a:stretch>
                  <a:fillRect l="-1640" t="-66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C45F2976-FAB0-6342-10F6-7D1DF7434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348" y="4346764"/>
            <a:ext cx="5225291" cy="3560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88D97D-E981-9C53-DBE3-DAF062AC5D80}"/>
              </a:ext>
            </a:extLst>
          </p:cNvPr>
          <p:cNvSpPr txBox="1"/>
          <p:nvPr/>
        </p:nvSpPr>
        <p:spPr>
          <a:xfrm>
            <a:off x="1523994" y="8185685"/>
            <a:ext cx="1524000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latin typeface="+mn-ea"/>
              </a:rPr>
              <a:t>구간 </a:t>
            </a:r>
            <a:r>
              <a:rPr lang="en-US" altLang="ko-KR" sz="3200" dirty="0">
                <a:latin typeface="+mn-ea"/>
              </a:rPr>
              <a:t>[5, 6](</a:t>
            </a:r>
            <a:r>
              <a:rPr lang="ko-KR" altLang="en-US" sz="3200" dirty="0">
                <a:latin typeface="+mn-ea"/>
              </a:rPr>
              <a:t>가능성 </a:t>
            </a:r>
            <a:r>
              <a:rPr lang="en-US" altLang="ko-KR" sz="3200" dirty="0">
                <a:latin typeface="+mn-ea"/>
              </a:rPr>
              <a:t>0.7)</a:t>
            </a:r>
            <a:r>
              <a:rPr lang="ko-KR" altLang="en-US" sz="3200" dirty="0">
                <a:latin typeface="+mn-ea"/>
              </a:rPr>
              <a:t>과 구간 </a:t>
            </a:r>
            <a:r>
              <a:rPr lang="en-US" altLang="ko-KR" sz="3200" dirty="0">
                <a:latin typeface="+mn-ea"/>
              </a:rPr>
              <a:t>[6, 7](</a:t>
            </a:r>
            <a:r>
              <a:rPr lang="ko-KR" altLang="en-US" sz="3200" dirty="0">
                <a:latin typeface="+mn-ea"/>
              </a:rPr>
              <a:t>가능성 </a:t>
            </a:r>
            <a:r>
              <a:rPr lang="en-US" altLang="ko-KR" sz="3200" dirty="0">
                <a:latin typeface="+mn-ea"/>
              </a:rPr>
              <a:t>0.4)</a:t>
            </a:r>
            <a:r>
              <a:rPr lang="ko-KR" altLang="en-US" sz="3200" b="0" dirty="0">
                <a:latin typeface="+mn-ea"/>
              </a:rPr>
              <a:t> 보면</a:t>
            </a:r>
            <a:r>
              <a:rPr lang="en-US" altLang="ko-KR" sz="3200" b="0" dirty="0">
                <a:latin typeface="+mn-ea"/>
              </a:rPr>
              <a:t>, </a:t>
            </a:r>
            <a:r>
              <a:rPr lang="ko-KR" altLang="en-US" sz="3200" b="0" dirty="0">
                <a:latin typeface="+mn-ea"/>
              </a:rPr>
              <a:t>적분 값이 </a:t>
            </a:r>
            <a:r>
              <a:rPr lang="en-US" altLang="ko-KR" sz="3200" b="0" dirty="0">
                <a:latin typeface="+mn-ea"/>
              </a:rPr>
              <a:t>2</a:t>
            </a:r>
            <a:r>
              <a:rPr lang="ko-KR" altLang="en-US" sz="3200" b="0" dirty="0">
                <a:latin typeface="+mn-ea"/>
              </a:rPr>
              <a:t>가 얻어지고</a:t>
            </a:r>
            <a:endParaRPr lang="en-US" altLang="ko-KR" sz="3200" dirty="0">
              <a:latin typeface="+mn-ea"/>
              <a:ea typeface="Cambria Math" panose="02040503050406030204" pitchFamily="18" charset="0"/>
            </a:endParaRPr>
          </a:p>
          <a:p>
            <a:r>
              <a:rPr lang="ko-KR" altLang="en-US" sz="3200" b="0" dirty="0">
                <a:latin typeface="+mn-ea"/>
              </a:rPr>
              <a:t>    따라서</a:t>
            </a:r>
            <a:r>
              <a:rPr lang="en-US" altLang="ko-KR" sz="3200" b="0" dirty="0">
                <a:latin typeface="+mn-ea"/>
              </a:rPr>
              <a:t>, </a:t>
            </a:r>
            <a:r>
              <a:rPr lang="ko-KR" altLang="en-US" sz="3200" b="0" dirty="0">
                <a:latin typeface="+mn-ea"/>
              </a:rPr>
              <a:t>적분 값이 </a:t>
            </a:r>
            <a:r>
              <a:rPr lang="en-US" altLang="ko-KR" sz="3200" b="0" dirty="0">
                <a:latin typeface="+mn-ea"/>
              </a:rPr>
              <a:t>2</a:t>
            </a:r>
            <a:r>
              <a:rPr lang="ko-KR" altLang="en-US" sz="3200" b="0" dirty="0">
                <a:latin typeface="+mn-ea"/>
              </a:rPr>
              <a:t>가 될 가능성은 </a:t>
            </a:r>
            <a:r>
              <a:rPr lang="en-US" altLang="ko-KR" sz="3200" b="0" dirty="0">
                <a:latin typeface="+mn-ea"/>
              </a:rPr>
              <a:t>Max[0.7, 0.4] = 0.7 </a:t>
            </a:r>
            <a:r>
              <a:rPr lang="ko-KR" altLang="en-US" sz="3200" b="0" dirty="0">
                <a:latin typeface="+mn-ea"/>
              </a:rPr>
              <a:t>이다</a:t>
            </a:r>
            <a:r>
              <a:rPr lang="en-US" altLang="ko-KR" sz="3200" b="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7244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3)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퍼지구간에 퍼지화 함수의 적분</a:t>
            </a:r>
            <a:endParaRPr lang="en-US" altLang="ko-KR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/>
              <p:nvPr/>
            </p:nvSpPr>
            <p:spPr>
              <a:xfrm>
                <a:off x="1524000" y="1730899"/>
                <a:ext cx="15240000" cy="43096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퍼지구간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200" b="0" dirty="0">
                    <a:latin typeface="+mn-ea"/>
                  </a:rPr>
                  <a:t>에 대한 퍼지화 함수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ko-KR" altLang="en-US" sz="3200" b="0" dirty="0">
                    <a:latin typeface="+mn-ea"/>
                  </a:rPr>
                  <a:t>의 적분</a:t>
                </a:r>
                <a:r>
                  <a:rPr lang="ko-KR" altLang="en-US" sz="3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  <m:d>
                      <m:dPr>
                        <m:ctrlPr>
                          <a:rPr lang="ko-KR" alt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ko-KR" altLang="en-US" sz="3200" b="0" dirty="0">
                    <a:latin typeface="+mn-ea"/>
                  </a:rPr>
                  <a:t>는 다음과 같이 정의</a:t>
                </a:r>
                <a:endParaRPr lang="en-US" altLang="ko-KR" sz="3200" b="0" dirty="0">
                  <a:latin typeface="+mn-ea"/>
                </a:endParaRPr>
              </a:p>
              <a:p>
                <a:endParaRPr lang="en-US" altLang="ko-KR" sz="105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  <m:d>
                            <m:dPr>
                              <m:ctrlP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𝑀𝑖𝑛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ko-KR" sz="320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                             =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𝑀𝑖𝑛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ko-KR" sz="320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=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𝑀𝑖𝑛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ko-KR" sz="3200" dirty="0">
                  <a:latin typeface="+mn-ea"/>
                </a:endParaRPr>
              </a:p>
              <a:p>
                <a:pPr/>
                <a:endParaRPr lang="en-US" altLang="ko-KR" sz="105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en-US" altLang="ko-KR" sz="3200" dirty="0">
                    <a:latin typeface="+mn-ea"/>
                  </a:rPr>
                  <a:t>k</a:t>
                </a:r>
                <a:r>
                  <a:rPr lang="ko-KR" altLang="en-US" sz="3200" dirty="0">
                    <a:latin typeface="+mn-ea"/>
                  </a:rPr>
                  <a:t>는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ko-KR" alt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3200" b="0" dirty="0">
                    <a:latin typeface="+mn-ea"/>
                  </a:rPr>
                  <a:t>의 수준곡선의 조각으로 구성된 구간 </a:t>
                </a:r>
                <a:r>
                  <a:rPr lang="en-US" altLang="ko-KR" sz="3200" b="0" dirty="0">
                    <a:latin typeface="+mn-ea"/>
                  </a:rPr>
                  <a:t>[a, b]</a:t>
                </a:r>
                <a:r>
                  <a:rPr lang="ko-KR" altLang="en-US" sz="3200" b="0" dirty="0">
                    <a:latin typeface="+mn-ea"/>
                  </a:rPr>
                  <a:t>에서 적분 가능한 함수이고</a:t>
                </a:r>
                <a:r>
                  <a:rPr lang="en-US" altLang="ko-KR" sz="3200" dirty="0">
                    <a:latin typeface="+mn-ea"/>
                  </a:rPr>
                  <a:t>, L</a:t>
                </a:r>
                <a:r>
                  <a:rPr lang="ko-KR" altLang="en-US" sz="3200" dirty="0">
                    <a:latin typeface="+mn-ea"/>
                  </a:rPr>
                  <a:t>은</a:t>
                </a:r>
                <a:endParaRPr lang="en-US" altLang="ko-KR" sz="320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   </a:t>
                </a:r>
                <a:r>
                  <a:rPr lang="ko-KR" altLang="en-US" sz="3200" b="0" dirty="0">
                    <a:latin typeface="+mn-ea"/>
                  </a:rPr>
                  <a:t>이러한 </a:t>
                </a:r>
                <a:r>
                  <a:rPr lang="en-US" altLang="ko-KR" sz="3200" b="0" dirty="0">
                    <a:latin typeface="+mn-ea"/>
                  </a:rPr>
                  <a:t>k</a:t>
                </a:r>
                <a:r>
                  <a:rPr lang="ko-KR" altLang="en-US" sz="3200" b="0" dirty="0">
                    <a:latin typeface="+mn-ea"/>
                  </a:rPr>
                  <a:t>의 집합이다</a:t>
                </a:r>
                <a:r>
                  <a:rPr lang="en-US" altLang="ko-KR" sz="3200" b="0" dirty="0">
                    <a:latin typeface="+mn-ea"/>
                  </a:rPr>
                  <a:t>.</a:t>
                </a:r>
              </a:p>
              <a:p>
                <a:endParaRPr lang="en-US" altLang="ko-KR" sz="1050" dirty="0">
                  <a:latin typeface="+mn-ea"/>
                </a:endParaRPr>
              </a:p>
              <a:p>
                <a:pPr/>
                <a:r>
                  <a:rPr lang="en-US" altLang="ko-KR" sz="3200" b="0" dirty="0">
                    <a:latin typeface="+mn-ea"/>
                  </a:rPr>
                  <a:t>• k</a:t>
                </a:r>
                <a:r>
                  <a:rPr lang="ko-KR" altLang="en-US" sz="3200" b="0" dirty="0">
                    <a:latin typeface="+mn-ea"/>
                  </a:rPr>
                  <a:t>의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ko-KR" alt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3200" dirty="0">
                    <a:latin typeface="+mn-ea"/>
                  </a:rPr>
                  <a:t>에 대한 소속정도는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ko-KR" alt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ko-KR" alt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ko-KR" altLang="en-US" sz="3200" dirty="0">
                    <a:latin typeface="+mn-ea"/>
                  </a:rPr>
                  <a:t> 로 정의</a:t>
                </a:r>
                <a:endParaRPr lang="en-US" altLang="ko-KR" sz="3200" dirty="0">
                  <a:latin typeface="+mn-ea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730899"/>
                <a:ext cx="15240000" cy="4309641"/>
              </a:xfrm>
              <a:prstGeom prst="rect">
                <a:avLst/>
              </a:prstGeom>
              <a:blipFill>
                <a:blip r:embed="rId3"/>
                <a:stretch>
                  <a:fillRect l="-1600" t="-3395" b="-36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3762FDCE-8CCD-7B63-0E6D-E50B0D0BD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878" y="6346584"/>
            <a:ext cx="5006232" cy="304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2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7.3.2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퍼지함수의 미분</a:t>
            </a:r>
            <a:endParaRPr 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CEE0EF-C9B8-1904-B535-43B8ED358D96}"/>
              </a:ext>
            </a:extLst>
          </p:cNvPr>
          <p:cNvSpPr txBox="1"/>
          <p:nvPr/>
        </p:nvSpPr>
        <p:spPr>
          <a:xfrm>
            <a:off x="1523994" y="4570266"/>
            <a:ext cx="15240000" cy="11464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latin typeface="+mn-ea"/>
              </a:rPr>
              <a:t>보통함수를 퍼지점에서 미분</a:t>
            </a:r>
            <a:endParaRPr lang="en-US" altLang="ko-KR" sz="3200" dirty="0">
              <a:latin typeface="+mn-ea"/>
            </a:endParaRP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latin typeface="+mn-ea"/>
              </a:rPr>
              <a:t>퍼지화 함수를 </a:t>
            </a:r>
            <a:r>
              <a:rPr lang="ko-KR" altLang="en-US" sz="3200" b="0" dirty="0" err="1">
                <a:latin typeface="+mn-ea"/>
              </a:rPr>
              <a:t>비퍼지점에서</a:t>
            </a:r>
            <a:r>
              <a:rPr lang="ko-KR" altLang="en-US" sz="3200" b="0" dirty="0">
                <a:latin typeface="+mn-ea"/>
              </a:rPr>
              <a:t> 미분</a:t>
            </a:r>
            <a:endParaRPr lang="en-US" altLang="ko-KR" sz="32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833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1059</Words>
  <Application>Microsoft Office PowerPoint</Application>
  <PresentationFormat>사용자 지정</PresentationFormat>
  <Paragraphs>126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Pretendard</vt:lpstr>
      <vt:lpstr>Pretendard Light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김민경</cp:lastModifiedBy>
  <cp:revision>19</cp:revision>
  <dcterms:created xsi:type="dcterms:W3CDTF">2024-01-15T12:38:32Z</dcterms:created>
  <dcterms:modified xsi:type="dcterms:W3CDTF">2024-07-16T05:37:32Z</dcterms:modified>
</cp:coreProperties>
</file>