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2" r:id="rId7"/>
    <p:sldId id="259" r:id="rId8"/>
    <p:sldId id="303" r:id="rId9"/>
    <p:sldId id="304" r:id="rId10"/>
    <p:sldId id="305" r:id="rId11"/>
    <p:sldId id="306" r:id="rId12"/>
    <p:sldId id="307" r:id="rId13"/>
    <p:sldId id="309" r:id="rId14"/>
    <p:sldId id="260" r:id="rId15"/>
    <p:sldId id="262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89" r:id="rId24"/>
    <p:sldId id="290" r:id="rId25"/>
    <p:sldId id="291" r:id="rId26"/>
    <p:sldId id="293" r:id="rId27"/>
    <p:sldId id="294" r:id="rId28"/>
    <p:sldId id="295" r:id="rId29"/>
    <p:sldId id="311" r:id="rId30"/>
    <p:sldId id="312" r:id="rId31"/>
    <p:sldId id="313" r:id="rId32"/>
    <p:sldId id="314" r:id="rId33"/>
    <p:sldId id="315" r:id="rId34"/>
    <p:sldId id="316" r:id="rId35"/>
    <p:sldId id="320" r:id="rId36"/>
    <p:sldId id="317" r:id="rId37"/>
    <p:sldId id="318" r:id="rId38"/>
    <p:sldId id="319" r:id="rId39"/>
    <p:sldId id="321" r:id="rId40"/>
    <p:sldId id="287" r:id="rId4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87FA-57AF-4664-853B-3C52F9AE52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75E0B-0648-45C0-956A-2571579226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B5F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1" Type="http://schemas.openxmlformats.org/officeDocument/2006/relationships/image" Target="../media/image2.png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ocos2dx.org/download/version#Cocos2d-x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hyperlink" Target="http://api.cocos.com/" TargetMode="External"/><Relationship Id="rId4" Type="http://schemas.openxmlformats.org/officeDocument/2006/relationships/hyperlink" Target="http://store.cocos.com/" TargetMode="External"/><Relationship Id="rId3" Type="http://schemas.openxmlformats.org/officeDocument/2006/relationships/hyperlink" Target="http://www.cocos2d-x.org/wiki/Cocos2d-x" TargetMode="External"/><Relationship Id="rId2" Type="http://schemas.openxmlformats.org/officeDocument/2006/relationships/hyperlink" Target="https://github.com/cocos2d/cocos2d-x" TargetMode="External"/><Relationship Id="rId1" Type="http://schemas.openxmlformats.org/officeDocument/2006/relationships/hyperlink" Target="http://www.coco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ss.co.uk/pinknoise/tremol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nysd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31084"/>
            <a:ext cx="97536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6600" b="1" spc="-5" dirty="0" smtClean="0">
                <a:solidFill>
                  <a:srgbClr val="33B5F0"/>
                </a:solidFill>
                <a:latin typeface="微软雅黑" panose="020B0503020204020204" charset="-122"/>
                <a:cs typeface="微软雅黑" panose="020B0503020204020204" charset="-122"/>
              </a:rPr>
              <a:t>Cocos2d-x</a:t>
            </a:r>
            <a:r>
              <a:rPr lang="zh-CN" altLang="en-US" sz="6600" b="1" spc="-5" dirty="0">
                <a:solidFill>
                  <a:srgbClr val="33B5F0"/>
                </a:solidFill>
                <a:latin typeface="微软雅黑" panose="020B0503020204020204" charset="-122"/>
                <a:cs typeface="微软雅黑" panose="020B0503020204020204" charset="-122"/>
              </a:rPr>
              <a:t>初探</a:t>
            </a:r>
            <a:endParaRPr sz="6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6625" y="4167378"/>
            <a:ext cx="24669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邓元帅</a:t>
            </a:r>
            <a:endParaRPr lang="en-US" altLang="zh-CN" sz="3200" dirty="0" smtClean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2017/4/20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V3.12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VR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，目前还处于测试阶段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Tizen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提升引擎在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平台的渲染效率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OBB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扩展格式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clang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编译器，使用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NDK r11+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487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V3.11.1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支持纯</a:t>
            </a:r>
            <a:r>
              <a:rPr lang="en-US" altLang="zh-CN" sz="2400" dirty="0"/>
              <a:t>IPv6</a:t>
            </a:r>
            <a:r>
              <a:rPr lang="zh-CN" altLang="en-US" sz="2400" dirty="0" smtClean="0"/>
              <a:t>网络</a:t>
            </a:r>
            <a:endParaRPr lang="en-US" altLang="zh-CN" sz="2400" dirty="0" smtClean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 smtClean="0"/>
              <a:t>V3.11</a:t>
            </a:r>
            <a:endParaRPr lang="en-US" altLang="zh-CN" sz="2400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可以使用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或者新版本的</a:t>
            </a:r>
            <a:r>
              <a:rPr lang="en-US" altLang="zh-CN" sz="2400" dirty="0"/>
              <a:t>Firefox</a:t>
            </a:r>
            <a:r>
              <a:rPr lang="zh-CN" altLang="en-US" sz="2400" dirty="0"/>
              <a:t>调试</a:t>
            </a:r>
            <a:r>
              <a:rPr lang="en-US" altLang="zh-CN" sz="2400" dirty="0"/>
              <a:t>JSB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JSB</a:t>
            </a:r>
            <a:r>
              <a:rPr lang="zh-CN" altLang="en-US" sz="2400" dirty="0"/>
              <a:t>使用新的内存模型，在</a:t>
            </a:r>
            <a:r>
              <a:rPr lang="en-US" altLang="zh-CN" sz="2400" dirty="0"/>
              <a:t>JS</a:t>
            </a:r>
            <a:r>
              <a:rPr lang="zh-CN" altLang="en-US" sz="2400" dirty="0"/>
              <a:t>脚本不需要关心对象的生命周期，该特性默认</a:t>
            </a:r>
            <a:r>
              <a:rPr lang="zh-CN" altLang="en-US" sz="2400" dirty="0" smtClean="0"/>
              <a:t>关闭</a:t>
            </a:r>
            <a:endParaRPr lang="en-US" altLang="zh-CN" sz="2400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全面升级 </a:t>
            </a:r>
            <a:r>
              <a:rPr lang="en-US" altLang="zh-CN" sz="2400" dirty="0" err="1"/>
              <a:t>WebGL</a:t>
            </a:r>
            <a:r>
              <a:rPr lang="en-US" altLang="zh-CN" sz="2400" dirty="0"/>
              <a:t> </a:t>
            </a:r>
            <a:r>
              <a:rPr lang="zh-CN" altLang="en-US" sz="2400" dirty="0"/>
              <a:t>渲染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V3.10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为</a:t>
            </a:r>
            <a:r>
              <a:rPr lang="en-US" altLang="zh-CN" sz="2400" dirty="0" err="1" smtClean="0">
                <a:latin typeface="+mj-lt"/>
                <a:ea typeface="+mj-ea"/>
                <a:cs typeface="+mj-cs"/>
              </a:rPr>
              <a:t>cocos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cocos2d-x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提供统一的设置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/>
              <a:t>Cocos </a:t>
            </a:r>
            <a:r>
              <a:rPr lang="en-US" altLang="zh-CN" sz="2400" b="1" dirty="0" smtClean="0"/>
              <a:t>Launcher</a:t>
            </a:r>
            <a:r>
              <a:rPr lang="zh-CN" altLang="en-US" sz="2400" b="1" dirty="0" smtClean="0"/>
              <a:t>工具</a:t>
            </a:r>
            <a:endParaRPr lang="en-US" altLang="zh-CN" sz="2400" b="1" dirty="0" smtClean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b="1" dirty="0" smtClean="0">
                <a:latin typeface="+mj-lt"/>
                <a:ea typeface="+mj-ea"/>
                <a:cs typeface="+mj-cs"/>
              </a:rPr>
              <a:t>系统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270" y="3047110"/>
            <a:ext cx="698373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本课程</a:t>
            </a:r>
            <a:r>
              <a:rPr sz="2400" dirty="0" smtClean="0">
                <a:latin typeface="微软雅黑" panose="020B0503020204020204" charset="-122"/>
                <a:cs typeface="微软雅黑" panose="020B0503020204020204" charset="-122"/>
              </a:rPr>
              <a:t>： </a:t>
            </a:r>
            <a:r>
              <a:rPr sz="2400" spc="-5" dirty="0" smtClean="0">
                <a:latin typeface="微软雅黑" panose="020B0503020204020204" charset="-122"/>
                <a:cs typeface="微软雅黑" panose="020B0503020204020204" charset="-122"/>
              </a:rPr>
              <a:t>coccos2d-x3.1</a:t>
            </a:r>
            <a:r>
              <a:rPr lang="en-US" altLang="zh-CN" sz="2400" spc="-5" dirty="0" smtClean="0">
                <a:latin typeface="微软雅黑" panose="020B0503020204020204" charset="-122"/>
                <a:cs typeface="微软雅黑" panose="020B0503020204020204" charset="-122"/>
              </a:rPr>
              <a:t>0+</a:t>
            </a:r>
            <a:r>
              <a:rPr lang="en-US" altLang="zh-CN" sz="2400" spc="-10" dirty="0">
                <a:latin typeface="微软雅黑" panose="020B0503020204020204" charset="-122"/>
                <a:cs typeface="微软雅黑" panose="020B0503020204020204" charset="-122"/>
              </a:rPr>
              <a:t> VS2015 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 err="1" smtClean="0">
                <a:latin typeface="微软雅黑" panose="020B0503020204020204" charset="-122"/>
                <a:cs typeface="微软雅黑" panose="020B0503020204020204" charset="-122"/>
              </a:rPr>
              <a:t>编程语言</a:t>
            </a:r>
            <a:r>
              <a:rPr sz="2400" spc="-5" dirty="0" smtClean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2400" spc="-5" dirty="0" smtClean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 smtClean="0">
                <a:latin typeface="微软雅黑" panose="020B0503020204020204" charset="-122"/>
                <a:cs typeface="微软雅黑" panose="020B0503020204020204" charset="-122"/>
              </a:rPr>
              <a:t>C++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460" y="2133600"/>
            <a:ext cx="1799843" cy="25008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5085" y="947928"/>
            <a:ext cx="23114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B0F0"/>
                </a:solidFill>
              </a:rPr>
              <a:t>开发工具：</a:t>
            </a:r>
            <a:endParaRPr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319527"/>
            <a:ext cx="10369296" cy="3220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2319527"/>
            <a:ext cx="10369550" cy="3220720"/>
          </a:xfrm>
          <a:custGeom>
            <a:avLst/>
            <a:gdLst/>
            <a:ahLst/>
            <a:cxnLst/>
            <a:rect l="l" t="t" r="r" b="b"/>
            <a:pathLst>
              <a:path w="10369550" h="3220720">
                <a:moveTo>
                  <a:pt x="0" y="536701"/>
                </a:moveTo>
                <a:lnTo>
                  <a:pt x="2193" y="487850"/>
                </a:lnTo>
                <a:lnTo>
                  <a:pt x="8647" y="440227"/>
                </a:lnTo>
                <a:lnTo>
                  <a:pt x="19172" y="394023"/>
                </a:lnTo>
                <a:lnTo>
                  <a:pt x="33578" y="349426"/>
                </a:lnTo>
                <a:lnTo>
                  <a:pt x="51676" y="306627"/>
                </a:lnTo>
                <a:lnTo>
                  <a:pt x="73277" y="265815"/>
                </a:lnTo>
                <a:lnTo>
                  <a:pt x="98190" y="227179"/>
                </a:lnTo>
                <a:lnTo>
                  <a:pt x="126227" y="190909"/>
                </a:lnTo>
                <a:lnTo>
                  <a:pt x="157199" y="157194"/>
                </a:lnTo>
                <a:lnTo>
                  <a:pt x="190914" y="126223"/>
                </a:lnTo>
                <a:lnTo>
                  <a:pt x="227185" y="98187"/>
                </a:lnTo>
                <a:lnTo>
                  <a:pt x="265821" y="73274"/>
                </a:lnTo>
                <a:lnTo>
                  <a:pt x="306633" y="51674"/>
                </a:lnTo>
                <a:lnTo>
                  <a:pt x="349432" y="33576"/>
                </a:lnTo>
                <a:lnTo>
                  <a:pt x="394027" y="19171"/>
                </a:lnTo>
                <a:lnTo>
                  <a:pt x="440230" y="8646"/>
                </a:lnTo>
                <a:lnTo>
                  <a:pt x="487852" y="2193"/>
                </a:lnTo>
                <a:lnTo>
                  <a:pt x="536702" y="0"/>
                </a:lnTo>
                <a:lnTo>
                  <a:pt x="9832594" y="0"/>
                </a:lnTo>
                <a:lnTo>
                  <a:pt x="9881445" y="2193"/>
                </a:lnTo>
                <a:lnTo>
                  <a:pt x="9929068" y="8646"/>
                </a:lnTo>
                <a:lnTo>
                  <a:pt x="9975272" y="19171"/>
                </a:lnTo>
                <a:lnTo>
                  <a:pt x="10019869" y="33576"/>
                </a:lnTo>
                <a:lnTo>
                  <a:pt x="10062668" y="51674"/>
                </a:lnTo>
                <a:lnTo>
                  <a:pt x="10103480" y="73274"/>
                </a:lnTo>
                <a:lnTo>
                  <a:pt x="10142116" y="98187"/>
                </a:lnTo>
                <a:lnTo>
                  <a:pt x="10178386" y="126223"/>
                </a:lnTo>
                <a:lnTo>
                  <a:pt x="10212101" y="157194"/>
                </a:lnTo>
                <a:lnTo>
                  <a:pt x="10243072" y="190909"/>
                </a:lnTo>
                <a:lnTo>
                  <a:pt x="10271108" y="227179"/>
                </a:lnTo>
                <a:lnTo>
                  <a:pt x="10296021" y="265815"/>
                </a:lnTo>
                <a:lnTo>
                  <a:pt x="10317621" y="306627"/>
                </a:lnTo>
                <a:lnTo>
                  <a:pt x="10335719" y="349426"/>
                </a:lnTo>
                <a:lnTo>
                  <a:pt x="10350124" y="394023"/>
                </a:lnTo>
                <a:lnTo>
                  <a:pt x="10360649" y="440227"/>
                </a:lnTo>
                <a:lnTo>
                  <a:pt x="10367102" y="487850"/>
                </a:lnTo>
                <a:lnTo>
                  <a:pt x="10369296" y="536701"/>
                </a:lnTo>
                <a:lnTo>
                  <a:pt x="10369296" y="2683510"/>
                </a:lnTo>
                <a:lnTo>
                  <a:pt x="10367102" y="2732361"/>
                </a:lnTo>
                <a:lnTo>
                  <a:pt x="10360649" y="2779984"/>
                </a:lnTo>
                <a:lnTo>
                  <a:pt x="10350124" y="2826188"/>
                </a:lnTo>
                <a:lnTo>
                  <a:pt x="10335719" y="2870785"/>
                </a:lnTo>
                <a:lnTo>
                  <a:pt x="10317621" y="2913584"/>
                </a:lnTo>
                <a:lnTo>
                  <a:pt x="10296021" y="2954396"/>
                </a:lnTo>
                <a:lnTo>
                  <a:pt x="10271108" y="2993032"/>
                </a:lnTo>
                <a:lnTo>
                  <a:pt x="10243072" y="3029302"/>
                </a:lnTo>
                <a:lnTo>
                  <a:pt x="10212101" y="3063017"/>
                </a:lnTo>
                <a:lnTo>
                  <a:pt x="10178386" y="3093988"/>
                </a:lnTo>
                <a:lnTo>
                  <a:pt x="10142116" y="3122024"/>
                </a:lnTo>
                <a:lnTo>
                  <a:pt x="10103480" y="3146937"/>
                </a:lnTo>
                <a:lnTo>
                  <a:pt x="10062668" y="3168537"/>
                </a:lnTo>
                <a:lnTo>
                  <a:pt x="10019869" y="3186635"/>
                </a:lnTo>
                <a:lnTo>
                  <a:pt x="9975272" y="3201040"/>
                </a:lnTo>
                <a:lnTo>
                  <a:pt x="9929068" y="3211565"/>
                </a:lnTo>
                <a:lnTo>
                  <a:pt x="9881445" y="3218018"/>
                </a:lnTo>
                <a:lnTo>
                  <a:pt x="9832594" y="3220212"/>
                </a:lnTo>
                <a:lnTo>
                  <a:pt x="536702" y="3220212"/>
                </a:lnTo>
                <a:lnTo>
                  <a:pt x="487852" y="3218018"/>
                </a:lnTo>
                <a:lnTo>
                  <a:pt x="440230" y="3211565"/>
                </a:lnTo>
                <a:lnTo>
                  <a:pt x="394027" y="3201040"/>
                </a:lnTo>
                <a:lnTo>
                  <a:pt x="349432" y="3186635"/>
                </a:lnTo>
                <a:lnTo>
                  <a:pt x="306633" y="3168537"/>
                </a:lnTo>
                <a:lnTo>
                  <a:pt x="265821" y="3146937"/>
                </a:lnTo>
                <a:lnTo>
                  <a:pt x="227185" y="3122024"/>
                </a:lnTo>
                <a:lnTo>
                  <a:pt x="190914" y="3093988"/>
                </a:lnTo>
                <a:lnTo>
                  <a:pt x="157199" y="3063017"/>
                </a:lnTo>
                <a:lnTo>
                  <a:pt x="126227" y="3029302"/>
                </a:lnTo>
                <a:lnTo>
                  <a:pt x="98190" y="2993032"/>
                </a:lnTo>
                <a:lnTo>
                  <a:pt x="73277" y="2954396"/>
                </a:lnTo>
                <a:lnTo>
                  <a:pt x="51676" y="2913584"/>
                </a:lnTo>
                <a:lnTo>
                  <a:pt x="33578" y="2870785"/>
                </a:lnTo>
                <a:lnTo>
                  <a:pt x="19172" y="2826188"/>
                </a:lnTo>
                <a:lnTo>
                  <a:pt x="8647" y="2779984"/>
                </a:lnTo>
                <a:lnTo>
                  <a:pt x="2193" y="2732361"/>
                </a:lnTo>
                <a:lnTo>
                  <a:pt x="0" y="2683510"/>
                </a:lnTo>
                <a:lnTo>
                  <a:pt x="0" y="53670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967104"/>
            <a:ext cx="698865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spc="-5" dirty="0" smtClean="0">
                <a:latin typeface="微软雅黑" panose="020B0503020204020204" charset="-122"/>
                <a:cs typeface="微软雅黑" panose="020B0503020204020204" charset="-122"/>
              </a:rPr>
              <a:t>cocos2d-x</a:t>
            </a:r>
            <a:r>
              <a:rPr lang="zh-CN" altLang="en-US" sz="5400" b="0" spc="-5" dirty="0" smtClean="0">
                <a:latin typeface="微软雅黑" panose="020B0503020204020204" charset="-122"/>
                <a:cs typeface="微软雅黑" panose="020B0503020204020204" charset="-122"/>
              </a:rPr>
              <a:t>安装配置</a:t>
            </a:r>
            <a:r>
              <a:rPr sz="5400" b="0" spc="-5" dirty="0" smtClean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5400" b="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042" y="2832353"/>
            <a:ext cx="9915957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 defTabSz="-635">
              <a:buFont typeface="Arial" panose="020B0604020202020204"/>
              <a:buChar char="•"/>
              <a:tabLst>
                <a:tab pos="469900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r>
              <a:rPr sz="2800" spc="-5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python2.7</a:t>
            </a:r>
            <a:r>
              <a:rPr lang="en-US" sz="2800" spc="-5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.5+  </a:t>
            </a:r>
            <a:r>
              <a:rPr lang="en-US" altLang="zh-CN" sz="2800" u="heavy" spc="-10" dirty="0" smtClean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https</a:t>
            </a:r>
            <a:r>
              <a:rPr lang="en-US" altLang="zh-CN" sz="2800" u="heavy" spc="-1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://www.python.org/downloads/</a:t>
            </a:r>
            <a:endParaRPr lang="en-US" altLang="zh-CN"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69900" indent="-457200" defTabSz="-635">
              <a:lnSpc>
                <a:spcPct val="100000"/>
              </a:lnSpc>
              <a:buFont typeface="Arial" panose="020B0604020202020204"/>
              <a:buChar char="•"/>
              <a:tabLst>
                <a:tab pos="469900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安装cocos2d-x</a:t>
            </a:r>
            <a:r>
              <a:rPr sz="2800" spc="-8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 sz="280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10 </a:t>
            </a:r>
            <a:endParaRPr lang="en-US" sz="2800" spc="-10" dirty="0" smtClean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defTabSz="-635">
              <a:lnSpc>
                <a:spcPct val="100000"/>
              </a:lnSpc>
              <a:tabLst>
                <a:tab pos="469900" algn="l"/>
                <a:tab pos="469900" algn="l"/>
              </a:tabLst>
            </a:pPr>
            <a:r>
              <a:rPr lang="en-US" sz="2800" spc="-1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hlinkClick r:id="rId3"/>
              </a:rPr>
              <a:t>    http</a:t>
            </a:r>
            <a:r>
              <a:rPr lang="en-US" sz="280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hlinkClick r:id="rId3"/>
              </a:rPr>
              <a:t>://</a:t>
            </a:r>
            <a:r>
              <a:rPr lang="en-US" sz="2800" spc="-1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hlinkClick r:id="rId3"/>
              </a:rPr>
              <a:t>www.cocos2dx.org/download/version#Cocos2d-x</a:t>
            </a:r>
            <a:r>
              <a:rPr lang="en-US" sz="2800" spc="-1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 panose="020B0604020202020204"/>
              <a:buChar char="•"/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69900" indent="-457200" defTabSz="-635">
              <a:lnSpc>
                <a:spcPct val="100000"/>
              </a:lnSpc>
              <a:buFont typeface="Arial" panose="020B0604020202020204"/>
              <a:buChar char="•"/>
              <a:tabLst>
                <a:tab pos="469900" algn="l"/>
                <a:tab pos="469900" algn="l"/>
              </a:tabLst>
            </a:pPr>
            <a:r>
              <a:rPr sz="2800" spc="-10" dirty="0" err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新建</a:t>
            </a:r>
            <a:r>
              <a:rPr sz="2800" spc="-10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en-US" sz="2800" spc="-35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800" spc="-35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ocos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5170" y="2895600"/>
            <a:ext cx="4370832" cy="3461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5591" y="5856795"/>
            <a:ext cx="2458720" cy="302260"/>
          </a:xfrm>
          <a:custGeom>
            <a:avLst/>
            <a:gdLst/>
            <a:ahLst/>
            <a:cxnLst/>
            <a:rect l="l" t="t" r="r" b="b"/>
            <a:pathLst>
              <a:path w="2458720" h="302260">
                <a:moveTo>
                  <a:pt x="0" y="301751"/>
                </a:moveTo>
                <a:lnTo>
                  <a:pt x="2458212" y="301751"/>
                </a:lnTo>
                <a:lnTo>
                  <a:pt x="2458212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600" y="1219200"/>
            <a:ext cx="5085588" cy="490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82200" y="4564668"/>
            <a:ext cx="939165" cy="224154"/>
          </a:xfrm>
          <a:custGeom>
            <a:avLst/>
            <a:gdLst/>
            <a:ahLst/>
            <a:cxnLst/>
            <a:rect l="l" t="t" r="r" b="b"/>
            <a:pathLst>
              <a:path w="939165" h="224155">
                <a:moveTo>
                  <a:pt x="0" y="224027"/>
                </a:moveTo>
                <a:lnTo>
                  <a:pt x="938783" y="224027"/>
                </a:lnTo>
                <a:lnTo>
                  <a:pt x="938783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矩形 8"/>
          <p:cNvSpPr/>
          <p:nvPr/>
        </p:nvSpPr>
        <p:spPr>
          <a:xfrm>
            <a:off x="990600" y="6858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sz="3600" spc="-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</a:rPr>
              <a:t>python2.7 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92679" y="1484375"/>
            <a:ext cx="4815840" cy="21960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1854" y="2321814"/>
            <a:ext cx="2769235" cy="224154"/>
          </a:xfrm>
          <a:custGeom>
            <a:avLst/>
            <a:gdLst/>
            <a:ahLst/>
            <a:cxnLst/>
            <a:rect l="l" t="t" r="r" b="b"/>
            <a:pathLst>
              <a:path w="2769235" h="224155">
                <a:moveTo>
                  <a:pt x="0" y="224027"/>
                </a:moveTo>
                <a:lnTo>
                  <a:pt x="2769108" y="224027"/>
                </a:lnTo>
                <a:lnTo>
                  <a:pt x="276910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4985" y="1515617"/>
            <a:ext cx="806450" cy="182880"/>
          </a:xfrm>
          <a:custGeom>
            <a:avLst/>
            <a:gdLst/>
            <a:ahLst/>
            <a:cxnLst/>
            <a:rect l="l" t="t" r="r" b="b"/>
            <a:pathLst>
              <a:path w="806450" h="182880">
                <a:moveTo>
                  <a:pt x="0" y="182879"/>
                </a:moveTo>
                <a:lnTo>
                  <a:pt x="806196" y="182879"/>
                </a:lnTo>
                <a:lnTo>
                  <a:pt x="80619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6626" y="2763773"/>
            <a:ext cx="806450" cy="181610"/>
          </a:xfrm>
          <a:custGeom>
            <a:avLst/>
            <a:gdLst/>
            <a:ahLst/>
            <a:cxnLst/>
            <a:rect l="l" t="t" r="r" b="b"/>
            <a:pathLst>
              <a:path w="806450" h="181610">
                <a:moveTo>
                  <a:pt x="0" y="181355"/>
                </a:moveTo>
                <a:lnTo>
                  <a:pt x="806196" y="181355"/>
                </a:lnTo>
                <a:lnTo>
                  <a:pt x="80619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6960" y="4204715"/>
            <a:ext cx="6219444" cy="1741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4097" y="4100321"/>
            <a:ext cx="1238250" cy="1002030"/>
          </a:xfrm>
          <a:custGeom>
            <a:avLst/>
            <a:gdLst/>
            <a:ahLst/>
            <a:cxnLst/>
            <a:rect l="l" t="t" r="r" b="b"/>
            <a:pathLst>
              <a:path w="1238250" h="1002029">
                <a:moveTo>
                  <a:pt x="1161165" y="43270"/>
                </a:moveTo>
                <a:lnTo>
                  <a:pt x="0" y="979296"/>
                </a:lnTo>
                <a:lnTo>
                  <a:pt x="18287" y="1001902"/>
                </a:lnTo>
                <a:lnTo>
                  <a:pt x="1179286" y="65784"/>
                </a:lnTo>
                <a:lnTo>
                  <a:pt x="1161165" y="43270"/>
                </a:lnTo>
                <a:close/>
              </a:path>
              <a:path w="1238250" h="1002029">
                <a:moveTo>
                  <a:pt x="1222260" y="34162"/>
                </a:moveTo>
                <a:lnTo>
                  <a:pt x="1172464" y="34162"/>
                </a:lnTo>
                <a:lnTo>
                  <a:pt x="1190625" y="56641"/>
                </a:lnTo>
                <a:lnTo>
                  <a:pt x="1179286" y="65784"/>
                </a:lnTo>
                <a:lnTo>
                  <a:pt x="1197482" y="88391"/>
                </a:lnTo>
                <a:lnTo>
                  <a:pt x="1222260" y="34162"/>
                </a:lnTo>
                <a:close/>
              </a:path>
              <a:path w="1238250" h="1002029">
                <a:moveTo>
                  <a:pt x="1172464" y="34162"/>
                </a:moveTo>
                <a:lnTo>
                  <a:pt x="1161165" y="43270"/>
                </a:lnTo>
                <a:lnTo>
                  <a:pt x="1179286" y="65784"/>
                </a:lnTo>
                <a:lnTo>
                  <a:pt x="1190625" y="56641"/>
                </a:lnTo>
                <a:lnTo>
                  <a:pt x="1172464" y="34162"/>
                </a:lnTo>
                <a:close/>
              </a:path>
              <a:path w="1238250" h="1002029">
                <a:moveTo>
                  <a:pt x="1237868" y="0"/>
                </a:moveTo>
                <a:lnTo>
                  <a:pt x="1143000" y="20700"/>
                </a:lnTo>
                <a:lnTo>
                  <a:pt x="1161165" y="43270"/>
                </a:lnTo>
                <a:lnTo>
                  <a:pt x="1172464" y="34162"/>
                </a:lnTo>
                <a:lnTo>
                  <a:pt x="1222260" y="34162"/>
                </a:lnTo>
                <a:lnTo>
                  <a:pt x="1237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79770" y="3796538"/>
            <a:ext cx="2997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你的安装目录，注意分号分隔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0990" y="5090921"/>
            <a:ext cx="984885" cy="236220"/>
          </a:xfrm>
          <a:custGeom>
            <a:avLst/>
            <a:gdLst/>
            <a:ahLst/>
            <a:cxnLst/>
            <a:rect l="l" t="t" r="r" b="b"/>
            <a:pathLst>
              <a:path w="984885" h="236220">
                <a:moveTo>
                  <a:pt x="0" y="236219"/>
                </a:moveTo>
                <a:lnTo>
                  <a:pt x="984503" y="236219"/>
                </a:lnTo>
                <a:lnTo>
                  <a:pt x="984503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矩形 10"/>
          <p:cNvSpPr/>
          <p:nvPr/>
        </p:nvSpPr>
        <p:spPr>
          <a:xfrm>
            <a:off x="977010" y="618062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sz="3600" spc="-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</a:rPr>
              <a:t>python2.7 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1205229"/>
            <a:ext cx="1021143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</a:rPr>
              <a:t>测试：任意目录下打开命令行，输入python，出现以下版本信息，安装成功</a:t>
            </a:r>
            <a:endParaRPr sz="2400" dirty="0">
              <a:solidFill>
                <a:srgbClr val="00B0F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7760" y="2421635"/>
            <a:ext cx="9622536" cy="2261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502408"/>
            <a:ext cx="6596380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 defTabSz="-635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2400" spc="-1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解压缩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defTabSz="-635">
              <a:lnSpc>
                <a:spcPct val="100000"/>
              </a:lnSpc>
              <a:spcBef>
                <a:spcPts val="1440"/>
              </a:spcBef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6385" defTabSz="-6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Sample测试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defTabSz="-635">
              <a:lnSpc>
                <a:spcPct val="100000"/>
              </a:lnSpc>
              <a:spcBef>
                <a:spcPts val="1440"/>
              </a:spcBef>
              <a:tabLst>
                <a:tab pos="299085" algn="l"/>
              </a:tabLst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新建项目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AFEF"/>
                </a:solidFill>
              </a:rPr>
              <a:t>安装</a:t>
            </a:r>
            <a:r>
              <a:rPr sz="3600" spc="-5" dirty="0" smtClean="0">
                <a:solidFill>
                  <a:srgbClr val="00AFEF"/>
                </a:solidFill>
              </a:rPr>
              <a:t>cocos2d-x-3.</a:t>
            </a:r>
            <a:r>
              <a:rPr lang="en-US" sz="3600" spc="-5" dirty="0" smtClean="0">
                <a:solidFill>
                  <a:srgbClr val="00AFEF"/>
                </a:solidFill>
              </a:rPr>
              <a:t>10</a:t>
            </a:r>
            <a:endParaRPr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31579"/>
          <a:stretch>
            <a:fillRect/>
          </a:stretch>
        </p:blipFill>
        <p:spPr>
          <a:xfrm>
            <a:off x="439772" y="1910715"/>
            <a:ext cx="4267200" cy="43933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3617" y="125575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setup.py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15" y="1338309"/>
            <a:ext cx="6501145" cy="3381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8800" y="4953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不需要移植到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平台时，不需要配置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一直回车即可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966" y="1611071"/>
            <a:ext cx="599757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b="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在解压目录下打开命令行，输入python setup.py  如果不需要编译到安卓</a:t>
            </a:r>
            <a:r>
              <a:rPr sz="2000" b="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一直</a:t>
            </a:r>
            <a:r>
              <a:rPr sz="2000" b="0" spc="-4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按</a:t>
            </a:r>
            <a:r>
              <a:rPr sz="2000" b="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En</a:t>
            </a:r>
            <a:r>
              <a:rPr sz="2000" b="0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b="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0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直至</a:t>
            </a:r>
            <a:r>
              <a:rPr sz="2000" b="0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现下图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44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rgbClr val="33B5F0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/>
            <a:r>
              <a:rPr lang="zh-CN" altLang="en-US" sz="3600" kern="0" spc="-5" dirty="0">
                <a:solidFill>
                  <a:srgbClr val="00AFEF"/>
                </a:solidFill>
              </a:rPr>
              <a:t>测试</a:t>
            </a:r>
            <a:r>
              <a:rPr lang="en-US" sz="3600" kern="0" spc="-5" dirty="0" smtClean="0">
                <a:solidFill>
                  <a:srgbClr val="00AFEF"/>
                </a:solidFill>
              </a:rPr>
              <a:t>cocos2d-x-3.10</a:t>
            </a:r>
            <a:endParaRPr lang="en-US" sz="36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58" y="1371600"/>
            <a:ext cx="7205663" cy="37484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118" y="5715000"/>
            <a:ext cx="879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需要重启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cmd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2869565"/>
            <a:ext cx="282194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文件目录：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581400" y="228600"/>
            <a:ext cx="6839711" cy="54818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71747" y="2552953"/>
            <a:ext cx="2876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 panose="020B0502040204020203"/>
                <a:cs typeface="Segoe UI" panose="020B0502040204020203"/>
              </a:rPr>
              <a:t>01</a:t>
            </a:r>
            <a:endParaRPr sz="1800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1747" y="3500882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 panose="020B0502040204020203"/>
                <a:cs typeface="Segoe UI" panose="020B0502040204020203"/>
              </a:rPr>
              <a:t>02</a:t>
            </a:r>
            <a:endParaRPr sz="1800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71747" y="4448809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 panose="020B0502040204020203"/>
                <a:cs typeface="Segoe UI" panose="020B0502040204020203"/>
              </a:rPr>
              <a:t>03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995" y="2456179"/>
            <a:ext cx="247840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coco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s2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x简介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5010" y="3477259"/>
            <a:ext cx="32473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Cocos2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安装配置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1225" y="4353814"/>
            <a:ext cx="19843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 err="1" smtClean="0">
                <a:latin typeface="微软雅黑" panose="020B0503020204020204" charset="-122"/>
                <a:cs typeface="微软雅黑" panose="020B0503020204020204" charset="-122"/>
              </a:rPr>
              <a:t>Hello</a:t>
            </a:r>
            <a:r>
              <a:rPr lang="en-US" sz="2800" spc="-10" dirty="0" err="1" smtClean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800" spc="-10" dirty="0" err="1" smtClean="0">
                <a:latin typeface="微软雅黑" panose="020B0503020204020204" charset="-122"/>
                <a:cs typeface="微软雅黑" panose="020B0503020204020204" charset="-122"/>
              </a:rPr>
              <a:t>ocos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072" y="2848609"/>
            <a:ext cx="199517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宋体" panose="02010600030101010101" pitchFamily="2" charset="-122"/>
                <a:cs typeface="宋体" panose="02010600030101010101" pitchFamily="2" charset="-122"/>
              </a:rPr>
              <a:t>coco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sz="4400" dirty="0"/>
              <a:t>：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6611" y="0"/>
            <a:ext cx="4991099" cy="67254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64008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00AFEF"/>
                </a:solidFill>
              </a:rPr>
              <a:t> </a:t>
            </a:r>
            <a:r>
              <a:rPr dirty="0" err="1" smtClean="0">
                <a:solidFill>
                  <a:srgbClr val="00AFEF"/>
                </a:solidFill>
              </a:rPr>
              <a:t>新建</a:t>
            </a:r>
            <a:r>
              <a:rPr lang="en-US" dirty="0" smtClean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</a:t>
            </a:r>
            <a:r>
              <a:rPr lang="en-US" altLang="zh-CN" dirty="0" err="1" smtClean="0">
                <a:solidFill>
                  <a:srgbClr val="00AFEF"/>
                </a:solidFill>
              </a:rPr>
              <a:t>elloCocos</a:t>
            </a:r>
            <a:r>
              <a:rPr lang="en-US" altLang="zh-CN" dirty="0" smtClean="0">
                <a:solidFill>
                  <a:srgbClr val="00AFEF"/>
                </a:solidFill>
              </a:rPr>
              <a:t> </a:t>
            </a:r>
            <a:r>
              <a:rPr dirty="0" err="1" smtClean="0">
                <a:solidFill>
                  <a:srgbClr val="00AFEF"/>
                </a:solidFill>
              </a:rPr>
              <a:t>项目</a:t>
            </a:r>
            <a:r>
              <a:rPr lang="en-US" dirty="0" smtClean="0">
                <a:solidFill>
                  <a:srgbClr val="00AFEF"/>
                </a:solidFill>
              </a:rPr>
              <a:t> </a:t>
            </a:r>
            <a:endParaRPr dirty="0">
              <a:solidFill>
                <a:srgbClr val="00AFE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3339847"/>
            <a:ext cx="9829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cocos 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new </a:t>
            </a:r>
            <a:r>
              <a:rPr lang="en-US" sz="2000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projectname</a:t>
            </a:r>
            <a:r>
              <a:rPr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-p </a:t>
            </a:r>
            <a:r>
              <a:rPr sz="2000" spc="-5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com</a:t>
            </a:r>
            <a:r>
              <a:rPr lang="en-US" sz="2000" spc="-5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.sysu</a:t>
            </a:r>
            <a:r>
              <a:rPr lang="en-US" sz="2000" spc="-5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…..</a:t>
            </a:r>
            <a:r>
              <a:rPr sz="2000" spc="-5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-l </a:t>
            </a:r>
            <a:r>
              <a:rPr sz="2000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cpp</a:t>
            </a:r>
            <a:r>
              <a:rPr lang="en-US"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–</a:t>
            </a:r>
            <a:r>
              <a:rPr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D:\cocos2d-x-3.10\workspace   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797300"/>
            <a:ext cx="2971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New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000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是项目名称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-l后接开发语言类型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600" y="3810000"/>
            <a:ext cx="233680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-p后接包名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-d后接项目存放目录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33550"/>
            <a:ext cx="6515100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747076"/>
            <a:ext cx="8324850" cy="187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911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HelloCocos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77000" y="168526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Classes</a:t>
            </a:r>
            <a:r>
              <a:rPr lang="zh-CN" altLang="en-US" dirty="0" smtClean="0"/>
              <a:t>中存放开发代码</a:t>
            </a:r>
            <a:endParaRPr lang="en-US" altLang="zh-CN" dirty="0" smtClean="0"/>
          </a:p>
          <a:p>
            <a:r>
              <a:rPr lang="en-US" altLang="zh-CN" dirty="0" smtClean="0"/>
              <a:t>Cocos2d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Resource</a:t>
            </a:r>
            <a:r>
              <a:rPr lang="zh-CN" altLang="en-US" dirty="0" smtClean="0"/>
              <a:t>是项目资源</a:t>
            </a:r>
            <a:endParaRPr lang="en-US" altLang="zh-CN" dirty="0" smtClean="0"/>
          </a:p>
          <a:p>
            <a:r>
              <a:rPr lang="zh-CN" altLang="en-US" dirty="0" smtClean="0"/>
              <a:t>其他文件夹是各个平台的项目文件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proj.win32</a:t>
            </a:r>
            <a:r>
              <a:rPr lang="zh-CN" altLang="en-US" dirty="0" smtClean="0"/>
              <a:t>打开项目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38542"/>
          <a:stretch>
            <a:fillRect/>
          </a:stretch>
        </p:blipFill>
        <p:spPr>
          <a:xfrm>
            <a:off x="515213" y="2021714"/>
            <a:ext cx="5547462" cy="342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276600"/>
            <a:ext cx="3162300" cy="33528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209800" y="1828800"/>
            <a:ext cx="426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33600" y="2209800"/>
            <a:ext cx="4343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57400" y="2895600"/>
            <a:ext cx="4572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33600" y="2514600"/>
            <a:ext cx="4495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649732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编译运行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2200"/>
            <a:ext cx="3495675" cy="2066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400"/>
            <a:ext cx="5210175" cy="38593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924" y="5334000"/>
            <a:ext cx="4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第一次编译需要比较长的时间，请耐心等待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649732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运行自带的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-tests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5564"/>
          <a:stretch>
            <a:fillRect/>
          </a:stretch>
        </p:blipFill>
        <p:spPr>
          <a:xfrm>
            <a:off x="7467600" y="3581400"/>
            <a:ext cx="4407424" cy="30852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7" y="1866900"/>
            <a:ext cx="565785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7" y="1474330"/>
            <a:ext cx="4371975" cy="219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987" y="3810000"/>
            <a:ext cx="65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cocos2d-win32.sln,</a:t>
            </a:r>
            <a:r>
              <a:rPr lang="zh-CN" altLang="en-US" dirty="0" smtClean="0"/>
              <a:t>将</a:t>
            </a:r>
            <a:r>
              <a:rPr lang="en-US" altLang="zh-CN" dirty="0" err="1"/>
              <a:t>cpp</a:t>
            </a:r>
            <a:r>
              <a:rPr lang="en-US" altLang="zh-CN" dirty="0" smtClean="0"/>
              <a:t>-tests</a:t>
            </a:r>
            <a:r>
              <a:rPr lang="zh-CN" altLang="en-US" dirty="0" smtClean="0"/>
              <a:t>设为启动项，编译运行</a:t>
            </a:r>
            <a:endParaRPr lang="en-US" altLang="zh-CN" dirty="0" smtClean="0"/>
          </a:p>
          <a:p>
            <a:r>
              <a:rPr lang="en-US" altLang="zh-CN" dirty="0" smtClean="0"/>
              <a:t>Tests</a:t>
            </a:r>
            <a:r>
              <a:rPr lang="zh-CN" altLang="en-US" dirty="0" smtClean="0"/>
              <a:t>目录下的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-tests</a:t>
            </a:r>
            <a:r>
              <a:rPr lang="zh-CN" altLang="en-US" dirty="0" smtClean="0"/>
              <a:t>包含了示例源码，是很好的学习资源！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623" y="4456331"/>
            <a:ext cx="3615160" cy="2447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4572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基础概念介绍</a:t>
            </a:r>
            <a:r>
              <a:rPr lang="en-US" altLang="zh-CN" sz="2800" b="1" dirty="0">
                <a:solidFill>
                  <a:srgbClr val="00B0F0"/>
                </a:solidFill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</a:rPr>
              <a:t>导演、场景、层、精灵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524000"/>
            <a:ext cx="3810000" cy="23891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9200" y="17526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Cocos2d-x-3.x</a:t>
            </a:r>
            <a:r>
              <a:rPr lang="zh-CN" altLang="en-US" sz="2400" dirty="0"/>
              <a:t>引擎中，采用节点树形结构来管理游戏对象，一个游戏可以划分为不同的场景，一个场景又可以分为不同的层，一个层又可以拥有任意个可见的游戏</a:t>
            </a:r>
            <a:r>
              <a:rPr lang="zh-CN" altLang="en-US" sz="2400" dirty="0" smtClean="0"/>
              <a:t>节点。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44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入口文件为</a:t>
            </a:r>
            <a:r>
              <a:rPr lang="en-US" altLang="zh-CN" dirty="0"/>
              <a:t>AppDelegate.cpp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743" y="2057400"/>
            <a:ext cx="5126749" cy="25146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572000" y="2286000"/>
            <a:ext cx="3352800" cy="48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248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完成各种初始化操作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19600" y="3581400"/>
            <a:ext cx="3352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24800" y="3429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程序进入后台调用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72000" y="4495800"/>
            <a:ext cx="3200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24800" y="4495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程序回到前台时调用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2362200"/>
            <a:ext cx="8334544" cy="3429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048000" y="2438400"/>
            <a:ext cx="6096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24200" y="3657600"/>
            <a:ext cx="6096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438400" y="4724400"/>
            <a:ext cx="6705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440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director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220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设置屏幕大小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144000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设置显示帧率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5" y="1600200"/>
            <a:ext cx="8301330" cy="46482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181600" y="1752600"/>
            <a:ext cx="403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24400" y="3352800"/>
            <a:ext cx="44958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429000" y="5638800"/>
            <a:ext cx="579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964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设置分辨率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96400" y="3124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自动适配屏幕大小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44000" y="5181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HelloWorld </a:t>
            </a:r>
            <a:r>
              <a:rPr lang="en-US" altLang="zh-CN" dirty="0" err="1" smtClean="0"/>
              <a:t>scense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并运行该场景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33600"/>
            <a:ext cx="5610225" cy="3495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676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HelloWorld.h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876800" y="2286000"/>
            <a:ext cx="2514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343400" y="342900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38800" y="4262437"/>
            <a:ext cx="175260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62400" y="5105400"/>
            <a:ext cx="3429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914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scense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67600" y="3276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914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菜单项单击回调函数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91400" y="5105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该宏定义一个</a:t>
            </a:r>
            <a:endParaRPr lang="en-US" altLang="zh-CN" dirty="0" smtClean="0"/>
          </a:p>
          <a:p>
            <a:r>
              <a:rPr lang="en-US" altLang="zh-CN" dirty="0" smtClean="0"/>
              <a:t>static HelloWorld*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720849"/>
            <a:ext cx="2630423" cy="36530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445" y="1433829"/>
            <a:ext cx="804418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Cocos2d-x</a:t>
            </a:r>
            <a:r>
              <a:rPr sz="1800" spc="5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是一个MIT许可证下发布的开源的移动2D游戏框架，它有以下特征:</a:t>
            </a:r>
            <a:endParaRPr sz="18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0" y="2721228"/>
            <a:ext cx="5810250" cy="191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defTabSz="-63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跨平台:	</a:t>
            </a:r>
            <a:r>
              <a:rPr sz="1800" dirty="0">
                <a:latin typeface="Arial" panose="020B0604020202020204"/>
                <a:cs typeface="Arial" panose="020B0604020202020204"/>
              </a:rPr>
              <a:t>iOS,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Android,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Win32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WP...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41300" indent="-228600" defTabSz="-635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多语言:	</a:t>
            </a:r>
            <a:r>
              <a:rPr sz="1800" dirty="0">
                <a:latin typeface="Arial" panose="020B0604020202020204"/>
                <a:cs typeface="Arial" panose="020B0604020202020204"/>
              </a:rPr>
              <a:t>C++,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Javascript </a:t>
            </a:r>
            <a:r>
              <a:rPr sz="1800" dirty="0">
                <a:latin typeface="Arial" panose="020B0604020202020204"/>
                <a:cs typeface="Arial" panose="020B0604020202020204"/>
              </a:rPr>
              <a:t>(JSB),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LUA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•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350" y="3378072"/>
            <a:ext cx="581025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开源免费: </a:t>
            </a:r>
            <a:r>
              <a:rPr sz="1800" dirty="0">
                <a:latin typeface="Arial" panose="020B0604020202020204"/>
                <a:cs typeface="Arial" panose="020B0604020202020204"/>
              </a:rPr>
              <a:t>MIT</a:t>
            </a:r>
            <a:r>
              <a:rPr sz="1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License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简单上手，运行高效、灵活，且功能强大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各类编辑器: </a:t>
            </a:r>
            <a:r>
              <a:rPr lang="en-US" altLang="zh-CN" dirty="0" err="1" smtClean="0"/>
              <a:t>Cocos</a:t>
            </a:r>
            <a:r>
              <a:rPr lang="en-US" altLang="zh-CN" dirty="0" smtClean="0"/>
              <a:t> Creator</a:t>
            </a:r>
            <a:r>
              <a:rPr lang="zh-CN" altLang="en-US" b="1" dirty="0" smtClean="0"/>
              <a:t>，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Particle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Designer,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Tile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Map...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第三方插件: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Plugi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n-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X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18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社交，广告，支付...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81200"/>
            <a:ext cx="5267325" cy="3981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0" y="2667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HelloWorld* </a:t>
            </a:r>
            <a:r>
              <a:rPr lang="en-US" altLang="zh-CN" dirty="0" err="1"/>
              <a:t>creat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zh-CN" altLang="en-US" dirty="0"/>
          </a:p>
          <a:p>
            <a:r>
              <a:rPr lang="zh-CN" altLang="en-US" dirty="0" smtClean="0"/>
              <a:t>会自动调用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43400" y="2971800"/>
            <a:ext cx="2819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604" y="1447800"/>
            <a:ext cx="4276725" cy="35147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572000" y="1981200"/>
            <a:ext cx="2438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724400" y="2971800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62400" y="3733800"/>
            <a:ext cx="3048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10400" y="263812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函数创建</a:t>
            </a:r>
            <a:r>
              <a:rPr lang="en-US" altLang="zh-CN" dirty="0" smtClean="0"/>
              <a:t>HelloWorld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34200" y="167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创建一个场景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86600" y="3581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将层加入场景中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0"/>
            <a:ext cx="6987139" cy="510479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9400" y="2209800"/>
            <a:ext cx="5943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800600" y="4191000"/>
            <a:ext cx="3962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876800" y="4648200"/>
            <a:ext cx="3886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58000" y="50292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90800" y="3505200"/>
            <a:ext cx="6019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52800" y="6096000"/>
            <a:ext cx="5334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7630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调用父类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10600" y="3124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MenuItem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82251" y="39184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正常状态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63000" y="44958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选中状态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782251" y="5029200"/>
            <a:ext cx="28763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686800" y="587906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MenuItem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Menu,</a:t>
            </a:r>
            <a:r>
              <a:rPr lang="zh-CN" altLang="en-US" dirty="0" smtClean="0"/>
              <a:t>设置位置，并加入层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09800"/>
            <a:ext cx="4419600" cy="2124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10400" y="251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关闭场景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V="1">
            <a:off x="5638800" y="2699266"/>
            <a:ext cx="1371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</a:rPr>
              <a:t>HelloCocos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运行流程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1" y="1828800"/>
            <a:ext cx="7676912" cy="45815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581400" y="2438400"/>
            <a:ext cx="5410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219457" y="4386262"/>
            <a:ext cx="46959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91600" y="2133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5400" y="403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创建一个精灵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Cocos</a:t>
            </a:r>
            <a:r>
              <a:rPr lang="zh-CN" altLang="en-US" sz="3600" dirty="0" smtClean="0">
                <a:solidFill>
                  <a:srgbClr val="00B0F0"/>
                </a:solidFill>
              </a:rPr>
              <a:t>小游戏演示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828800"/>
            <a:ext cx="4629150" cy="3429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629150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3450" y="5791200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该小游戏涉及到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设计，游戏逻辑，场景转换，调度器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，事件分发机制，音效，序列帧动画，碰撞检测等，我们将在后续课程逐步学习。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</a:rPr>
              <a:t>作业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800" y="1600200"/>
            <a:ext cx="1028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、安装</a:t>
            </a:r>
            <a:r>
              <a:rPr lang="en-US" altLang="zh-CN" sz="3200" dirty="0" smtClean="0"/>
              <a:t>cocos2d-x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/>
              <a:t> 、</a:t>
            </a:r>
            <a:r>
              <a:rPr lang="zh-CN" altLang="en-US" sz="3200" dirty="0" smtClean="0"/>
              <a:t>运行</a:t>
            </a:r>
            <a:r>
              <a:rPr lang="en-US" altLang="zh-CN" sz="3200" dirty="0" err="1" smtClean="0"/>
              <a:t>cpp</a:t>
            </a:r>
            <a:r>
              <a:rPr lang="en-US" altLang="zh-CN" sz="3200" dirty="0" smtClean="0"/>
              <a:t>-tests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、创建项目，制作</a:t>
            </a:r>
            <a:r>
              <a:rPr lang="zh-CN" altLang="en-US" sz="3200" dirty="0"/>
              <a:t>自己的</a:t>
            </a:r>
            <a:r>
              <a:rPr lang="en-US" altLang="zh-CN" sz="3200" dirty="0"/>
              <a:t>hello world</a:t>
            </a:r>
            <a:r>
              <a:rPr lang="zh-CN" altLang="en-US" sz="3200" dirty="0"/>
              <a:t>界面</a:t>
            </a:r>
            <a:endParaRPr lang="zh-CN" altLang="en-US" sz="3200" dirty="0"/>
          </a:p>
          <a:p>
            <a:r>
              <a:rPr lang="zh-CN" altLang="en-US" sz="3200" dirty="0"/>
              <a:t>其中有自己的姓名、学号，更换背景图片</a:t>
            </a:r>
            <a:endParaRPr lang="zh-CN" altLang="en-US" sz="3200" dirty="0"/>
          </a:p>
          <a:p>
            <a:r>
              <a:rPr lang="zh-CN" altLang="en-US" sz="3200" dirty="0"/>
              <a:t>加分项</a:t>
            </a:r>
            <a:r>
              <a:rPr lang="zh-CN" altLang="en-US" sz="3200" dirty="0" smtClean="0"/>
              <a:t>：设置文字样式</a:t>
            </a:r>
            <a:endParaRPr lang="en-US" altLang="zh-CN" sz="3200" dirty="0"/>
          </a:p>
          <a:p>
            <a:r>
              <a:rPr lang="en-US" altLang="zh-CN" sz="3200" dirty="0" smtClean="0"/>
              <a:t>               </a:t>
            </a:r>
            <a:r>
              <a:rPr lang="zh-CN" altLang="en-US" sz="3200" dirty="0" smtClean="0"/>
              <a:t>添加</a:t>
            </a:r>
            <a:r>
              <a:rPr lang="zh-CN" altLang="en-US" sz="3200" dirty="0"/>
              <a:t>一个</a:t>
            </a:r>
            <a:r>
              <a:rPr lang="en-US" altLang="zh-CN" sz="3200" dirty="0" err="1" smtClean="0"/>
              <a:t>MenuItem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有简单的触发事件</a:t>
            </a:r>
            <a:endParaRPr lang="zh-CN" altLang="en-US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、作业提交：提交实验报告（文档），</a:t>
            </a:r>
            <a:r>
              <a:rPr lang="en-US" altLang="zh-CN" sz="3200" dirty="0"/>
              <a:t>Classes</a:t>
            </a:r>
            <a:r>
              <a:rPr lang="zh-CN" altLang="en-US" sz="3200" dirty="0"/>
              <a:t>（</a:t>
            </a:r>
            <a:r>
              <a:rPr lang="zh-CN" altLang="en-US" sz="3200" dirty="0" smtClean="0"/>
              <a:t>文件夹），</a:t>
            </a:r>
            <a:r>
              <a:rPr lang="en-US" altLang="zh-CN" sz="3200" dirty="0"/>
              <a:t>Resources</a:t>
            </a:r>
            <a:r>
              <a:rPr lang="zh-CN" altLang="en-US" sz="3200" dirty="0"/>
              <a:t>（文件夹）。实验报告要求有截图。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67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：添加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可能出现中文乱码的情况，通用的解决办法是用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文件，具体用法请自行查找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0912" y="3200400"/>
            <a:ext cx="4752975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6505575" cy="457949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WATCHING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81200"/>
            <a:ext cx="8420100" cy="4191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95400" y="8382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Framework architecture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200" y="1066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相关链接</a:t>
            </a:r>
            <a:endParaRPr lang="en-US" altLang="zh-CN" sz="3600" b="1" dirty="0" smtClean="0">
              <a:solidFill>
                <a:srgbClr val="00B0F0"/>
              </a:solidFill>
            </a:endParaRPr>
          </a:p>
          <a:p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98120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官网：</a:t>
            </a:r>
            <a:r>
              <a:rPr lang="en-US" altLang="zh-CN" sz="2800" dirty="0" smtClean="0">
                <a:hlinkClick r:id="rId1"/>
              </a:rPr>
              <a:t>http://www.cocos.com/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Github</a:t>
            </a:r>
            <a:r>
              <a:rPr lang="zh-CN" altLang="en-US" sz="2800" dirty="0"/>
              <a:t>：</a:t>
            </a:r>
            <a:r>
              <a:rPr lang="en-US" altLang="zh-CN" sz="2800" dirty="0" smtClean="0">
                <a:hlinkClick r:id="rId2"/>
              </a:rPr>
              <a:t>https://github.com/cocos2d/cocos2d-x</a:t>
            </a:r>
            <a:endParaRPr lang="en-US" altLang="zh-CN" sz="2800" dirty="0" smtClean="0"/>
          </a:p>
          <a:p>
            <a:r>
              <a:rPr lang="zh-CN" altLang="en-US" sz="2800" dirty="0" smtClean="0"/>
              <a:t>用户手册：</a:t>
            </a: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www.cocos2d-x.org/wiki/Cocos2d-x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商店：</a:t>
            </a:r>
            <a:r>
              <a:rPr lang="en-US" altLang="zh-CN" sz="2800" dirty="0" smtClean="0">
                <a:hlinkClick r:id="rId4"/>
              </a:rPr>
              <a:t>http://store.cocos.com/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API</a:t>
            </a:r>
            <a:r>
              <a:rPr lang="en-US" altLang="zh-CN" sz="2800" dirty="0">
                <a:solidFill>
                  <a:srgbClr val="FF0000"/>
                </a:solidFill>
              </a:rPr>
              <a:t>:  </a:t>
            </a:r>
            <a:r>
              <a:rPr lang="en-US" altLang="zh-CN" sz="2800" dirty="0">
                <a:solidFill>
                  <a:srgbClr val="FF0000"/>
                </a:solidFill>
                <a:hlinkClick r:id="rId5"/>
              </a:rPr>
              <a:t>http://api.cocos.com</a:t>
            </a:r>
            <a:r>
              <a:rPr lang="en-US" altLang="zh-CN" sz="2800" dirty="0" smtClean="0">
                <a:solidFill>
                  <a:srgbClr val="FF0000"/>
                </a:solidFill>
                <a:hlinkClick r:id="rId5"/>
              </a:rPr>
              <a:t>/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altLang="zh-CN" dirty="0" smtClean="0"/>
              <a:t>Cocos</a:t>
            </a:r>
            <a:r>
              <a:rPr lang="zh-CN" altLang="en-US" dirty="0" smtClean="0"/>
              <a:t>发行版本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580" y="1905000"/>
            <a:ext cx="4049110" cy="438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47800"/>
            <a:ext cx="5886450" cy="4871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72400" y="5410200"/>
            <a:ext cx="3276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 smtClean="0"/>
              <a:t>各版本主要特性差异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V3.15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全面支持</a:t>
            </a:r>
            <a:r>
              <a:rPr lang="en-US" altLang="zh-CN" sz="2400" dirty="0">
                <a:latin typeface="+mn-ea"/>
                <a:ea typeface="+mn-ea"/>
              </a:rPr>
              <a:t>__Android Studio__</a:t>
            </a:r>
            <a:r>
              <a:rPr lang="zh-CN" altLang="en-US" sz="2400" dirty="0">
                <a:latin typeface="+mn-ea"/>
                <a:ea typeface="+mn-ea"/>
              </a:rPr>
              <a:t>，包括编译、代码编辑和调试</a:t>
            </a:r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 smtClean="0">
                <a:latin typeface="+mn-ea"/>
                <a:ea typeface="+mn-ea"/>
              </a:rPr>
              <a:t>代码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音频模块在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平台使用</a:t>
            </a:r>
            <a:r>
              <a:rPr lang="en-US" altLang="zh-CN" sz="2400" dirty="0">
                <a:latin typeface="+mn-ea"/>
                <a:ea typeface="+mn-ea"/>
                <a:hlinkClick r:id="rId1"/>
              </a:rPr>
              <a:t>tremolo</a:t>
            </a:r>
            <a:r>
              <a:rPr lang="zh-CN" altLang="en-US" sz="2400" dirty="0">
                <a:latin typeface="+mn-ea"/>
                <a:ea typeface="+mn-ea"/>
              </a:rPr>
              <a:t>解码器解码音频文件，使得音频模块效率更高，兼容更多的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设备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+mn-ea"/>
                <a:ea typeface="+mn-ea"/>
              </a:rPr>
              <a:t>WebSockets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en-US" altLang="zh-CN" sz="2400" b="1" dirty="0" err="1">
                <a:latin typeface="+mn-ea"/>
                <a:ea typeface="+mn-ea"/>
              </a:rPr>
              <a:t>SocketIO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支持</a:t>
            </a:r>
            <a:r>
              <a:rPr lang="en-US" altLang="zh-CN" sz="2400" b="1" dirty="0">
                <a:latin typeface="+mn-ea"/>
                <a:ea typeface="+mn-ea"/>
              </a:rPr>
              <a:t>__SSL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  <a:ea typeface="+mn-ea"/>
              </a:rPr>
              <a:t>AssetsManagerEx</a:t>
            </a:r>
            <a:r>
              <a:rPr lang="zh-CN" altLang="en-US" sz="2400" dirty="0">
                <a:latin typeface="+mn-ea"/>
                <a:ea typeface="+mn-ea"/>
              </a:rPr>
              <a:t>更加稳定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__Spine runtime__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v3.5.35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en-US" altLang="zh-CN" sz="2400" dirty="0" err="1">
                <a:latin typeface="+mn-ea"/>
                <a:ea typeface="+mn-ea"/>
              </a:rPr>
              <a:t>flatbuffer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v1.5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升级</a:t>
            </a:r>
            <a:r>
              <a:rPr lang="en-US" altLang="zh-CN" sz="2400" dirty="0">
                <a:latin typeface="+mn-ea"/>
                <a:ea typeface="+mn-ea"/>
              </a:rPr>
              <a:t>__OpenSSL__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v1.1.0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__Windows 8.1__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32</a:t>
            </a:r>
            <a:r>
              <a:rPr lang="zh-CN" altLang="en-US" sz="2400" dirty="0">
                <a:latin typeface="+mn-ea"/>
                <a:ea typeface="+mn-ea"/>
              </a:rPr>
              <a:t>位</a:t>
            </a:r>
            <a:r>
              <a:rPr lang="en-US" altLang="zh-CN" sz="2400" dirty="0" err="1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8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Wingdings 3" charset="2"/>
              <a:buNone/>
            </a:pPr>
            <a:r>
              <a:rPr lang="en-US" altLang="zh-CN" sz="8000" dirty="0"/>
              <a:t>V3.14</a:t>
            </a:r>
            <a:endParaRPr lang="zh-CN" altLang="zh-CN" sz="80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8000" dirty="0" smtClean="0"/>
              <a:t> </a:t>
            </a:r>
            <a:r>
              <a:rPr lang="zh-CN" altLang="zh-CN" sz="9600" dirty="0" smtClean="0"/>
              <a:t>所有</a:t>
            </a:r>
            <a:r>
              <a:rPr lang="zh-CN" altLang="zh-CN" sz="9600" dirty="0"/>
              <a:t>平台使用luajit 2.10-beta2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新增</a:t>
            </a:r>
            <a:r>
              <a:rPr lang="zh-CN" altLang="zh-CN" sz="9600" dirty="0"/>
              <a:t>动作类：ResizeBy和ResizeTo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Android</a:t>
            </a:r>
            <a:r>
              <a:rPr lang="zh-CN" altLang="zh-CN" sz="9600" dirty="0"/>
              <a:t>模拟支持关闭多点触摸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Sprite</a:t>
            </a:r>
            <a:r>
              <a:rPr lang="zh-CN" altLang="zh-CN" sz="9600" dirty="0"/>
              <a:t>支持九宫格特性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动作</a:t>
            </a:r>
            <a:r>
              <a:rPr lang="zh-CN" altLang="zh-CN" sz="9600" dirty="0"/>
              <a:t>类新增功能，可以根据tag查询某一节点正在运行的动作数量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Button</a:t>
            </a:r>
            <a:r>
              <a:rPr lang="zh-CN" altLang="zh-CN" sz="9600" dirty="0"/>
              <a:t>类可以设置title内容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EditBox</a:t>
            </a:r>
            <a:r>
              <a:rPr lang="zh-CN" altLang="zh-CN" sz="9600" dirty="0"/>
              <a:t>支持文本水平对齐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 smtClean="0"/>
              <a:t> </a:t>
            </a:r>
            <a:r>
              <a:rPr lang="zh-CN" altLang="zh-CN" sz="9600" dirty="0" smtClean="0"/>
              <a:t>支持</a:t>
            </a:r>
            <a:r>
              <a:rPr lang="zh-CN" altLang="zh-CN" sz="9600" dirty="0"/>
              <a:t>Mac平台手柄 </a:t>
            </a:r>
            <a:endParaRPr lang="zh-CN" altLang="zh-CN" sz="96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4185" y="1600200"/>
            <a:ext cx="10707688" cy="4652681"/>
          </a:xfrm>
        </p:spPr>
        <p:txBody>
          <a:bodyPr/>
          <a:lstStyle/>
          <a:p>
            <a:pPr marL="0" lvl="0" indent="0" fontAlgn="base">
              <a:lnSpc>
                <a:spcPct val="80000"/>
              </a:lnSpc>
              <a:buFont typeface="Wingdings 3" charset="2"/>
              <a:buNone/>
            </a:pPr>
            <a:r>
              <a:rPr lang="en-US" altLang="zh-CN" dirty="0"/>
              <a:t>V3.13</a:t>
            </a:r>
            <a:endParaRPr lang="en-US" altLang="zh-CN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增加了VR插件，包括GearVR、GVR(Cardboard和Daydream)、DeepoonVR和OculusVR </a:t>
            </a:r>
            <a:endParaRPr lang="zh-CN" altLang="zh-CN" sz="2400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支持ETC1 alpha通道 </a:t>
            </a:r>
            <a:endParaRPr lang="zh-CN" altLang="zh-CN" sz="2400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解决了AudioEngin的性能问题，在Android 4.2+有效 </a:t>
            </a:r>
            <a:endParaRPr lang="zh-CN" altLang="zh-CN" sz="2400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通过脏矩形算法提升Canvas渲染器性能 </a:t>
            </a:r>
            <a:endParaRPr lang="zh-CN" altLang="zh-CN" sz="2400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支持Android 64位应用 </a:t>
            </a:r>
            <a:endParaRPr lang="zh-CN" altLang="zh-CN" sz="2400" dirty="0"/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集成</a:t>
            </a:r>
            <a:r>
              <a:rPr lang="zh-CN" altLang="zh-CN" sz="2400" dirty="0">
                <a:hlinkClick r:id="rId1"/>
              </a:rPr>
              <a:t>AnySDK</a:t>
            </a:r>
            <a:r>
              <a:rPr lang="zh-CN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演示</Application>
  <PresentationFormat>宽屏</PresentationFormat>
  <Paragraphs>282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Wingdings 3</vt:lpstr>
      <vt:lpstr>Arial</vt:lpstr>
      <vt:lpstr>微软雅黑</vt:lpstr>
      <vt:lpstr>Segoe UI</vt:lpstr>
      <vt:lpstr>Calibri</vt:lpstr>
      <vt:lpstr>Times New Roman</vt:lpstr>
      <vt:lpstr>Century Gothic</vt:lpstr>
      <vt:lpstr>Segoe Print</vt:lpstr>
      <vt:lpstr>Symbol</vt:lpstr>
      <vt:lpstr>离子</vt:lpstr>
      <vt:lpstr>Cocos2d-x初探</vt:lpstr>
      <vt:lpstr>PowerPoint 演示文稿</vt:lpstr>
      <vt:lpstr>Cocos2d-x 是一个MIT许可证下发布的开源的移动2D游戏框架，它有以下特征:</vt:lpstr>
      <vt:lpstr>PowerPoint 演示文稿</vt:lpstr>
      <vt:lpstr>PowerPoint 演示文稿</vt:lpstr>
      <vt:lpstr>Cocos发行版本</vt:lpstr>
      <vt:lpstr>各版本主要特性差异</vt:lpstr>
      <vt:lpstr>各版本主要特性差异</vt:lpstr>
      <vt:lpstr>各版本主要特性差异</vt:lpstr>
      <vt:lpstr>各版本主要特性差异</vt:lpstr>
      <vt:lpstr>各版本主要特性差异</vt:lpstr>
      <vt:lpstr>开发工具：</vt:lpstr>
      <vt:lpstr>cocos2d-x安装配置：</vt:lpstr>
      <vt:lpstr>PowerPoint 演示文稿</vt:lpstr>
      <vt:lpstr>PowerPoint 演示文稿</vt:lpstr>
      <vt:lpstr>测试：任意目录下打开命令行，输入python，出现以下版本信息，安装成功</vt:lpstr>
      <vt:lpstr>安装cocos2d-x-3.10</vt:lpstr>
      <vt:lpstr>在解压目录下打开命令行，输入python setup.py  如果不需要编译到安卓，一直按Enter，直至出现下图</vt:lpstr>
      <vt:lpstr>文件目录：</vt:lpstr>
      <vt:lpstr>cocos：</vt:lpstr>
      <vt:lpstr> 新建 HelloCocos 项目 </vt:lpstr>
      <vt:lpstr>运行HelloCocos项目</vt:lpstr>
      <vt:lpstr>编译运行</vt:lpstr>
      <vt:lpstr>运行自带的cpp-tests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dc:creator>橙夏</dc:creator>
  <cp:lastModifiedBy>mingyf</cp:lastModifiedBy>
  <cp:revision>84</cp:revision>
  <dcterms:created xsi:type="dcterms:W3CDTF">2017-03-09T07:55:00Z</dcterms:created>
  <dcterms:modified xsi:type="dcterms:W3CDTF">2017-04-26T11:09:00Z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2017-03-09T00:00:00Z</vt:filetime>
  </property>
  <property fmtid="{D5CDD505-2E9C-101B-9397-08002B2CF9AE}" pid="5" name="KSOProductBuildVer">
    <vt:lpwstr>2052-10.1.0.6207</vt:lpwstr>
  </property>
</Properties>
</file>