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7" r:id="rId1"/>
  </p:sldMasterIdLst>
  <p:notesMasterIdLst>
    <p:notesMasterId r:id="rId33"/>
  </p:notesMasterIdLst>
  <p:sldIdLst>
    <p:sldId id="256" r:id="rId2"/>
    <p:sldId id="275" r:id="rId3"/>
    <p:sldId id="277" r:id="rId4"/>
    <p:sldId id="290" r:id="rId5"/>
    <p:sldId id="291" r:id="rId6"/>
    <p:sldId id="292" r:id="rId7"/>
    <p:sldId id="276" r:id="rId8"/>
    <p:sldId id="286" r:id="rId9"/>
    <p:sldId id="28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87" r:id="rId30"/>
    <p:sldId id="288" r:id="rId31"/>
    <p:sldId id="293" r:id="rId32"/>
  </p:sldIdLst>
  <p:sldSz cx="9144000" cy="6858000" type="screen4x3"/>
  <p:notesSz cx="6858000" cy="9144000"/>
  <p:embeddedFontLst>
    <p:embeddedFont>
      <p:font typeface="Rockwell" panose="02060603020205020403" pitchFamily="18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微软雅黑" panose="020B0503020204020204" pitchFamily="34" charset="-122"/>
      <p:regular r:id="rId40"/>
      <p:bold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Rockwell Condensed" panose="02060603050405020104" pitchFamily="18" charset="0"/>
      <p:regular r:id="rId46"/>
      <p:bold r:id="rId47"/>
    </p:embeddedFont>
    <p:embeddedFont>
      <p:font typeface="方正姚体" panose="02010601030101010101" pitchFamily="2" charset="-122"/>
      <p:regular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 autoAdjust="0"/>
    <p:restoredTop sz="86410" autoAdjust="0"/>
  </p:normalViewPr>
  <p:slideViewPr>
    <p:cSldViewPr snapToGrid="0">
      <p:cViewPr varScale="1">
        <p:scale>
          <a:sx n="55" d="100"/>
          <a:sy n="55" d="100"/>
        </p:scale>
        <p:origin x="48" y="523"/>
      </p:cViewPr>
      <p:guideLst>
        <p:guide pos="2903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8032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5788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9421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9107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CE47A8-C9F5-4C64-9B2A-FE454B19E975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1185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3835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6521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EB99D5-AA32-4264-ADF7-C2D44C66782B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2744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8593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1244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4604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61352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259856"/>
            <a:ext cx="5222789" cy="12439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471782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528391"/>
            <a:ext cx="6795450" cy="535531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8661" y="1679340"/>
            <a:ext cx="8706678" cy="49699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03" y="132687"/>
            <a:ext cx="2105853" cy="16254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0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785507"/>
            <a:ext cx="7886700" cy="1153354"/>
          </a:xfrm>
        </p:spPr>
        <p:txBody>
          <a:bodyPr anchor="b" anchorCtr="0"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213803" y="4413769"/>
            <a:ext cx="6789420" cy="1066800"/>
          </a:xfrm>
        </p:spPr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</a:t>
            </a:r>
            <a:r>
              <a:rPr lang="zh-CN" altLang="en-US" dirty="0" smtClean="0"/>
              <a:t>　吡啶</a:t>
            </a:r>
            <a:r>
              <a:rPr lang="zh-CN" altLang="en-US" dirty="0" smtClean="0"/>
              <a:t>类　</a:t>
            </a:r>
            <a:r>
              <a:rPr lang="zh-CN" altLang="en-US" dirty="0" smtClean="0"/>
              <a:t>　</a:t>
            </a:r>
            <a:r>
              <a:rPr lang="zh-CN" altLang="en-US" dirty="0" smtClean="0"/>
              <a:t>　喹啉类　　</a:t>
            </a:r>
            <a:r>
              <a:rPr lang="zh-CN" altLang="en-US" dirty="0" smtClean="0"/>
              <a:t>　三嗪</a:t>
            </a:r>
            <a:r>
              <a:rPr lang="zh-CN" altLang="en-US" dirty="0"/>
              <a:t>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2905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32385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05759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83334" y="3428717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73907"/>
            <a:ext cx="7772400" cy="1609344"/>
          </a:xfrm>
        </p:spPr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极性基团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芳环、芳杂环等疏水环为宜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含氧、氮原子的基团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为宜（如酰胺、吡唑等）。</a:t>
            </a:r>
            <a:endParaRPr lang="zh-CN" altLang="en-US" sz="1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2950" y="315058"/>
            <a:ext cx="7772400" cy="160934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不大于甲基的疏水基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供电子基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极性基团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酰胺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为宜，且以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羰基部分连接喹啉环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活性较好；用已酮、乙烯片段取代活性降低，调换酰胺位置活性急剧下降。</a:t>
            </a:r>
            <a:endParaRPr lang="zh-CN" altLang="en-US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含氰基的饱和环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含氮的芳环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取代活性较强，亲水性基团取代时活性较弱。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507492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it-IT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it-IT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Nitraquazone(IC</a:t>
            </a:r>
            <a:r>
              <a:rPr lang="it-IT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it-IT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=1.9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母体，构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效关系研究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表明，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-NO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被吸电子基团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(-Cl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-COOCH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取代，以吡啶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电子等排体取代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苯，并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基团，获得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=0.28nmol/L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活性提高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20" y="2121408"/>
            <a:ext cx="1943268" cy="19127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85" y="4146804"/>
            <a:ext cx="2042337" cy="192802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7966364" y="4294909"/>
            <a:ext cx="246758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240919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将母体结构进一步简化，得到喹啉化合物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RS14203 (IC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=0.023</a:t>
            </a:r>
            <a:r>
              <a:rPr lang="el-GR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，它对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抑制活性最佳；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38" y="2609779"/>
            <a:ext cx="2171888" cy="1638442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181083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0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775252"/>
            <a:ext cx="7886700" cy="1128847"/>
          </a:xfrm>
        </p:spPr>
        <p:txBody>
          <a:bodyPr anchor="b" anchorCtr="0"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662762" y="2508607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分为多种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对母体结构进行部分简化得</a:t>
            </a:r>
            <a:r>
              <a:rPr lang="it-IT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Naftiridinones (IC</a:t>
            </a:r>
            <a:r>
              <a:rPr lang="it-IT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it-IT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=0.14μmol/L)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41" y="2726836"/>
            <a:ext cx="1928027" cy="195851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04700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it-IT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RS14203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的基本结构，用苯噻唑基取代了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3′-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硝基苯基得化合物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=0.71nmol/L) ;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05" y="2975544"/>
            <a:ext cx="2423370" cy="1516511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00732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将羰基和氮进行互换，得化合物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=1.2nmol/L)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，前者是将吡啶氮原子转移到对位上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而后者以稠合的咪唑环系统代替苯环。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39" y="1500973"/>
            <a:ext cx="2042337" cy="192802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999018" y="3658376"/>
            <a:ext cx="119443" cy="304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192935" y="3658376"/>
            <a:ext cx="122265" cy="304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72" y="4445341"/>
            <a:ext cx="1592718" cy="1577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66" y="4440335"/>
            <a:ext cx="1615580" cy="1364098"/>
          </a:xfrm>
          <a:prstGeom prst="rect">
            <a:avLst/>
          </a:prstGeom>
        </p:spPr>
      </p:pic>
      <p:sp>
        <p:nvSpPr>
          <p:cNvPr id="12" name="等腰三角形 11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054534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Nitraquazoue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同时引入苯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吡啶和嘧啶酮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哒嗪酮电子等排取代，是纳摩尔级的选择性抑制剂。尽管化合物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抑制活性大大增强，但副作用也明显增加，限制了它们的进一步开发。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38" y="2823038"/>
            <a:ext cx="1417443" cy="1531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05" y="2981610"/>
            <a:ext cx="1767993" cy="13107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3010" y="4728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09252" y="4728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en-US" altLang="zh-CN" dirty="0" smtClean="0"/>
          </a:p>
        </p:txBody>
      </p:sp>
      <p:sp>
        <p:nvSpPr>
          <p:cNvPr id="9" name="等腰三角形 8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83860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为了降低其副作用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在原来的哒嗪酮骨架基础上，用一系列五元或六元杂环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如吡咯、吡唑、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 2-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二氢吡啶和噻吩环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取代吡啶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得到系列化合物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Rolipram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和化合物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相比，该系列化合物在哒嗪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-2-N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位上的乙基取代使其在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抑制活性和与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HARBS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的结合力之间保持了较好的平衡，提示它致吐的可能性将减小。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7" y="2663123"/>
            <a:ext cx="1425063" cy="1531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04" y="2663123"/>
            <a:ext cx="1417443" cy="1531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1725" y="45132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33976" y="4556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548163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烟酰胺醚是由化合物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的嘧啶二酮开环而得，它对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的选择抑制活性是对其他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亚型的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倍，而且对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HARBS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的亲和力降低。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63" y="4565356"/>
            <a:ext cx="1516511" cy="144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3" y="2482013"/>
            <a:ext cx="1641536" cy="154965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6603371" y="4111866"/>
            <a:ext cx="5247" cy="373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91899" y="3291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476584"/>
      </p:ext>
    </p:extLst>
  </p:cSld>
  <p:clrMapOvr>
    <a:masterClrMapping/>
  </p:clrMapOvr>
  <p:transition spd="slow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在母体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位引入长链苯基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得新型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[2,3-d]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吡嗪酮类化合物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(IC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=20nmol/L)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88" y="3148046"/>
            <a:ext cx="1687316" cy="153479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654001"/>
      </p:ext>
    </p:extLst>
  </p:cSld>
  <p:clrMapOvr>
    <a:masterClrMapping/>
  </p:clrMapOvr>
  <p:transition spd="slow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年新型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被发现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它们具有和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Naftiridinones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类似的骨架，并含酰胺和磺酰胺功能基；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72" y="2316384"/>
            <a:ext cx="2911092" cy="11126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70" y="3892621"/>
            <a:ext cx="2027096" cy="1486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96" y="4635635"/>
            <a:ext cx="1864799" cy="1166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991" y="4430378"/>
            <a:ext cx="1592718" cy="15774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07878" y="2892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00869" y="5657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66750" y="5987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93015" y="5987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Ｄ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56846"/>
      </p:ext>
    </p:extLst>
  </p:cSld>
  <p:clrMapOvr>
    <a:masterClrMapping/>
  </p:clrMapOvr>
  <p:transition spd="slow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YM976(IC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=2.2nmol/L)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是一种新型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抑制剂，口服有效，治疗剂量下不引起呕吐，目前处于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期临床。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92" y="2832837"/>
            <a:ext cx="2246590" cy="209748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430044"/>
      </p:ext>
    </p:extLst>
  </p:cSld>
  <p:clrMapOvr>
    <a:masterClrMapping/>
  </p:clrMapOvr>
  <p:transition spd="slow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945221"/>
            <a:ext cx="3943350" cy="526204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疏水作用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以苯、芳杂环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以极性基团取代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03034" y="1690689"/>
            <a:ext cx="3406633" cy="4372180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sz="2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为作用底物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66330" y="2076174"/>
            <a:ext cx="6884366" cy="2705652"/>
          </a:xfrm>
        </p:spPr>
        <p:txBody>
          <a:bodyPr>
            <a:noAutofit/>
          </a:bodyPr>
          <a:lstStyle/>
          <a:p>
            <a:pPr marL="0" lvl="0" indent="36000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30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30119" y="2766218"/>
            <a:ext cx="9677263" cy="12807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5163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31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9328" y="4421878"/>
            <a:ext cx="4598368" cy="211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8687" y="4741731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文献</a:t>
            </a:r>
            <a:r>
              <a:rPr lang="zh-CN" altLang="en-US" b="1" dirty="0" smtClean="0">
                <a:solidFill>
                  <a:schemeClr val="bg1"/>
                </a:solidFill>
              </a:rPr>
              <a:t>收集：陈晶　刘长珍　李景行　陈健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构效分析：荆龙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制图：章涵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汇总＆</a:t>
            </a:r>
            <a:r>
              <a:rPr lang="en-US" altLang="zh-CN" b="1" dirty="0" smtClean="0">
                <a:solidFill>
                  <a:schemeClr val="bg1"/>
                </a:solidFill>
              </a:rPr>
              <a:t>PPT</a:t>
            </a:r>
            <a:r>
              <a:rPr lang="zh-CN" altLang="en-US" b="1" dirty="0" smtClean="0">
                <a:solidFill>
                  <a:schemeClr val="bg1"/>
                </a:solidFill>
              </a:rPr>
              <a:t>：何雨航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主讲人：郑程光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2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943359"/>
            <a:ext cx="3406633" cy="2971282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特异性的；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6" y="1205949"/>
            <a:ext cx="2133600" cy="213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7" y="2960828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448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00728"/>
            <a:ext cx="3406633" cy="3656544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：在酶非催化部位结合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，并特异水解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9" y="1179446"/>
            <a:ext cx="2133600" cy="2133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75" y="320040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920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29659"/>
            <a:ext cx="3406633" cy="4241205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很低的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高特异性的；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……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3" y="2426410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920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2009" y="2435087"/>
            <a:ext cx="5473008" cy="1987826"/>
          </a:xfrm>
        </p:spPr>
        <p:txBody>
          <a:bodyPr>
            <a:noAutofit/>
          </a:bodyPr>
          <a:lstStyle/>
          <a:p>
            <a:pPr marL="0" lv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1245</TotalTime>
  <Words>2245</Words>
  <Application>Microsoft Office PowerPoint</Application>
  <PresentationFormat>全屏显示(4:3)</PresentationFormat>
  <Paragraphs>147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Rockwell</vt:lpstr>
      <vt:lpstr>等线</vt:lpstr>
      <vt:lpstr>Wingdings</vt:lpstr>
      <vt:lpstr>微软雅黑</vt:lpstr>
      <vt:lpstr>Open Sans</vt:lpstr>
      <vt:lpstr>Rockwell Condensed</vt:lpstr>
      <vt:lpstr>方正姚体</vt:lpstr>
      <vt:lpstr>木活字</vt:lpstr>
      <vt:lpstr>磷酸二酯酶抑制剂——以PDE-4为例</vt:lpstr>
      <vt:lpstr>PDEs同工酶家族</vt:lpstr>
      <vt:lpstr>PDEs</vt:lpstr>
      <vt:lpstr>PDEs</vt:lpstr>
      <vt:lpstr>PDEs</vt:lpstr>
      <vt:lpstr>PDEs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展望</vt:lpstr>
      <vt:lpstr>谢谢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179</cp:revision>
  <dcterms:created xsi:type="dcterms:W3CDTF">2016-11-27T11:40:15Z</dcterms:created>
  <dcterms:modified xsi:type="dcterms:W3CDTF">2016-12-13T14:58:31Z</dcterms:modified>
</cp:coreProperties>
</file>