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7" r:id="rId1"/>
  </p:sldMasterIdLst>
  <p:notesMasterIdLst>
    <p:notesMasterId r:id="rId30"/>
  </p:notesMasterIdLst>
  <p:sldIdLst>
    <p:sldId id="256" r:id="rId2"/>
    <p:sldId id="275" r:id="rId3"/>
    <p:sldId id="277" r:id="rId4"/>
    <p:sldId id="276" r:id="rId5"/>
    <p:sldId id="286" r:id="rId6"/>
    <p:sldId id="28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287" r:id="rId27"/>
    <p:sldId id="288" r:id="rId28"/>
    <p:sldId id="293" r:id="rId29"/>
  </p:sldIdLst>
  <p:sldSz cx="9144000" cy="6858000" type="screen4x3"/>
  <p:notesSz cx="6858000" cy="9144000"/>
  <p:embeddedFontLs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Rockwell" panose="02060603020205020403" pitchFamily="18" charset="0"/>
      <p:regular r:id="rId35"/>
      <p:bold r:id="rId36"/>
      <p:italic r:id="rId37"/>
      <p:boldItalic r:id="rId38"/>
    </p:embeddedFont>
    <p:embeddedFont>
      <p:font typeface="等线" panose="02010600030101010101" pitchFamily="2" charset="-122"/>
      <p:regular r:id="rId39"/>
      <p:bold r:id="rId40"/>
    </p:embeddedFont>
    <p:embeddedFont>
      <p:font typeface="微软雅黑" panose="020B0503020204020204" pitchFamily="34" charset="-122"/>
      <p:regular r:id="rId41"/>
      <p:bold r:id="rId42"/>
    </p:embeddedFont>
    <p:embeddedFont>
      <p:font typeface="方正姚体" panose="02010601030101010101" pitchFamily="2" charset="-122"/>
      <p:regular r:id="rId43"/>
    </p:embeddedFont>
    <p:embeddedFont>
      <p:font typeface="Rockwell Condensed" panose="02060603050405020104" pitchFamily="18" charset="0"/>
      <p:regular r:id="rId44"/>
      <p:bold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03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1" autoAdjust="0"/>
    <p:restoredTop sz="86410" autoAdjust="0"/>
  </p:normalViewPr>
  <p:slideViewPr>
    <p:cSldViewPr snapToGrid="0">
      <p:cViewPr varScale="1">
        <p:scale>
          <a:sx n="77" d="100"/>
          <a:sy n="77" d="100"/>
        </p:scale>
        <p:origin x="1205" y="58"/>
      </p:cViewPr>
      <p:guideLst>
        <p:guide pos="2903"/>
        <p:guide orient="horz" pos="2160"/>
      </p:guideLst>
    </p:cSldViewPr>
  </p:slideViewPr>
  <p:outlineViewPr>
    <p:cViewPr>
      <p:scale>
        <a:sx n="33" d="100"/>
        <a:sy n="33" d="100"/>
      </p:scale>
      <p:origin x="0" y="-250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E5CBA-AC3B-4620-A228-D852B753773F}" type="datetimeFigureOut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5E3F8-0F9E-4078-BA70-E1492852B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89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E3F8-0F9E-4078-BA70-E1492852B65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0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D8C6-E147-4F93-8A0C-38A671D22306}" type="datetime1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38032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EE73-7B6A-4787-BD14-B3C6A247F166}" type="datetime1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65788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98E9-95A9-46E7-AAC7-AA17BEA448B6}" type="datetime1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99421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720E-C183-4924-8A51-F517201E4F2E}" type="datetime1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9107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CE47A8-C9F5-4C64-9B2A-FE454B19E975}" type="datetime1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1185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8D1A-8460-4189-B2D2-CB38A47F046A}" type="datetime1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73835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EAC2-FE7E-4470-A394-27F3F37EEC5D}" type="datetime1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6521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EB99D5-AA32-4264-ADF7-C2D44C66782B}" type="datetime1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2744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21AB-15EA-40FD-BB3A-7BE473777904}" type="datetime1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8593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5FAB-BE11-4CF8-90D8-47D0047E074D}" type="datetime1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1244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0E41-E7D6-4560-AFBE-03D6F3FE1040}" type="datetime1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44604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A63569F-B322-460F-A696-CA5867DFF270}" type="datetime1">
              <a:rPr lang="zh-CN" altLang="en-US" smtClean="0"/>
              <a:t>2016/12/14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46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 spd="slow">
    <p:circl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74275" y="1613525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化工学院制药工程</a:t>
            </a:r>
            <a:r>
              <a:rPr lang="zh-CN" altLang="zh-CN" sz="3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专业</a:t>
            </a:r>
            <a:endParaRPr lang="zh-CN" altLang="zh-CN" sz="48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4275" y="2259856"/>
            <a:ext cx="5222789" cy="12439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药物的研制与开发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4275" y="4717827"/>
            <a:ext cx="2031325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指导老师：李子成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报告人：郑程光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：何雨航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1174275" y="3528391"/>
            <a:ext cx="6795450" cy="535531"/>
          </a:xfrm>
        </p:spPr>
        <p:txBody>
          <a:bodyPr wrap="square" anchor="ctr" anchorCtr="0">
            <a:spAutoFit/>
          </a:bodyPr>
          <a:lstStyle/>
          <a:p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磷酸二酯酶抑制剂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——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以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PDE-4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为例</a:t>
            </a:r>
            <a:endParaRPr lang="zh-CN" altLang="zh-CN" sz="4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4368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22313" y="373907"/>
            <a:ext cx="7772400" cy="1609344"/>
          </a:xfrm>
        </p:spPr>
        <p:txBody>
          <a:bodyPr>
            <a:normAutofit/>
          </a:bodyPr>
          <a:lstStyle/>
          <a:p>
            <a:r>
              <a:rPr lang="zh-CN" altLang="en-US" sz="4400" b="1" i="0" kern="12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一般结构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079339"/>
            <a:ext cx="3611301" cy="4699321"/>
          </a:xfrm>
        </p:spPr>
        <p:txBody>
          <a:bodyPr>
            <a:sp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以</a:t>
            </a:r>
            <a:r>
              <a:rPr lang="zh-CN" altLang="en-US" sz="2000" b="1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极性基团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为宜，含芳环的极性基团（如吡啶）取代活性强；</a:t>
            </a:r>
            <a:endParaRPr lang="en-US" altLang="zh-CN" sz="2000" i="0" kern="12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与酶形成疏水作用，</a:t>
            </a:r>
            <a:r>
              <a:rPr lang="zh-CN" altLang="en-US" sz="2000" b="1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芳环、芳杂环等疏水环为宜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，芳环面积越大活性越强。</a:t>
            </a: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必需含有可与谷氨酰胺形成氢键的受体或供体；</a:t>
            </a:r>
            <a:endParaRPr lang="en-US" altLang="zh-CN" sz="2000" i="0" kern="12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主要影响亚型的选择性及药物的脂溶性，对活性影响不大。</a:t>
            </a:r>
            <a:endParaRPr lang="en-US" altLang="zh-CN" sz="2000" i="0" kern="12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连接基团与周围水分子产生氢键作用，以</a:t>
            </a:r>
            <a:r>
              <a:rPr lang="zh-CN" altLang="en-US" sz="2000" b="1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含氧、氮原子的基团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为宜（如酰胺、吡唑等）。</a:t>
            </a:r>
            <a:endParaRPr lang="zh-CN" altLang="en-US" sz="1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10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00812" y="1983251"/>
            <a:ext cx="4131432" cy="365223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68139152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3634450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42950" y="315058"/>
            <a:ext cx="7772400" cy="1609344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儿茶酚醚类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798653"/>
            <a:ext cx="3943350" cy="5378310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两个醚氧原子与酶的谷氨酰胺酸以氢键结合；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不大于甲基的疏水基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取代为宜；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较大疏水基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取代为宜。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区产生亲水作用；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与苯丙氨酸产生共轭作用；苯环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位有取代基时，连接基团受空间位阻影响而改变构象使活性下降；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位不宜以大基团取代（空间位阻作用）；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供电子基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取代活性更强；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区表面的溶剂分子作用。连接基团可以是酰胺、酮或五元环，以便与水分子氢键结合。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11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77649" y="1800767"/>
            <a:ext cx="4313930" cy="388441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0587212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246540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吡啶类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122744"/>
            <a:ext cx="3943350" cy="5054219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通过吡啶的氮原子与谷氨酰胺酸形成氢键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吡啶环与苯丙氨酸产生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区产生亲水作用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吡啶环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时取代活性强，但因亲脂性较强易穿过血脑屏障进入脑部引起呕吐，在吡啶环的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位引入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极性基团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可减小副作用。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连接基的长度直接影响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区作用；连接基团的碳链长度为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时活性较强。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不能是氢键供体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如亚氨基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，可为氧或硫。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88843" y="1732633"/>
            <a:ext cx="4244012" cy="405509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1554062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246540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喹啉类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145811"/>
            <a:ext cx="3943350" cy="4261679"/>
          </a:xfrm>
        </p:spPr>
        <p:txBody>
          <a:bodyPr>
            <a:sp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甲基和三氟甲基分别与酶的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口袋疏水结合；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喹啉环与苯丙氨酸产生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区产生亲水作用；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通过疏水力、氢键与酶的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区作用。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连接基团以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酰胺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为宜，且以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羰基部分连接喹啉环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活性较好；用已酮、乙烯片段取代活性降低，调换酰胺位置活性急剧下降。</a:t>
            </a:r>
            <a:endParaRPr lang="zh-CN" altLang="en-US" sz="2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13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69" y="1750323"/>
            <a:ext cx="3983576" cy="373494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2317163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246540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三嗪类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253331"/>
            <a:ext cx="3943350" cy="4351338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Ｒ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、Ｒ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口袋产生疏水作用；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三嗪环与苯丙氨酸产生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Ｒ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区域亲水或疏水作用；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一般为亚氨基，氢被甲基取代时活性下降；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含氰基的饱和环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取代活性较强；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与谷氨酰胺形成氢键，以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含氮的芳环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取代活性较强，亲水性基团取代时活性较弱。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14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234730" y="1707944"/>
            <a:ext cx="4194598" cy="342064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7036289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507492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it-IT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it-IT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Nitraquazone(IC</a:t>
            </a:r>
            <a:r>
              <a:rPr lang="it-IT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it-IT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=1.9</a:t>
            </a:r>
            <a:r>
              <a:rPr lang="el-G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mol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/L)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母体，构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效关系研究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表明，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3′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-NO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被吸电子基团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(-Cl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-Br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-COOCH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取代，以吡啶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电子等排体取代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苯，并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基团，获得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化合物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(IC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=0.28nmol/L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活性提高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320" y="2121408"/>
            <a:ext cx="1943268" cy="19127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785" y="4146804"/>
            <a:ext cx="2042337" cy="1928027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>
            <a:off x="7966364" y="4294909"/>
            <a:ext cx="246758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6240919"/>
      </p:ext>
    </p:extLst>
  </p:cSld>
  <p:clrMapOvr>
    <a:masterClrMapping/>
  </p:clrMapOvr>
  <p:transition spd="slow">
    <p:circl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将母体结构进一步简化，得到喹啉化合物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RS14203 (IC</a:t>
            </a:r>
            <a:r>
              <a:rPr lang="en-US" altLang="zh-CN" sz="32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=0.023</a:t>
            </a:r>
            <a:r>
              <a:rPr lang="el-GR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mol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/L)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，它对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抑制活性最佳；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238" y="2609779"/>
            <a:ext cx="2171888" cy="1638442"/>
          </a:xfrm>
          <a:prstGeom prst="rect">
            <a:avLst/>
          </a:prstGeom>
        </p:spPr>
      </p:pic>
      <p:sp>
        <p:nvSpPr>
          <p:cNvPr id="6" name="等腰三角形 5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181083"/>
      </p:ext>
    </p:extLst>
  </p:cSld>
  <p:clrMapOvr>
    <a:masterClrMapping/>
  </p:clrMapOvr>
  <p:transition spd="slow">
    <p:circl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对母体结构进行部分简化得</a:t>
            </a:r>
            <a:r>
              <a:rPr lang="it-IT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Naftiridinones (IC</a:t>
            </a:r>
            <a:r>
              <a:rPr lang="it-IT" altLang="zh-CN" sz="2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it-IT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=0.14μmol/L)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041" y="2726836"/>
            <a:ext cx="1928027" cy="1958510"/>
          </a:xfrm>
          <a:prstGeom prst="rect">
            <a:avLst/>
          </a:prstGeom>
        </p:spPr>
      </p:pic>
      <p:sp>
        <p:nvSpPr>
          <p:cNvPr id="6" name="等腰三角形 5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704700"/>
      </p:ext>
    </p:extLst>
  </p:cSld>
  <p:clrMapOvr>
    <a:masterClrMapping/>
  </p:clrMapOvr>
  <p:transition spd="slow">
    <p:circl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rmAutofit/>
          </a:bodyPr>
          <a:lstStyle/>
          <a:p>
            <a:r>
              <a:rPr lang="zh-CN" altLang="it-IT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保留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RS14203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的基本结构，用苯噻唑基取代了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3′-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硝基苯基得化合物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(IC</a:t>
            </a:r>
            <a:r>
              <a:rPr lang="en-US" altLang="zh-CN" sz="32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=0.71nmol/L) ;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05" y="2975544"/>
            <a:ext cx="2423370" cy="1516511"/>
          </a:xfrm>
          <a:prstGeom prst="rect">
            <a:avLst/>
          </a:prstGeom>
        </p:spPr>
      </p:pic>
      <p:sp>
        <p:nvSpPr>
          <p:cNvPr id="6" name="等腰三角形 5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900732"/>
      </p:ext>
    </p:extLst>
  </p:cSld>
  <p:clrMapOvr>
    <a:masterClrMapping/>
  </p:clrMapOvr>
  <p:transition spd="slow">
    <p:circl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在化合物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(10)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的基础上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将羰基和氮进行互换，得化合物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(IC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=1.2nmol/L)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(IC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=3</a:t>
            </a:r>
            <a:r>
              <a:rPr lang="el-G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mol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/L)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，前者是将吡啶氮原子转移到对位上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而后者以稠合的咪唑环系统代替苯环。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39" y="1500973"/>
            <a:ext cx="2042337" cy="1928027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5999018" y="3658376"/>
            <a:ext cx="119443" cy="3044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192935" y="3658376"/>
            <a:ext cx="122265" cy="3044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272" y="4445341"/>
            <a:ext cx="1592718" cy="15774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766" y="4440335"/>
            <a:ext cx="1615580" cy="1364098"/>
          </a:xfrm>
          <a:prstGeom prst="rect">
            <a:avLst/>
          </a:prstGeom>
        </p:spPr>
      </p:pic>
      <p:sp>
        <p:nvSpPr>
          <p:cNvPr id="12" name="等腰三角形 11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054534"/>
      </p:ext>
    </p:extLst>
  </p:cSld>
  <p:clrMapOvr>
    <a:masterClrMapping/>
  </p:clrMapOvr>
  <p:transition spd="slow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3888" y="0"/>
            <a:ext cx="8520112" cy="1938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3888" y="775252"/>
            <a:ext cx="7886700" cy="1128847"/>
          </a:xfrm>
        </p:spPr>
        <p:txBody>
          <a:bodyPr anchor="b" anchorCtr="0">
            <a:norm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同工酶家族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>
          <a:xfrm>
            <a:off x="1662762" y="2508607"/>
            <a:ext cx="6442364" cy="1089529"/>
          </a:xfr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大家族中，据其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对底物作用的特异选择性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抑制剂的敏感性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钙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钙调素的依赖性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及不同的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氨基酸序列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分为多种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基因家族。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52746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Nitraquazoue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相比，化合物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同时引入苯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吡啶和嘧啶酮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哒嗪酮电子等排取代，是纳摩尔级的选择性抑制剂。尽管化合物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抑制活性大大增强，但副作用也明显增加，限制了它们的进一步开发。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038" y="2823038"/>
            <a:ext cx="1417443" cy="15317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005" y="2981610"/>
            <a:ext cx="1767993" cy="131075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13010" y="47285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Ａ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509252" y="47285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Ｂ</a:t>
            </a:r>
            <a:endParaRPr lang="en-US" altLang="zh-CN" dirty="0" smtClean="0"/>
          </a:p>
        </p:txBody>
      </p:sp>
      <p:sp>
        <p:nvSpPr>
          <p:cNvPr id="9" name="等腰三角形 8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783860"/>
      </p:ext>
    </p:extLst>
  </p:cSld>
  <p:clrMapOvr>
    <a:masterClrMapping/>
  </p:clrMapOvr>
  <p:transition spd="slow">
    <p:circl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为了降低其副作用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在原来的哒嗪酮骨架基础上，用一系列五元或六元杂环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如吡咯、吡唑、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 2-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二氢吡啶和噻吩环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取代吡啶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得到系列化合物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，与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Rolipram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和化合物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相比，该系列化合物在哒嗪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-2-N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位上的乙基取代使其在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抑制活性和与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HARBS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的结合力之间保持了较好的平衡，提示它致吐的可能性将减小。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27" y="2663123"/>
            <a:ext cx="1425063" cy="15317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004" y="2663123"/>
            <a:ext cx="1417443" cy="15317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41725" y="45132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Ａ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333976" y="4556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Ｂ</a:t>
            </a:r>
            <a:endParaRPr lang="zh-CN" altLang="en-US" dirty="0"/>
          </a:p>
        </p:txBody>
      </p:sp>
      <p:sp>
        <p:nvSpPr>
          <p:cNvPr id="9" name="等腰三角形 8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548163"/>
      </p:ext>
    </p:extLst>
  </p:cSld>
  <p:clrMapOvr>
    <a:masterClrMapping/>
  </p:clrMapOvr>
  <p:transition spd="slow">
    <p:circl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烟酰胺醚是由化合物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的嘧啶二酮开环而得，它对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的选择抑制活性是对其他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亚型的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倍，而且对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HARBS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的亲和力降低。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363" y="4565356"/>
            <a:ext cx="1516511" cy="1440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363" y="2482013"/>
            <a:ext cx="1641536" cy="1549659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6603371" y="4111866"/>
            <a:ext cx="5247" cy="373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491899" y="32917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Ａ</a:t>
            </a:r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476584"/>
      </p:ext>
    </p:extLst>
  </p:cSld>
  <p:clrMapOvr>
    <a:masterClrMapping/>
  </p:clrMapOvr>
  <p:transition spd="slow">
    <p:circl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在母体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位引入长链苯基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得新型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吡啶并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[2,3-d]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吡嗪酮类化合物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(IC</a:t>
            </a:r>
            <a:r>
              <a:rPr lang="en-US" altLang="zh-CN" sz="2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=20nmol/L)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788" y="3148046"/>
            <a:ext cx="1687316" cy="1534790"/>
          </a:xfrm>
          <a:prstGeom prst="rect">
            <a:avLst/>
          </a:prstGeom>
        </p:spPr>
      </p:pic>
      <p:sp>
        <p:nvSpPr>
          <p:cNvPr id="6" name="等腰三角形 5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7654001"/>
      </p:ext>
    </p:extLst>
  </p:cSld>
  <p:clrMapOvr>
    <a:masterClrMapping/>
  </p:clrMapOvr>
  <p:transition spd="slow">
    <p:circl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年新型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被发现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它们具有和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Naftiridinones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及化合物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Ｃ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类似的骨架，并含酰胺和磺酰胺功能基；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72" y="2316384"/>
            <a:ext cx="2911092" cy="11126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070" y="3892621"/>
            <a:ext cx="2027096" cy="14860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996" y="4635635"/>
            <a:ext cx="1864799" cy="11669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991" y="4430378"/>
            <a:ext cx="1592718" cy="157747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07878" y="28928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Ａ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400869" y="56576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866750" y="59875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Ｃ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193015" y="59875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Ｄ</a:t>
            </a:r>
            <a:endParaRPr lang="zh-CN" altLang="en-US" dirty="0"/>
          </a:p>
        </p:txBody>
      </p:sp>
      <p:sp>
        <p:nvSpPr>
          <p:cNvPr id="13" name="等腰三角形 12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56846"/>
      </p:ext>
    </p:extLst>
  </p:cSld>
  <p:clrMapOvr>
    <a:masterClrMapping/>
  </p:clrMapOvr>
  <p:transition spd="slow">
    <p:circl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3922713" cy="4050792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YM976(IC</a:t>
            </a:r>
            <a:r>
              <a:rPr lang="en-US" altLang="zh-CN" sz="2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=2.2nmol/L)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是一种新型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抑制剂，口服有效，治疗剂量下不引起呕吐，目前处于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Ⅰ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期临床。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992" y="2832837"/>
            <a:ext cx="2246590" cy="2097480"/>
          </a:xfrm>
          <a:prstGeom prst="rect">
            <a:avLst/>
          </a:prstGeom>
        </p:spPr>
      </p:pic>
      <p:sp>
        <p:nvSpPr>
          <p:cNvPr id="6" name="等腰三角形 5"/>
          <p:cNvSpPr/>
          <p:nvPr/>
        </p:nvSpPr>
        <p:spPr>
          <a:xfrm>
            <a:off x="7149863" y="5870863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3"/>
          <p:cNvSpPr txBox="1">
            <a:spLocks/>
          </p:cNvSpPr>
          <p:nvPr/>
        </p:nvSpPr>
        <p:spPr>
          <a:xfrm>
            <a:off x="685799" y="484631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430044"/>
      </p:ext>
    </p:extLst>
  </p:cSld>
  <p:clrMapOvr>
    <a:masterClrMapping/>
  </p:clrMapOvr>
  <p:transition spd="slow">
    <p:circl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945221"/>
            <a:ext cx="3943350" cy="5262044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酶的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疏水作用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以苯、芳杂环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、拼合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芳环等疏水环取代为宜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。并且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与苯丙氨酸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共轭，芳环的平面越大，产生的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越强，活性也越强。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含有可与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谷氨酰胺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形成氢键的受体或供体，这是增强活性及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的重要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因素；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酶的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金属离子或水分子产生作用，因此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以极性基团取代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。并且，以含芳环的极性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基团（如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吡啶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等）取代活性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强。化合物中若没有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的作用，则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活性减弱；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基团不仅决定了整个化合物分子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，还与周围的水分子产生氢键作用。因此，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以含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氧、氮等原子的基团取代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为宜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酰胺、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吡唑等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作用，对这部分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改造主要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影响药物对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型的选择性及整个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药物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分子的脂溶性，对活性影响不大。</a:t>
            </a:r>
            <a:endParaRPr lang="zh-CN" altLang="en-US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26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400812" y="1983251"/>
            <a:ext cx="4131432" cy="365223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36787946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66330" y="2076174"/>
            <a:ext cx="6884366" cy="2705652"/>
          </a:xfrm>
        </p:spPr>
        <p:txBody>
          <a:bodyPr>
            <a:noAutofit/>
          </a:bodyPr>
          <a:lstStyle/>
          <a:p>
            <a:pPr marL="0" lvl="0" indent="36000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PDE-4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抑制剂有着广泛的药理作用，可用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于治疗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、阿尔兹海默病等多种疾病。有些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已上市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PDE-4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抑制剂因其对亚型选择差，限制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其临床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有些则仍处于临床研究阶段。随着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抑制剂的深入研究，将能筛选出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安全系数更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高、选择性更好、副作用更少的药物。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27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833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30119" y="2766218"/>
            <a:ext cx="9677263" cy="12807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5163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28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09328" y="4421878"/>
            <a:ext cx="4598368" cy="211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38687" y="4741731"/>
            <a:ext cx="43396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文献</a:t>
            </a:r>
            <a:r>
              <a:rPr lang="zh-CN" altLang="en-US" b="1" dirty="0" smtClean="0">
                <a:solidFill>
                  <a:schemeClr val="bg1"/>
                </a:solidFill>
              </a:rPr>
              <a:t>收集：陈晶　刘长珍　李景行　陈健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构效分析：荆龙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制图：章涵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汇总＆</a:t>
            </a:r>
            <a:r>
              <a:rPr lang="en-US" altLang="zh-CN" b="1" dirty="0" smtClean="0">
                <a:solidFill>
                  <a:schemeClr val="bg1"/>
                </a:solidFill>
              </a:rPr>
              <a:t>PPT</a:t>
            </a:r>
            <a:r>
              <a:rPr lang="zh-CN" altLang="en-US" b="1" dirty="0" smtClean="0">
                <a:solidFill>
                  <a:schemeClr val="bg1"/>
                </a:solidFill>
              </a:rPr>
              <a:t>：何雨航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主讲人：郑程光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724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46579" y="1621115"/>
            <a:ext cx="7123867" cy="4651669"/>
          </a:xfrm>
        </p:spPr>
        <p:txBody>
          <a:bodyPr numCol="1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</a:t>
            </a:r>
            <a:r>
              <a:rPr lang="zh-CN" altLang="en-US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钙</a:t>
            </a:r>
            <a:r>
              <a:rPr lang="en-US" altLang="zh-CN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钙调素激活，水解</a:t>
            </a:r>
            <a:r>
              <a:rPr lang="en-US" altLang="zh-CN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en-US" altLang="zh-CN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刺激，以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为作用底物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特异性的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：在酶非催化部位结合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，并特异水解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cGMP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视网膜特有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，水解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cGMP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：为一种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很低的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特异性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视网膜特有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，水解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高特异性的；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71497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678382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872009" y="2435087"/>
            <a:ext cx="5473008" cy="1987826"/>
          </a:xfrm>
        </p:spPr>
        <p:txBody>
          <a:bodyPr>
            <a:noAutofit/>
          </a:bodyPr>
          <a:lstStyle/>
          <a:p>
            <a:pPr marL="0" lvl="0" indent="4572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PDE-4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主要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分布于各种炎性细胞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内，包括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肥大细胞、巨噬细胞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(MΥ)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、噬酸粒细胞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(EOS)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、淋巴细胞和上皮细胞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等。</a:t>
            </a:r>
            <a:endParaRPr lang="zh-CN" altLang="zh-CN" sz="16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0429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002973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抑制机制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多种炎症介质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细胞因子的释放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能够抑制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IL-4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IL-5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基因的表达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白细胞的激活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呼吸爆发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白细胞游走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抑制细胞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粘附因子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(CAM)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的表达或上调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诱导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产生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具有抑制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活性的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细胞因子，如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IL-6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诱导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细胞凋亡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刺激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内源性激素和儿茶酚胺类物质的释放。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2531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银屑病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（又称白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疕、牛皮癣）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是一种慢性炎症性疾病，全世界估计有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2%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～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3%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的人群患病，其中一部分会发展成银屑病关节炎，即血清反应阴性的脊柱关节病。在银屑病和银屑病关节炎中，树突细胞、单核细胞、软骨细胞等免疫系统相关细胞中多种</a:t>
            </a:r>
            <a:r>
              <a:rPr lang="zh-CN" altLang="zh-CN" sz="24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促炎和抗炎介质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会出现</a:t>
            </a:r>
            <a:r>
              <a:rPr lang="zh-CN" altLang="zh-CN" sz="24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调节异常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，该异常通常会引起炎症、疼痛和瘙痒等临床症状，以及其他病理体征如角质细胞过度增生、脱屑，少数患者会出现脓疱或指关节的点状斑块。</a:t>
            </a:r>
            <a:endParaRPr lang="zh-CN" altLang="zh-CN" sz="16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File:Psoria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11845" y="-440008"/>
            <a:ext cx="1276038" cy="261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99610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细胞内的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浓度在各种腺苷酸环化酶的作用下保持平衡，腺苷酸环化酶主要通过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蛋白偶联受体（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GPCR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）和磷酸二酯酶（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）途径激活，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个不同的家族在特定的组织中表达，其中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家族能够把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水解成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种不同的亚型（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），主要在间充质细胞中表达，包括真皮内的角质细胞，平滑肌细胞，血管内皮细胞和关节内的软骨细胞。由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控制的造血细胞包括树突细胞、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细胞、巨噬细胞和单核细胞，广泛控制着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信号传导途径，通过减少细胞内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的浓度，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促进了促炎介质的产生同时减少了抗炎介质的产生。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抑制剂能增加细胞内</a:t>
            </a:r>
            <a:r>
              <a:rPr lang="en-US" altLang="zh-CN" sz="16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的浓度并优先阻断促炎细胞因子的产生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TNF-α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、干扰素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IFN-g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）、来自外周血单核细胞和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细胞的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IL-2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，同时增加了抗炎介质的浓度，如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IL-10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。鉴于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在调节炎性介质中的关键作用，很多研究都集中在那些能够调控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亚型的化合物上。</a:t>
            </a:r>
            <a:endParaRPr lang="zh-CN" altLang="zh-CN" sz="105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518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作用机制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18661" y="1679340"/>
            <a:ext cx="8706678" cy="496993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阿普司特特异性地以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为靶点来调控先天免疫细胞中促炎和抗炎介质的表达。在单核细胞核树突细胞中，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来源于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Toll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样受体（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TLR4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）途径的促炎信号会引起转录核因子</a:t>
            </a:r>
            <a:r>
              <a:rPr lang="en-US" altLang="zh-CN" sz="16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kappaB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6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）的激活以及促炎介质的表达，如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IL-23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TNF-α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IFN-g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来源于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蛋白偶联受体（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GPCRs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）如前列腺素结合蛋白的信号通过刺激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蛋白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亚基（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）来激活腺苷酸环化酶（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），从而产生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。在白细胞如巨噬细胞和树突细胞中，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会被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水解成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。阿普司特作为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的抑制剂能增加细胞内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的水平，从而激活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依赖性蛋白激酶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PKA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），同时激活环核苷酸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门控离子通道，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PKA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的活化导致转录因子中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反应元件（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）结合家族的磷酸化，同时激活转录因子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ATF-1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）。在特定细胞如巨噬细胞中，这些因子如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IL-10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会结合到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基因启动子的结合位点上增加细胞基因的表达，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驱动的转录激活会集合共激活因子如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CREB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结合蛋白（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CBP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）、同源蛋白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p300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等。从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集合来的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CBP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p300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会抑制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的转录活性，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6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依赖性基因的表达，从而导致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IL-23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TNF-α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IFN-g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的降低。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炎症反应的应答降低会使免疫细胞的炎性浸润降低，同时减少角质形成细胞和滑膜细胞的增殖激活，降低银屑病的表皮增厚以及关节炎中的滑膜损害。</a:t>
            </a:r>
            <a:endParaRPr lang="zh-CN" altLang="zh-CN" sz="105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5477703" y="132687"/>
            <a:ext cx="2105853" cy="162547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5341735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3888" y="0"/>
            <a:ext cx="8520112" cy="1938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3888" y="785507"/>
            <a:ext cx="7886700" cy="1153354"/>
          </a:xfrm>
        </p:spPr>
        <p:txBody>
          <a:bodyPr anchor="b" anchorCtr="0"/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抑制剂的分类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>
          <a:xfrm>
            <a:off x="1213803" y="4413769"/>
            <a:ext cx="6789420" cy="1066800"/>
          </a:xfrm>
        </p:spPr>
        <p:txBody>
          <a:bodyPr/>
          <a:lstStyle/>
          <a:p>
            <a:pPr algn="ctr"/>
            <a:r>
              <a:rPr lang="zh-CN" altLang="en-US" dirty="0"/>
              <a:t>儿茶酚醚</a:t>
            </a:r>
            <a:r>
              <a:rPr lang="zh-CN" altLang="en-US" dirty="0" smtClean="0"/>
              <a:t>类　　吡啶类　　　喹啉类　　　三嗪</a:t>
            </a:r>
            <a:r>
              <a:rPr lang="zh-CN" altLang="en-US" dirty="0"/>
              <a:t>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29059" y="3428717"/>
            <a:ext cx="854766" cy="8547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332385" y="3428717"/>
            <a:ext cx="854766" cy="8547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605759" y="3429000"/>
            <a:ext cx="854766" cy="8547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83334" y="3428717"/>
            <a:ext cx="854766" cy="8547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4383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1248</TotalTime>
  <Words>2239</Words>
  <Application>Microsoft Office PowerPoint</Application>
  <PresentationFormat>全屏显示(4:3)</PresentationFormat>
  <Paragraphs>138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Open Sans</vt:lpstr>
      <vt:lpstr>Rockwell</vt:lpstr>
      <vt:lpstr>等线</vt:lpstr>
      <vt:lpstr>Wingdings</vt:lpstr>
      <vt:lpstr>微软雅黑</vt:lpstr>
      <vt:lpstr>方正姚体</vt:lpstr>
      <vt:lpstr>Rockwell Condensed</vt:lpstr>
      <vt:lpstr>木活字</vt:lpstr>
      <vt:lpstr>磷酸二酯酶抑制剂——以PDE-4为例</vt:lpstr>
      <vt:lpstr>PDEs同工酶家族</vt:lpstr>
      <vt:lpstr>PDEs</vt:lpstr>
      <vt:lpstr>PDE-4分布</vt:lpstr>
      <vt:lpstr>抑制机制</vt:lpstr>
      <vt:lpstr>研究背景</vt:lpstr>
      <vt:lpstr>研究背景</vt:lpstr>
      <vt:lpstr>作用机制</vt:lpstr>
      <vt:lpstr>PDE-4抑制剂的分类</vt:lpstr>
      <vt:lpstr>一般结构</vt:lpstr>
      <vt:lpstr>儿茶酚醚类</vt:lpstr>
      <vt:lpstr>吡啶类</vt:lpstr>
      <vt:lpstr>喹啉类</vt:lpstr>
      <vt:lpstr>三嗪类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展望</vt:lpstr>
      <vt:lpstr>谢谢</vt:lpstr>
    </vt:vector>
  </TitlesOfParts>
  <Company>HYH-G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何雨航</dc:creator>
  <cp:lastModifiedBy>何雨航</cp:lastModifiedBy>
  <cp:revision>180</cp:revision>
  <dcterms:created xsi:type="dcterms:W3CDTF">2016-11-27T11:40:15Z</dcterms:created>
  <dcterms:modified xsi:type="dcterms:W3CDTF">2016-12-13T16:04:09Z</dcterms:modified>
</cp:coreProperties>
</file>