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57" r:id="rId3"/>
    <p:sldId id="267" r:id="rId4"/>
    <p:sldId id="268" r:id="rId5"/>
    <p:sldId id="269" r:id="rId6"/>
    <p:sldId id="270" r:id="rId7"/>
    <p:sldId id="271" r:id="rId8"/>
    <p:sldId id="272" r:id="rId9"/>
    <p:sldId id="273" r:id="rId10"/>
    <p:sldId id="27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6" autoAdjust="0"/>
    <p:restoredTop sz="86411" autoAdjust="0"/>
  </p:normalViewPr>
  <p:slideViewPr>
    <p:cSldViewPr snapToGrid="0">
      <p:cViewPr varScale="1">
        <p:scale>
          <a:sx n="77" d="100"/>
          <a:sy n="77" d="100"/>
        </p:scale>
        <p:origin x="552" y="58"/>
      </p:cViewPr>
      <p:guideLst>
        <p:guide pos="2880"/>
        <p:guide orient="horz" pos="2160"/>
      </p:guideLst>
    </p:cSldViewPr>
  </p:slideViewPr>
  <p:outlineViewPr>
    <p:cViewPr>
      <p:scale>
        <a:sx n="33" d="100"/>
        <a:sy n="33" d="100"/>
      </p:scale>
      <p:origin x="0" y="-54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E5CBA-AC3B-4620-A228-D852B753773F}" type="datetimeFigureOut">
              <a:rPr lang="zh-CN" altLang="en-US" smtClean="0"/>
              <a:t>2016/11/27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5E3F8-0F9E-4078-BA70-E1492852B656}" type="slidenum">
              <a:rPr lang="zh-CN" altLang="en-US" smtClean="0"/>
              <a:t>‹#›</a:t>
            </a:fld>
            <a:endParaRPr lang="zh-CN" altLang="en-US"/>
          </a:p>
        </p:txBody>
      </p:sp>
    </p:spTree>
    <p:extLst>
      <p:ext uri="{BB962C8B-B14F-4D97-AF65-F5344CB8AC3E}">
        <p14:creationId xmlns:p14="http://schemas.microsoft.com/office/powerpoint/2010/main" val="3809892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0BB03D3C-4670-452D-BECD-FC67ECBF7B91}" type="datetimeFigureOut">
              <a:rPr lang="zh-CN" altLang="en-US" smtClean="0"/>
              <a:t>2016/11/27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C84C0C-5FA4-491A-8245-BF0528ED1D56}" type="slidenum">
              <a:rPr lang="zh-CN" altLang="en-US" smtClean="0"/>
              <a:t>‹#›</a:t>
            </a:fld>
            <a:endParaRPr lang="zh-CN" altLang="en-US"/>
          </a:p>
        </p:txBody>
      </p:sp>
    </p:spTree>
    <p:extLst>
      <p:ext uri="{BB962C8B-B14F-4D97-AF65-F5344CB8AC3E}">
        <p14:creationId xmlns:p14="http://schemas.microsoft.com/office/powerpoint/2010/main" val="26401346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BB03D3C-4670-452D-BECD-FC67ECBF7B91}" type="datetimeFigureOut">
              <a:rPr lang="zh-CN" altLang="en-US" smtClean="0"/>
              <a:t>2016/11/27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C84C0C-5FA4-491A-8245-BF0528ED1D56}" type="slidenum">
              <a:rPr lang="zh-CN" altLang="en-US" smtClean="0"/>
              <a:t>‹#›</a:t>
            </a:fld>
            <a:endParaRPr lang="zh-CN" altLang="en-US"/>
          </a:p>
        </p:txBody>
      </p:sp>
    </p:spTree>
    <p:extLst>
      <p:ext uri="{BB962C8B-B14F-4D97-AF65-F5344CB8AC3E}">
        <p14:creationId xmlns:p14="http://schemas.microsoft.com/office/powerpoint/2010/main" val="1767972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BB03D3C-4670-452D-BECD-FC67ECBF7B91}" type="datetimeFigureOut">
              <a:rPr lang="zh-CN" altLang="en-US" smtClean="0"/>
              <a:t>2016/11/27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C84C0C-5FA4-491A-8245-BF0528ED1D56}" type="slidenum">
              <a:rPr lang="zh-CN" altLang="en-US" smtClean="0"/>
              <a:t>‹#›</a:t>
            </a:fld>
            <a:endParaRPr lang="zh-CN" altLang="en-US"/>
          </a:p>
        </p:txBody>
      </p:sp>
    </p:spTree>
    <p:extLst>
      <p:ext uri="{BB962C8B-B14F-4D97-AF65-F5344CB8AC3E}">
        <p14:creationId xmlns:p14="http://schemas.microsoft.com/office/powerpoint/2010/main" val="37096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BB03D3C-4670-452D-BECD-FC67ECBF7B91}" type="datetimeFigureOut">
              <a:rPr lang="zh-CN" altLang="en-US" smtClean="0"/>
              <a:t>2016/11/27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C84C0C-5FA4-491A-8245-BF0528ED1D56}" type="slidenum">
              <a:rPr lang="zh-CN" altLang="en-US" smtClean="0"/>
              <a:t>‹#›</a:t>
            </a:fld>
            <a:endParaRPr lang="zh-CN" altLang="en-US"/>
          </a:p>
        </p:txBody>
      </p:sp>
    </p:spTree>
    <p:extLst>
      <p:ext uri="{BB962C8B-B14F-4D97-AF65-F5344CB8AC3E}">
        <p14:creationId xmlns:p14="http://schemas.microsoft.com/office/powerpoint/2010/main" val="38657387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BB03D3C-4670-452D-BECD-FC67ECBF7B91}" type="datetimeFigureOut">
              <a:rPr lang="zh-CN" altLang="en-US" smtClean="0"/>
              <a:t>2016/11/27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C84C0C-5FA4-491A-8245-BF0528ED1D56}" type="slidenum">
              <a:rPr lang="zh-CN" altLang="en-US" smtClean="0"/>
              <a:t>‹#›</a:t>
            </a:fld>
            <a:endParaRPr lang="zh-CN" altLang="en-US"/>
          </a:p>
        </p:txBody>
      </p:sp>
    </p:spTree>
    <p:extLst>
      <p:ext uri="{BB962C8B-B14F-4D97-AF65-F5344CB8AC3E}">
        <p14:creationId xmlns:p14="http://schemas.microsoft.com/office/powerpoint/2010/main" val="536351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BB03D3C-4670-452D-BECD-FC67ECBF7B91}" type="datetimeFigureOut">
              <a:rPr lang="zh-CN" altLang="en-US" smtClean="0"/>
              <a:t>2016/11/27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C84C0C-5FA4-491A-8245-BF0528ED1D56}" type="slidenum">
              <a:rPr lang="zh-CN" altLang="en-US" smtClean="0"/>
              <a:t>‹#›</a:t>
            </a:fld>
            <a:endParaRPr lang="zh-CN" altLang="en-US"/>
          </a:p>
        </p:txBody>
      </p:sp>
    </p:spTree>
    <p:extLst>
      <p:ext uri="{BB962C8B-B14F-4D97-AF65-F5344CB8AC3E}">
        <p14:creationId xmlns:p14="http://schemas.microsoft.com/office/powerpoint/2010/main" val="6920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BB03D3C-4670-452D-BECD-FC67ECBF7B91}" type="datetimeFigureOut">
              <a:rPr lang="zh-CN" altLang="en-US" smtClean="0"/>
              <a:t>2016/11/27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4C84C0C-5FA4-491A-8245-BF0528ED1D56}" type="slidenum">
              <a:rPr lang="zh-CN" altLang="en-US" smtClean="0"/>
              <a:t>‹#›</a:t>
            </a:fld>
            <a:endParaRPr lang="zh-CN" altLang="en-US"/>
          </a:p>
        </p:txBody>
      </p:sp>
    </p:spTree>
    <p:extLst>
      <p:ext uri="{BB962C8B-B14F-4D97-AF65-F5344CB8AC3E}">
        <p14:creationId xmlns:p14="http://schemas.microsoft.com/office/powerpoint/2010/main" val="1455859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BB03D3C-4670-452D-BECD-FC67ECBF7B91}" type="datetimeFigureOut">
              <a:rPr lang="zh-CN" altLang="en-US" smtClean="0"/>
              <a:t>2016/11/27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C84C0C-5FA4-491A-8245-BF0528ED1D56}" type="slidenum">
              <a:rPr lang="zh-CN" altLang="en-US" smtClean="0"/>
              <a:t>‹#›</a:t>
            </a:fld>
            <a:endParaRPr lang="zh-CN" altLang="en-US"/>
          </a:p>
        </p:txBody>
      </p:sp>
    </p:spTree>
    <p:extLst>
      <p:ext uri="{BB962C8B-B14F-4D97-AF65-F5344CB8AC3E}">
        <p14:creationId xmlns:p14="http://schemas.microsoft.com/office/powerpoint/2010/main" val="298419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B03D3C-4670-452D-BECD-FC67ECBF7B91}" type="datetimeFigureOut">
              <a:rPr lang="zh-CN" altLang="en-US" smtClean="0"/>
              <a:t>2016/11/27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4C84C0C-5FA4-491A-8245-BF0528ED1D56}" type="slidenum">
              <a:rPr lang="zh-CN" altLang="en-US" smtClean="0"/>
              <a:t>‹#›</a:t>
            </a:fld>
            <a:endParaRPr lang="zh-CN" altLang="en-US"/>
          </a:p>
        </p:txBody>
      </p:sp>
    </p:spTree>
    <p:extLst>
      <p:ext uri="{BB962C8B-B14F-4D97-AF65-F5344CB8AC3E}">
        <p14:creationId xmlns:p14="http://schemas.microsoft.com/office/powerpoint/2010/main" val="922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BB03D3C-4670-452D-BECD-FC67ECBF7B91}" type="datetimeFigureOut">
              <a:rPr lang="zh-CN" altLang="en-US" smtClean="0"/>
              <a:t>2016/11/27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C84C0C-5FA4-491A-8245-BF0528ED1D56}" type="slidenum">
              <a:rPr lang="zh-CN" altLang="en-US" smtClean="0"/>
              <a:t>‹#›</a:t>
            </a:fld>
            <a:endParaRPr lang="zh-CN" altLang="en-US"/>
          </a:p>
        </p:txBody>
      </p:sp>
    </p:spTree>
    <p:extLst>
      <p:ext uri="{BB962C8B-B14F-4D97-AF65-F5344CB8AC3E}">
        <p14:creationId xmlns:p14="http://schemas.microsoft.com/office/powerpoint/2010/main" val="894445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BB03D3C-4670-452D-BECD-FC67ECBF7B91}" type="datetimeFigureOut">
              <a:rPr lang="zh-CN" altLang="en-US" smtClean="0"/>
              <a:t>2016/11/27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C84C0C-5FA4-491A-8245-BF0528ED1D56}" type="slidenum">
              <a:rPr lang="zh-CN" altLang="en-US" smtClean="0"/>
              <a:t>‹#›</a:t>
            </a:fld>
            <a:endParaRPr lang="zh-CN" altLang="en-US"/>
          </a:p>
        </p:txBody>
      </p:sp>
    </p:spTree>
    <p:extLst>
      <p:ext uri="{BB962C8B-B14F-4D97-AF65-F5344CB8AC3E}">
        <p14:creationId xmlns:p14="http://schemas.microsoft.com/office/powerpoint/2010/main" val="198720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B03D3C-4670-452D-BECD-FC67ECBF7B91}" type="datetimeFigureOut">
              <a:rPr lang="zh-CN" altLang="en-US" smtClean="0"/>
              <a:t>2016/11/27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84C0C-5FA4-491A-8245-BF0528ED1D56}" type="slidenum">
              <a:rPr lang="zh-CN" altLang="en-US" smtClean="0"/>
              <a:t>‹#›</a:t>
            </a:fld>
            <a:endParaRPr lang="zh-CN" altLang="en-US"/>
          </a:p>
        </p:txBody>
      </p:sp>
    </p:spTree>
    <p:extLst>
      <p:ext uri="{BB962C8B-B14F-4D97-AF65-F5344CB8AC3E}">
        <p14:creationId xmlns:p14="http://schemas.microsoft.com/office/powerpoint/2010/main" val="3281761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74275" y="1368188"/>
            <a:ext cx="4801314" cy="646331"/>
          </a:xfrm>
          <a:prstGeom prst="rect">
            <a:avLst/>
          </a:prstGeom>
          <a:noFill/>
        </p:spPr>
        <p:txBody>
          <a:bodyPr wrap="none" rtlCol="0">
            <a:spAutoFit/>
          </a:bodyPr>
          <a:lstStyle/>
          <a:p>
            <a:r>
              <a:rPr lang="zh-CN" altLang="zh-CN" sz="3600" b="1" dirty="0">
                <a:solidFill>
                  <a:schemeClr val="accent6">
                    <a:lumMod val="60000"/>
                    <a:lumOff val="40000"/>
                  </a:schemeClr>
                </a:solidFill>
                <a:latin typeface="微软雅黑" panose="020B0503020204020204" pitchFamily="34" charset="-122"/>
                <a:ea typeface="微软雅黑" panose="020B0503020204020204" pitchFamily="34" charset="-122"/>
                <a:cs typeface="Open Sans" panose="020B0606030504020204" pitchFamily="34" charset="0"/>
              </a:rPr>
              <a:t>化工学院制药工程</a:t>
            </a:r>
            <a:r>
              <a:rPr lang="zh-CN" altLang="zh-CN" sz="3600" b="1" dirty="0" smtClean="0">
                <a:solidFill>
                  <a:schemeClr val="accent6">
                    <a:lumMod val="60000"/>
                    <a:lumOff val="40000"/>
                  </a:schemeClr>
                </a:solidFill>
                <a:latin typeface="微软雅黑" panose="020B0503020204020204" pitchFamily="34" charset="-122"/>
                <a:ea typeface="微软雅黑" panose="020B0503020204020204" pitchFamily="34" charset="-122"/>
                <a:cs typeface="Open Sans" panose="020B0606030504020204" pitchFamily="34" charset="0"/>
              </a:rPr>
              <a:t>专业</a:t>
            </a:r>
            <a:endParaRPr lang="zh-CN" altLang="zh-CN" sz="4800" b="1"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174275" y="2014519"/>
            <a:ext cx="5222789" cy="124391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4400" b="1" dirty="0" smtClean="0">
                <a:latin typeface="微软雅黑" panose="020B0503020204020204" pitchFamily="34" charset="-122"/>
                <a:ea typeface="微软雅黑" panose="020B0503020204020204" pitchFamily="34" charset="-122"/>
              </a:rPr>
              <a:t>药物的研制与开发</a:t>
            </a:r>
            <a:endParaRPr lang="zh-CN" altLang="en-US" sz="4400"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174275" y="3843207"/>
            <a:ext cx="2031325" cy="1646605"/>
          </a:xfrm>
          <a:prstGeom prst="rect">
            <a:avLst/>
          </a:prstGeom>
          <a:noFill/>
        </p:spPr>
        <p:txBody>
          <a:bodyPr wrap="none" rtlCol="0">
            <a:spAutoFit/>
          </a:bodyPr>
          <a:lstStyle/>
          <a:p>
            <a:pPr>
              <a:lnSpc>
                <a:spcPct val="150000"/>
              </a:lnSpc>
              <a:spcBef>
                <a:spcPts val="600"/>
              </a:spcBef>
              <a:spcAft>
                <a:spcPts val="600"/>
              </a:spcAft>
            </a:pPr>
            <a:r>
              <a:rPr lang="zh-CN" altLang="en-US" dirty="0" smtClean="0">
                <a:latin typeface="微软雅黑" panose="020B0503020204020204" pitchFamily="34" charset="-122"/>
                <a:ea typeface="微软雅黑" panose="020B0503020204020204" pitchFamily="34" charset="-122"/>
              </a:rPr>
              <a:t>指导老师：李子成</a:t>
            </a:r>
            <a:endParaRPr lang="en-US" altLang="zh-CN" dirty="0" smtClean="0">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zh-CN" altLang="en-US" dirty="0" smtClean="0">
                <a:latin typeface="微软雅黑" panose="020B0503020204020204" pitchFamily="34" charset="-122"/>
                <a:ea typeface="微软雅黑" panose="020B0503020204020204" pitchFamily="34" charset="-122"/>
              </a:rPr>
              <a:t>报告人：郑程光</a:t>
            </a:r>
            <a:endParaRPr lang="en-US" altLang="zh-CN" dirty="0" smtClean="0">
              <a:latin typeface="微软雅黑" panose="020B0503020204020204" pitchFamily="34" charset="-122"/>
              <a:ea typeface="微软雅黑" panose="020B0503020204020204" pitchFamily="34" charset="-122"/>
            </a:endParaRPr>
          </a:p>
          <a:p>
            <a:pPr>
              <a:lnSpc>
                <a:spcPct val="150000"/>
              </a:lnSpc>
              <a:spcBef>
                <a:spcPts val="600"/>
              </a:spcBef>
              <a:spcAft>
                <a:spcPts val="600"/>
              </a:spcAft>
            </a:pPr>
            <a:r>
              <a:rPr lang="en-US" altLang="zh-CN" dirty="0" smtClean="0">
                <a:latin typeface="微软雅黑" panose="020B0503020204020204" pitchFamily="34" charset="-122"/>
                <a:ea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rPr>
              <a:t>制作</a:t>
            </a:r>
            <a:r>
              <a:rPr lang="zh-CN" altLang="en-US" dirty="0" smtClean="0">
                <a:latin typeface="微软雅黑" panose="020B0503020204020204" pitchFamily="34" charset="-122"/>
                <a:ea typeface="微软雅黑" panose="020B0503020204020204" pitchFamily="34" charset="-122"/>
              </a:rPr>
              <a:t>：何雨航</a:t>
            </a:r>
            <a:endParaRPr lang="zh-CN" altLang="en-US" dirty="0">
              <a:latin typeface="微软雅黑" panose="020B0503020204020204" pitchFamily="34" charset="-122"/>
              <a:ea typeface="微软雅黑" panose="020B0503020204020204" pitchFamily="34" charset="-122"/>
            </a:endParaRPr>
          </a:p>
        </p:txBody>
      </p:sp>
      <p:sp>
        <p:nvSpPr>
          <p:cNvPr id="12" name="标题 11"/>
          <p:cNvSpPr>
            <a:spLocks noGrp="1"/>
          </p:cNvSpPr>
          <p:nvPr>
            <p:ph type="ctrTitle"/>
          </p:nvPr>
        </p:nvSpPr>
        <p:spPr>
          <a:xfrm>
            <a:off x="1174275" y="3258432"/>
            <a:ext cx="6795450" cy="584775"/>
          </a:xfrm>
        </p:spPr>
        <p:txBody>
          <a:bodyPr wrap="square" anchor="ctr" anchorCtr="0">
            <a:spAutoFit/>
          </a:bodyPr>
          <a:lstStyle/>
          <a:p>
            <a:r>
              <a:rPr lang="zh-CN" altLang="en-US" sz="3200" dirty="0">
                <a:solidFill>
                  <a:schemeClr val="accent6">
                    <a:lumMod val="60000"/>
                    <a:lumOff val="40000"/>
                  </a:schemeClr>
                </a:solidFill>
                <a:latin typeface="微软雅黑" panose="020B0503020204020204" pitchFamily="34" charset="-122"/>
                <a:ea typeface="微软雅黑" panose="020B0503020204020204" pitchFamily="34" charset="-122"/>
                <a:cs typeface="Open Sans" panose="020B0606030504020204" pitchFamily="34" charset="0"/>
              </a:rPr>
              <a:t>磷酸二酯酶抑制剂</a:t>
            </a:r>
            <a:r>
              <a:rPr lang="en-US" altLang="zh-CN" sz="3200" dirty="0">
                <a:solidFill>
                  <a:schemeClr val="accent6">
                    <a:lumMod val="60000"/>
                    <a:lumOff val="40000"/>
                  </a:schemeClr>
                </a:solidFill>
                <a:latin typeface="微软雅黑" panose="020B0503020204020204" pitchFamily="34" charset="-122"/>
                <a:ea typeface="微软雅黑" panose="020B0503020204020204" pitchFamily="34" charset="-122"/>
                <a:cs typeface="Open Sans" panose="020B0606030504020204" pitchFamily="34" charset="0"/>
              </a:rPr>
              <a:t>——</a:t>
            </a:r>
            <a:r>
              <a:rPr lang="zh-CN" altLang="en-US" sz="3200" dirty="0">
                <a:solidFill>
                  <a:schemeClr val="accent6">
                    <a:lumMod val="60000"/>
                    <a:lumOff val="40000"/>
                  </a:schemeClr>
                </a:solidFill>
                <a:latin typeface="微软雅黑" panose="020B0503020204020204" pitchFamily="34" charset="-122"/>
                <a:ea typeface="微软雅黑" panose="020B0503020204020204" pitchFamily="34" charset="-122"/>
                <a:cs typeface="Open Sans" panose="020B0606030504020204" pitchFamily="34" charset="0"/>
              </a:rPr>
              <a:t>以</a:t>
            </a:r>
            <a:r>
              <a:rPr lang="en-US" altLang="zh-CN" sz="3200" dirty="0">
                <a:solidFill>
                  <a:schemeClr val="accent6">
                    <a:lumMod val="60000"/>
                    <a:lumOff val="40000"/>
                  </a:schemeClr>
                </a:solidFill>
                <a:latin typeface="微软雅黑" panose="020B0503020204020204" pitchFamily="34" charset="-122"/>
                <a:ea typeface="微软雅黑" panose="020B0503020204020204" pitchFamily="34" charset="-122"/>
                <a:cs typeface="Open Sans" panose="020B0606030504020204" pitchFamily="34" charset="0"/>
              </a:rPr>
              <a:t>PDE-4</a:t>
            </a:r>
            <a:r>
              <a:rPr lang="zh-CN" altLang="en-US" sz="3200" dirty="0">
                <a:solidFill>
                  <a:schemeClr val="accent6">
                    <a:lumMod val="60000"/>
                    <a:lumOff val="40000"/>
                  </a:schemeClr>
                </a:solidFill>
                <a:latin typeface="微软雅黑" panose="020B0503020204020204" pitchFamily="34" charset="-122"/>
                <a:ea typeface="微软雅黑" panose="020B0503020204020204" pitchFamily="34" charset="-122"/>
                <a:cs typeface="Open Sans" panose="020B0606030504020204" pitchFamily="34" charset="0"/>
              </a:rPr>
              <a:t>为例</a:t>
            </a:r>
            <a:endParaRPr lang="zh-CN" altLang="zh-CN" sz="4400"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
        <p:nvSpPr>
          <p:cNvPr id="17" name="等腰三角形 16"/>
          <p:cNvSpPr/>
          <p:nvPr/>
        </p:nvSpPr>
        <p:spPr>
          <a:xfrm>
            <a:off x="7149864" y="5870864"/>
            <a:ext cx="1994136" cy="987136"/>
          </a:xfrm>
          <a:prstGeom prst="triangle">
            <a:avLst>
              <a:gd name="adj" fmla="val 10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6743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a:off x="7149864" y="5870864"/>
            <a:ext cx="1994136" cy="987136"/>
          </a:xfrm>
          <a:prstGeom prst="triangle">
            <a:avLst>
              <a:gd name="adj" fmla="val 10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 y="1"/>
            <a:ext cx="2465407" cy="149313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p:txBody>
          <a:bodyPr>
            <a:norm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三嗪类</a:t>
            </a:r>
            <a:endParaRPr lang="zh-CN" altLang="en-US" sz="4400" b="1" i="0" kern="1200" dirty="0">
              <a:solidFill>
                <a:schemeClr val="bg1"/>
              </a:solidFill>
              <a:effectLst/>
              <a:latin typeface="微软雅黑" panose="020B0503020204020204" pitchFamily="34" charset="-122"/>
              <a:ea typeface="微软雅黑" panose="020B0503020204020204" pitchFamily="34" charset="-122"/>
              <a:cs typeface="+mj-cs"/>
            </a:endParaRPr>
          </a:p>
        </p:txBody>
      </p:sp>
      <p:sp>
        <p:nvSpPr>
          <p:cNvPr id="5" name="内容占位符 4"/>
          <p:cNvSpPr>
            <a:spLocks noGrp="1"/>
          </p:cNvSpPr>
          <p:nvPr>
            <p:ph idx="1"/>
          </p:nvPr>
        </p:nvSpPr>
        <p:spPr>
          <a:xfrm>
            <a:off x="4572000" y="1253331"/>
            <a:ext cx="3943350" cy="4351338"/>
          </a:xfrm>
        </p:spPr>
        <p:txBody>
          <a:bodyPr>
            <a:normAutofit/>
          </a:bodyPr>
          <a:lstStyle/>
          <a:p>
            <a:pPr lvl="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Ｒ</a:t>
            </a:r>
            <a:r>
              <a:rPr lang="en-US" altLang="zh-CN" sz="2000" baseline="30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、Ｒ</a:t>
            </a:r>
            <a:r>
              <a:rPr lang="en-US" altLang="zh-CN" sz="2000" baseline="30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分别</a:t>
            </a:r>
            <a:r>
              <a:rPr lang="zh-CN" altLang="en-US" sz="2000" dirty="0" smtClean="0">
                <a:latin typeface="微软雅黑" panose="020B0503020204020204" pitchFamily="34" charset="-122"/>
                <a:ea typeface="微软雅黑" panose="020B0503020204020204" pitchFamily="34" charset="-122"/>
              </a:rPr>
              <a:t>与酶的</a:t>
            </a:r>
            <a:r>
              <a:rPr lang="en-US" altLang="zh-CN" sz="2000" dirty="0" smtClean="0">
                <a:latin typeface="微软雅黑" panose="020B0503020204020204" pitchFamily="34" charset="-122"/>
                <a:ea typeface="微软雅黑" panose="020B0503020204020204" pitchFamily="34" charset="-122"/>
              </a:rPr>
              <a:t>Q1</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Q2</a:t>
            </a:r>
            <a:r>
              <a:rPr lang="zh-CN" altLang="en-US" sz="2000" dirty="0" smtClean="0">
                <a:latin typeface="微软雅黑" panose="020B0503020204020204" pitchFamily="34" charset="-122"/>
                <a:ea typeface="微软雅黑" panose="020B0503020204020204" pitchFamily="34" charset="-122"/>
              </a:rPr>
              <a:t>口袋</a:t>
            </a:r>
            <a:r>
              <a:rPr lang="zh-CN" altLang="en-US" sz="2000" dirty="0" smtClean="0">
                <a:latin typeface="微软雅黑" panose="020B0503020204020204" pitchFamily="34" charset="-122"/>
                <a:ea typeface="微软雅黑" panose="020B0503020204020204" pitchFamily="34" charset="-122"/>
              </a:rPr>
              <a:t>产生疏水作用；</a:t>
            </a:r>
            <a:endParaRPr lang="en-US" altLang="zh-CN" sz="20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三嗪环与苯丙氨酸产生</a:t>
            </a:r>
            <a:r>
              <a:rPr lang="en-US" altLang="zh-CN" sz="2000" dirty="0" smtClean="0">
                <a:latin typeface="微软雅黑" panose="020B0503020204020204" pitchFamily="34" charset="-122"/>
                <a:ea typeface="微软雅黑" panose="020B0503020204020204" pitchFamily="34" charset="-122"/>
              </a:rPr>
              <a:t>π</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π</a:t>
            </a:r>
            <a:r>
              <a:rPr lang="zh-CN" altLang="en-US" sz="2000" dirty="0" smtClean="0">
                <a:latin typeface="微软雅黑" panose="020B0503020204020204" pitchFamily="34" charset="-122"/>
                <a:ea typeface="微软雅黑" panose="020B0503020204020204" pitchFamily="34" charset="-122"/>
              </a:rPr>
              <a:t>共轭</a:t>
            </a:r>
            <a:r>
              <a:rPr lang="zh-CN" altLang="en-US" sz="2000" dirty="0" smtClean="0">
                <a:latin typeface="微软雅黑" panose="020B0503020204020204" pitchFamily="34" charset="-122"/>
                <a:ea typeface="微软雅黑" panose="020B0503020204020204" pitchFamily="34" charset="-122"/>
              </a:rPr>
              <a:t>作用；</a:t>
            </a:r>
            <a:endParaRPr lang="en-US" altLang="zh-CN" sz="20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Ｒ</a:t>
            </a:r>
            <a:r>
              <a:rPr lang="en-US" altLang="zh-CN" sz="2000" baseline="30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与酶的</a:t>
            </a:r>
            <a:r>
              <a:rPr lang="en-US" altLang="zh-CN" sz="2000" dirty="0" smtClean="0">
                <a:latin typeface="微软雅黑" panose="020B0503020204020204" pitchFamily="34" charset="-122"/>
                <a:ea typeface="微软雅黑" panose="020B0503020204020204" pitchFamily="34" charset="-122"/>
              </a:rPr>
              <a:t>S</a:t>
            </a:r>
            <a:r>
              <a:rPr lang="zh-CN" altLang="en-US" sz="2000" dirty="0" smtClean="0">
                <a:latin typeface="微软雅黑" panose="020B0503020204020204" pitchFamily="34" charset="-122"/>
                <a:ea typeface="微软雅黑" panose="020B0503020204020204" pitchFamily="34" charset="-122"/>
              </a:rPr>
              <a:t>区域</a:t>
            </a:r>
            <a:r>
              <a:rPr lang="zh-CN" altLang="en-US" sz="2000" dirty="0" smtClean="0">
                <a:latin typeface="微软雅黑" panose="020B0503020204020204" pitchFamily="34" charset="-122"/>
                <a:ea typeface="微软雅黑" panose="020B0503020204020204" pitchFamily="34" charset="-122"/>
              </a:rPr>
              <a:t>亲水或疏水作用；</a:t>
            </a:r>
            <a:endParaRPr lang="en-US" altLang="zh-CN" sz="20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n"/>
            </a:pPr>
            <a:r>
              <a:rPr lang="en-US" altLang="zh-CN" sz="2000" dirty="0" smtClean="0">
                <a:latin typeface="微软雅黑" panose="020B0503020204020204" pitchFamily="34" charset="-122"/>
                <a:ea typeface="微软雅黑" panose="020B0503020204020204" pitchFamily="34" charset="-122"/>
              </a:rPr>
              <a:t>X</a:t>
            </a:r>
            <a:r>
              <a:rPr lang="zh-CN" altLang="en-US" sz="2000" dirty="0" smtClean="0">
                <a:latin typeface="微软雅黑" panose="020B0503020204020204" pitchFamily="34" charset="-122"/>
                <a:ea typeface="微软雅黑" panose="020B0503020204020204" pitchFamily="34" charset="-122"/>
              </a:rPr>
              <a:t>一般为亚氨基，氢被甲基取代时活性下降；</a:t>
            </a:r>
            <a:endParaRPr lang="en-US" altLang="zh-CN" sz="20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n"/>
            </a:pPr>
            <a:r>
              <a:rPr lang="en-US" altLang="zh-CN" sz="2000" dirty="0" smtClean="0">
                <a:latin typeface="微软雅黑" panose="020B0503020204020204" pitchFamily="34" charset="-122"/>
                <a:ea typeface="微软雅黑" panose="020B0503020204020204" pitchFamily="34" charset="-122"/>
              </a:rPr>
              <a:t>R</a:t>
            </a:r>
            <a:r>
              <a:rPr lang="en-US" altLang="zh-CN" sz="2000" baseline="30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以含氰基的饱和环取代活性较强；</a:t>
            </a:r>
            <a:endParaRPr lang="en-US" altLang="zh-CN" sz="20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n"/>
            </a:pPr>
            <a:r>
              <a:rPr lang="en-US" altLang="zh-CN" sz="2000" dirty="0" smtClean="0">
                <a:latin typeface="微软雅黑" panose="020B0503020204020204" pitchFamily="34" charset="-122"/>
                <a:ea typeface="微软雅黑" panose="020B0503020204020204" pitchFamily="34" charset="-122"/>
              </a:rPr>
              <a:t>R</a:t>
            </a:r>
            <a:r>
              <a:rPr lang="en-US" altLang="zh-CN" sz="2000" baseline="30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与谷氨酰胺形成氢键，以含氮的芳环取代活性较强，亲水性基团取代时活性较弱。</a:t>
            </a:r>
            <a:endParaRPr lang="zh-CN" altLang="en-US" sz="2000" dirty="0"/>
          </a:p>
        </p:txBody>
      </p:sp>
      <p:pic>
        <p:nvPicPr>
          <p:cNvPr id="8" name="图片 7"/>
          <p:cNvPicPr/>
          <p:nvPr/>
        </p:nvPicPr>
        <p:blipFill>
          <a:blip r:embed="rId2">
            <a:clrChange>
              <a:clrFrom>
                <a:srgbClr val="FFFFFF"/>
              </a:clrFrom>
              <a:clrTo>
                <a:srgbClr val="FFFFFF">
                  <a:alpha val="0"/>
                </a:srgbClr>
              </a:clrTo>
            </a:clrChange>
          </a:blip>
          <a:stretch>
            <a:fillRect/>
          </a:stretch>
        </p:blipFill>
        <p:spPr>
          <a:xfrm>
            <a:off x="284066" y="2671762"/>
            <a:ext cx="4287934" cy="2421099"/>
          </a:xfrm>
          <a:prstGeom prst="rect">
            <a:avLst/>
          </a:prstGeom>
        </p:spPr>
      </p:pic>
    </p:spTree>
    <p:extLst>
      <p:ext uri="{BB962C8B-B14F-4D97-AF65-F5344CB8AC3E}">
        <p14:creationId xmlns:p14="http://schemas.microsoft.com/office/powerpoint/2010/main" val="4270362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
            <a:ext cx="3171463" cy="149313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p:txBody>
          <a:bodyPr>
            <a:normAutofit/>
          </a:bodyPr>
          <a:lstStyle/>
          <a:p>
            <a:r>
              <a:rPr lang="zh-CN" altLang="en-US" b="1" i="0" dirty="0" smtClean="0">
                <a:solidFill>
                  <a:schemeClr val="bg1"/>
                </a:solidFill>
                <a:effectLst/>
                <a:latin typeface="微软雅黑" panose="020B0503020204020204" pitchFamily="34" charset="-122"/>
                <a:ea typeface="微软雅黑" panose="020B0503020204020204" pitchFamily="34" charset="-122"/>
              </a:rPr>
              <a:t>研究背景</a:t>
            </a:r>
          </a:p>
        </p:txBody>
      </p:sp>
      <p:sp>
        <p:nvSpPr>
          <p:cNvPr id="6" name="内容占位符 5"/>
          <p:cNvSpPr>
            <a:spLocks noGrp="1"/>
          </p:cNvSpPr>
          <p:nvPr>
            <p:ph idx="1"/>
          </p:nvPr>
        </p:nvSpPr>
        <p:spPr/>
        <p:txBody>
          <a:bodyPr>
            <a:noAutofit/>
          </a:bodyPr>
          <a:lstStyle/>
          <a:p>
            <a:pPr marL="0" lvl="0" indent="0">
              <a:lnSpc>
                <a:spcPct val="150000"/>
              </a:lnSpc>
              <a:spcBef>
                <a:spcPct val="0"/>
              </a:spcBef>
              <a:buNone/>
            </a:pPr>
            <a:r>
              <a:rPr lang="zh-CN" altLang="zh-CN" sz="2400" b="0" i="0" kern="1200" dirty="0" smtClean="0">
                <a:solidFill>
                  <a:schemeClr val="tx1"/>
                </a:solidFill>
                <a:effectLst/>
                <a:latin typeface="微软雅黑" panose="020B0503020204020204" pitchFamily="34" charset="-122"/>
                <a:ea typeface="微软雅黑" panose="020B0503020204020204" pitchFamily="34" charset="-122"/>
                <a:cs typeface="+mj-cs"/>
              </a:rPr>
              <a:t>银屑病</a:t>
            </a:r>
            <a:r>
              <a:rPr lang="zh-CN" altLang="en-US" sz="2400" dirty="0">
                <a:latin typeface="微软雅黑" panose="020B0503020204020204" pitchFamily="34" charset="-122"/>
                <a:ea typeface="微软雅黑" panose="020B0503020204020204" pitchFamily="34" charset="-122"/>
                <a:cs typeface="+mj-cs"/>
              </a:rPr>
              <a:t>（又称白</a:t>
            </a:r>
            <a:r>
              <a:rPr lang="zh-CN" altLang="en-US" sz="2400" dirty="0" smtClean="0">
                <a:latin typeface="微软雅黑" panose="020B0503020204020204" pitchFamily="34" charset="-122"/>
                <a:ea typeface="微软雅黑" panose="020B0503020204020204" pitchFamily="34" charset="-122"/>
                <a:cs typeface="+mj-cs"/>
              </a:rPr>
              <a:t>疕、牛皮癣）</a:t>
            </a:r>
            <a:r>
              <a:rPr lang="zh-CN" altLang="zh-CN" sz="2400" b="0" i="0" kern="1200" dirty="0" smtClean="0">
                <a:solidFill>
                  <a:schemeClr val="tx1"/>
                </a:solidFill>
                <a:effectLst/>
                <a:latin typeface="微软雅黑" panose="020B0503020204020204" pitchFamily="34" charset="-122"/>
                <a:ea typeface="微软雅黑" panose="020B0503020204020204" pitchFamily="34" charset="-122"/>
                <a:cs typeface="+mj-cs"/>
              </a:rPr>
              <a:t>是一种慢性炎症性疾病，全世界估计有</a:t>
            </a:r>
            <a:r>
              <a:rPr lang="en-US" altLang="zh-CN" sz="2400" b="0" i="0" kern="1200" dirty="0" smtClean="0">
                <a:solidFill>
                  <a:schemeClr val="tx1"/>
                </a:solidFill>
                <a:effectLst/>
                <a:latin typeface="微软雅黑" panose="020B0503020204020204" pitchFamily="34" charset="-122"/>
                <a:ea typeface="微软雅黑" panose="020B0503020204020204" pitchFamily="34" charset="-122"/>
                <a:cs typeface="+mj-cs"/>
              </a:rPr>
              <a:t>2%</a:t>
            </a:r>
            <a:r>
              <a:rPr lang="zh-CN" altLang="zh-CN" sz="2400" b="0" i="0" kern="1200" dirty="0" smtClean="0">
                <a:solidFill>
                  <a:schemeClr val="tx1"/>
                </a:solidFill>
                <a:effectLst/>
                <a:latin typeface="微软雅黑" panose="020B0503020204020204" pitchFamily="34" charset="-122"/>
                <a:ea typeface="微软雅黑" panose="020B0503020204020204" pitchFamily="34" charset="-122"/>
                <a:cs typeface="+mj-cs"/>
              </a:rPr>
              <a:t>～</a:t>
            </a:r>
            <a:r>
              <a:rPr lang="en-US" altLang="zh-CN" sz="2400" b="0" i="0" kern="1200" dirty="0" smtClean="0">
                <a:solidFill>
                  <a:schemeClr val="tx1"/>
                </a:solidFill>
                <a:effectLst/>
                <a:latin typeface="微软雅黑" panose="020B0503020204020204" pitchFamily="34" charset="-122"/>
                <a:ea typeface="微软雅黑" panose="020B0503020204020204" pitchFamily="34" charset="-122"/>
                <a:cs typeface="+mj-cs"/>
              </a:rPr>
              <a:t>3%</a:t>
            </a:r>
            <a:r>
              <a:rPr lang="zh-CN" altLang="zh-CN" sz="2400" b="0" i="0" kern="1200" dirty="0" smtClean="0">
                <a:solidFill>
                  <a:schemeClr val="tx1"/>
                </a:solidFill>
                <a:effectLst/>
                <a:latin typeface="微软雅黑" panose="020B0503020204020204" pitchFamily="34" charset="-122"/>
                <a:ea typeface="微软雅黑" panose="020B0503020204020204" pitchFamily="34" charset="-122"/>
                <a:cs typeface="+mj-cs"/>
              </a:rPr>
              <a:t>的人群患病，其中一部分会发展成银屑病关节炎，即血清反应阴性的脊柱关节病。在银屑病和银屑病关节炎中，树突细胞、单核细胞、软骨细胞等免疫系统相关细胞中多种促炎和抗炎介质会出现调节异常，该异常通常会引起炎症、疼痛和瘙痒等临床症状，以及其他病理体征如角质细胞过度增生、脱屑，少数患者会出现脓疱或指关节的点状斑块。</a:t>
            </a:r>
            <a:endParaRPr lang="zh-CN" altLang="zh-CN" sz="1600" dirty="0" smtClean="0">
              <a:effectLst/>
              <a:latin typeface="微软雅黑" panose="020B0503020204020204" pitchFamily="34" charset="-122"/>
              <a:ea typeface="微软雅黑" panose="020B0503020204020204" pitchFamily="34" charset="-122"/>
            </a:endParaRPr>
          </a:p>
        </p:txBody>
      </p:sp>
      <p:sp>
        <p:nvSpPr>
          <p:cNvPr id="7" name="等腰三角形 6"/>
          <p:cNvSpPr/>
          <p:nvPr/>
        </p:nvSpPr>
        <p:spPr>
          <a:xfrm>
            <a:off x="7149864" y="5870864"/>
            <a:ext cx="1994136" cy="987136"/>
          </a:xfrm>
          <a:prstGeom prst="triangle">
            <a:avLst>
              <a:gd name="adj" fmla="val 10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p:txBody>
          <a:bodyPr/>
          <a:lstStyle/>
          <a:p>
            <a:fld id="{24C84C0C-5FA4-491A-8245-BF0528ED1D56}" type="slidenum">
              <a:rPr lang="zh-CN" altLang="en-US" smtClean="0">
                <a:solidFill>
                  <a:schemeClr val="bg1"/>
                </a:solidFill>
                <a:latin typeface="微软雅黑" panose="020B0503020204020204" pitchFamily="34" charset="-122"/>
                <a:ea typeface="微软雅黑" panose="020B0503020204020204" pitchFamily="34" charset="-122"/>
              </a:rPr>
              <a:t>2</a:t>
            </a:fld>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2832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
            <a:ext cx="3171463" cy="149313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p:txBody>
          <a:bodyPr>
            <a:normAutofit/>
          </a:bodyPr>
          <a:lstStyle/>
          <a:p>
            <a:r>
              <a:rPr lang="zh-CN" altLang="en-US" b="1" i="0" dirty="0" smtClean="0">
                <a:solidFill>
                  <a:schemeClr val="bg1"/>
                </a:solidFill>
                <a:effectLst/>
                <a:latin typeface="微软雅黑" panose="020B0503020204020204" pitchFamily="34" charset="-122"/>
                <a:ea typeface="微软雅黑" panose="020B0503020204020204" pitchFamily="34" charset="-122"/>
              </a:rPr>
              <a:t>研究背景</a:t>
            </a:r>
          </a:p>
        </p:txBody>
      </p:sp>
      <p:sp>
        <p:nvSpPr>
          <p:cNvPr id="6" name="内容占位符 5"/>
          <p:cNvSpPr>
            <a:spLocks noGrp="1"/>
          </p:cNvSpPr>
          <p:nvPr>
            <p:ph idx="1"/>
          </p:nvPr>
        </p:nvSpPr>
        <p:spPr/>
        <p:txBody>
          <a:bodyPr>
            <a:noAutofit/>
          </a:bodyPr>
          <a:lstStyle/>
          <a:p>
            <a:pPr marL="0" marR="0" lvl="0" indent="0" algn="l" defTabSz="914400" rtl="0" eaLnBrk="1" fontAlgn="auto" latinLnBrk="0" hangingPunct="1">
              <a:lnSpc>
                <a:spcPct val="150000"/>
              </a:lnSpc>
              <a:spcBef>
                <a:spcPct val="0"/>
              </a:spcBef>
              <a:spcAft>
                <a:spcPts val="0"/>
              </a:spcAft>
              <a:buClrTx/>
              <a:buSzTx/>
              <a:buFontTx/>
              <a:buNone/>
              <a:tabLst/>
              <a:defRPr/>
            </a:pPr>
            <a:r>
              <a:rPr lang="zh-CN" altLang="en-US" sz="1600" b="0" i="0" kern="1200" dirty="0" smtClean="0">
                <a:solidFill>
                  <a:schemeClr val="tx1"/>
                </a:solidFill>
                <a:effectLst/>
                <a:latin typeface="+mn-lt"/>
                <a:ea typeface="+mn-ea"/>
                <a:cs typeface="+mn-cs"/>
              </a:rPr>
              <a:t>细胞内的</a:t>
            </a:r>
            <a:r>
              <a:rPr lang="en-US" altLang="zh-CN" sz="1600" b="0" i="0" kern="1200" dirty="0" err="1" smtClean="0">
                <a:solidFill>
                  <a:schemeClr val="tx1"/>
                </a:solidFill>
                <a:effectLst/>
                <a:latin typeface="+mn-lt"/>
                <a:ea typeface="+mn-ea"/>
                <a:cs typeface="+mn-cs"/>
              </a:rPr>
              <a:t>cAMP</a:t>
            </a:r>
            <a:r>
              <a:rPr lang="zh-CN" altLang="en-US" sz="1600" b="0" i="0" kern="1200" dirty="0" smtClean="0">
                <a:solidFill>
                  <a:schemeClr val="tx1"/>
                </a:solidFill>
                <a:effectLst/>
                <a:latin typeface="+mn-lt"/>
                <a:ea typeface="+mn-ea"/>
                <a:cs typeface="+mn-cs"/>
              </a:rPr>
              <a:t>浓度</a:t>
            </a:r>
            <a:r>
              <a:rPr lang="zh-CN" altLang="en-US" sz="1600" b="0" i="0" kern="1200" dirty="0" smtClean="0">
                <a:solidFill>
                  <a:schemeClr val="tx1"/>
                </a:solidFill>
                <a:effectLst/>
                <a:latin typeface="+mn-lt"/>
                <a:ea typeface="+mn-ea"/>
                <a:cs typeface="+mn-cs"/>
              </a:rPr>
              <a:t>在各种腺苷酸环化酶的作用下保持平衡，腺苷酸环化酶主要通过</a:t>
            </a:r>
            <a:r>
              <a:rPr lang="en-US" altLang="zh-CN" sz="1600" b="0" i="0" kern="1200" dirty="0" smtClean="0">
                <a:solidFill>
                  <a:schemeClr val="tx1"/>
                </a:solidFill>
                <a:effectLst/>
                <a:latin typeface="+mn-lt"/>
                <a:ea typeface="+mn-ea"/>
                <a:cs typeface="+mn-cs"/>
              </a:rPr>
              <a:t>G</a:t>
            </a:r>
            <a:r>
              <a:rPr lang="zh-CN" altLang="en-US" sz="1600" b="0" i="0" kern="1200" dirty="0" smtClean="0">
                <a:solidFill>
                  <a:schemeClr val="tx1"/>
                </a:solidFill>
                <a:effectLst/>
                <a:latin typeface="+mn-lt"/>
                <a:ea typeface="+mn-ea"/>
                <a:cs typeface="+mn-cs"/>
              </a:rPr>
              <a:t>蛋白偶联受体（</a:t>
            </a:r>
            <a:r>
              <a:rPr lang="en-US" altLang="zh-CN" sz="1600" b="0" i="0" kern="1200" dirty="0" smtClean="0">
                <a:solidFill>
                  <a:schemeClr val="tx1"/>
                </a:solidFill>
                <a:effectLst/>
                <a:latin typeface="+mn-lt"/>
                <a:ea typeface="+mn-ea"/>
                <a:cs typeface="+mn-cs"/>
              </a:rPr>
              <a:t>GPCR</a:t>
            </a:r>
            <a:r>
              <a:rPr lang="zh-CN" altLang="en-US" sz="1600" b="0" i="0" kern="1200" dirty="0" smtClean="0">
                <a:solidFill>
                  <a:schemeClr val="tx1"/>
                </a:solidFill>
                <a:effectLst/>
                <a:latin typeface="+mn-lt"/>
                <a:ea typeface="+mn-ea"/>
                <a:cs typeface="+mn-cs"/>
              </a:rPr>
              <a:t>）和磷酸二酯酶（</a:t>
            </a:r>
            <a:r>
              <a:rPr lang="en-US" altLang="zh-CN" sz="1600" b="0" i="0" kern="1200" dirty="0" smtClean="0">
                <a:solidFill>
                  <a:schemeClr val="tx1"/>
                </a:solidFill>
                <a:effectLst/>
                <a:latin typeface="+mn-lt"/>
                <a:ea typeface="+mn-ea"/>
                <a:cs typeface="+mn-cs"/>
              </a:rPr>
              <a:t>PDEs</a:t>
            </a:r>
            <a:r>
              <a:rPr lang="zh-CN" altLang="en-US" sz="1600" b="0" i="0" kern="1200" dirty="0" smtClean="0">
                <a:solidFill>
                  <a:schemeClr val="tx1"/>
                </a:solidFill>
                <a:effectLst/>
                <a:latin typeface="+mn-lt"/>
                <a:ea typeface="+mn-ea"/>
                <a:cs typeface="+mn-cs"/>
              </a:rPr>
              <a:t>）途径激活，</a:t>
            </a:r>
            <a:r>
              <a:rPr lang="en-US" altLang="zh-CN" sz="1600" b="0" i="0" kern="1200" dirty="0" smtClean="0">
                <a:solidFill>
                  <a:schemeClr val="tx1"/>
                </a:solidFill>
                <a:effectLst/>
                <a:latin typeface="+mn-lt"/>
                <a:ea typeface="+mn-ea"/>
                <a:cs typeface="+mn-cs"/>
              </a:rPr>
              <a:t>PDEs</a:t>
            </a:r>
            <a:r>
              <a:rPr lang="zh-CN" altLang="en-US" sz="1600" b="0" i="0" kern="1200" dirty="0" smtClean="0">
                <a:solidFill>
                  <a:schemeClr val="tx1"/>
                </a:solidFill>
                <a:effectLst/>
                <a:latin typeface="+mn-lt"/>
                <a:ea typeface="+mn-ea"/>
                <a:cs typeface="+mn-cs"/>
              </a:rPr>
              <a:t>有</a:t>
            </a:r>
            <a:r>
              <a:rPr lang="en-US" altLang="zh-CN" sz="1600" b="0" i="0" kern="1200" dirty="0" smtClean="0">
                <a:solidFill>
                  <a:schemeClr val="tx1"/>
                </a:solidFill>
                <a:effectLst/>
                <a:latin typeface="+mn-lt"/>
                <a:ea typeface="+mn-ea"/>
                <a:cs typeface="+mn-cs"/>
              </a:rPr>
              <a:t>11</a:t>
            </a:r>
            <a:r>
              <a:rPr lang="zh-CN" altLang="en-US" sz="1600" b="0" i="0" kern="1200" dirty="0" smtClean="0">
                <a:solidFill>
                  <a:schemeClr val="tx1"/>
                </a:solidFill>
                <a:effectLst/>
                <a:latin typeface="+mn-lt"/>
                <a:ea typeface="+mn-ea"/>
                <a:cs typeface="+mn-cs"/>
              </a:rPr>
              <a:t>个</a:t>
            </a:r>
            <a:r>
              <a:rPr lang="zh-CN" altLang="en-US" sz="1600" b="0" i="0" kern="1200" dirty="0" smtClean="0">
                <a:solidFill>
                  <a:schemeClr val="tx1"/>
                </a:solidFill>
                <a:effectLst/>
                <a:latin typeface="+mn-lt"/>
                <a:ea typeface="+mn-ea"/>
                <a:cs typeface="+mn-cs"/>
              </a:rPr>
              <a:t>不同的家族在特定的组织中表达，其中</a:t>
            </a:r>
            <a:r>
              <a:rPr lang="en-US" altLang="zh-CN" sz="1600" b="0" i="0" kern="1200" dirty="0" smtClean="0">
                <a:solidFill>
                  <a:schemeClr val="tx1"/>
                </a:solidFill>
                <a:effectLst/>
                <a:latin typeface="+mn-lt"/>
                <a:ea typeface="+mn-ea"/>
                <a:cs typeface="+mn-cs"/>
              </a:rPr>
              <a:t>8</a:t>
            </a:r>
            <a:r>
              <a:rPr lang="zh-CN" altLang="en-US" sz="1600" b="0" i="0" kern="1200" dirty="0" smtClean="0">
                <a:solidFill>
                  <a:schemeClr val="tx1"/>
                </a:solidFill>
                <a:effectLst/>
                <a:latin typeface="+mn-lt"/>
                <a:ea typeface="+mn-ea"/>
                <a:cs typeface="+mn-cs"/>
              </a:rPr>
              <a:t>个</a:t>
            </a:r>
            <a:r>
              <a:rPr lang="en-US" altLang="zh-CN" sz="1600" b="0" i="0" kern="1200" dirty="0" smtClean="0">
                <a:solidFill>
                  <a:schemeClr val="tx1"/>
                </a:solidFill>
                <a:effectLst/>
                <a:latin typeface="+mn-lt"/>
                <a:ea typeface="+mn-ea"/>
                <a:cs typeface="+mn-cs"/>
              </a:rPr>
              <a:t>PDE</a:t>
            </a:r>
            <a:r>
              <a:rPr lang="zh-CN" altLang="en-US" sz="1600" b="0" i="0" kern="1200" dirty="0" smtClean="0">
                <a:solidFill>
                  <a:schemeClr val="tx1"/>
                </a:solidFill>
                <a:effectLst/>
                <a:latin typeface="+mn-lt"/>
                <a:ea typeface="+mn-ea"/>
                <a:cs typeface="+mn-cs"/>
              </a:rPr>
              <a:t>家族</a:t>
            </a:r>
            <a:r>
              <a:rPr lang="zh-CN" altLang="en-US" sz="1600" b="0" i="0" kern="1200" dirty="0" smtClean="0">
                <a:solidFill>
                  <a:schemeClr val="tx1"/>
                </a:solidFill>
                <a:effectLst/>
                <a:latin typeface="+mn-lt"/>
                <a:ea typeface="+mn-ea"/>
                <a:cs typeface="+mn-cs"/>
              </a:rPr>
              <a:t>能够把</a:t>
            </a:r>
            <a:r>
              <a:rPr lang="en-US" altLang="zh-CN" sz="1600" b="0" i="0" kern="1200" dirty="0" err="1" smtClean="0">
                <a:solidFill>
                  <a:schemeClr val="tx1"/>
                </a:solidFill>
                <a:effectLst/>
                <a:latin typeface="+mn-lt"/>
                <a:ea typeface="+mn-ea"/>
                <a:cs typeface="+mn-cs"/>
              </a:rPr>
              <a:t>cAMP</a:t>
            </a:r>
            <a:r>
              <a:rPr lang="zh-CN" altLang="en-US" sz="1600" b="0" i="0" kern="1200" dirty="0" smtClean="0">
                <a:solidFill>
                  <a:schemeClr val="tx1"/>
                </a:solidFill>
                <a:effectLst/>
                <a:latin typeface="+mn-lt"/>
                <a:ea typeface="+mn-ea"/>
                <a:cs typeface="+mn-cs"/>
              </a:rPr>
              <a:t>水解</a:t>
            </a:r>
            <a:r>
              <a:rPr lang="zh-CN" altLang="en-US" sz="1600" b="0" i="0" kern="1200" dirty="0" smtClean="0">
                <a:solidFill>
                  <a:schemeClr val="tx1"/>
                </a:solidFill>
                <a:effectLst/>
                <a:latin typeface="+mn-lt"/>
                <a:ea typeface="+mn-ea"/>
                <a:cs typeface="+mn-cs"/>
              </a:rPr>
              <a:t>成</a:t>
            </a:r>
            <a:r>
              <a:rPr lang="en-US" altLang="zh-CN" sz="1600" b="0" i="0" kern="1200" dirty="0" smtClean="0">
                <a:solidFill>
                  <a:schemeClr val="tx1"/>
                </a:solidFill>
                <a:effectLst/>
                <a:latin typeface="+mn-lt"/>
                <a:ea typeface="+mn-ea"/>
                <a:cs typeface="+mn-cs"/>
              </a:rPr>
              <a:t>AMP</a:t>
            </a:r>
            <a:r>
              <a:rPr lang="zh-CN" altLang="en-US" sz="1600" b="0" i="0" kern="1200" dirty="0" smtClean="0">
                <a:solidFill>
                  <a:schemeClr val="tx1"/>
                </a:solidFill>
                <a:effectLst/>
                <a:latin typeface="+mn-lt"/>
                <a:ea typeface="+mn-ea"/>
                <a:cs typeface="+mn-cs"/>
              </a:rPr>
              <a:t>。</a:t>
            </a:r>
            <a:r>
              <a:rPr lang="en-US" altLang="zh-CN" sz="1600" b="0" i="0" kern="1200" dirty="0" smtClean="0">
                <a:solidFill>
                  <a:schemeClr val="tx1"/>
                </a:solidFill>
                <a:effectLst/>
                <a:latin typeface="+mn-lt"/>
                <a:ea typeface="+mn-ea"/>
                <a:cs typeface="+mn-cs"/>
              </a:rPr>
              <a:t>PDE-4</a:t>
            </a:r>
            <a:r>
              <a:rPr lang="zh-CN" altLang="en-US" sz="1600" b="0" i="0" kern="1200" dirty="0" smtClean="0">
                <a:solidFill>
                  <a:schemeClr val="tx1"/>
                </a:solidFill>
                <a:effectLst/>
                <a:latin typeface="+mn-lt"/>
                <a:ea typeface="+mn-ea"/>
                <a:cs typeface="+mn-cs"/>
              </a:rPr>
              <a:t>有</a:t>
            </a:r>
            <a:r>
              <a:rPr lang="en-US" altLang="zh-CN" sz="1600" b="0" i="0" kern="1200" dirty="0" smtClean="0">
                <a:solidFill>
                  <a:schemeClr val="tx1"/>
                </a:solidFill>
                <a:effectLst/>
                <a:latin typeface="+mn-lt"/>
                <a:ea typeface="+mn-ea"/>
                <a:cs typeface="+mn-cs"/>
              </a:rPr>
              <a:t>4</a:t>
            </a:r>
            <a:r>
              <a:rPr lang="zh-CN" altLang="en-US" sz="1600" b="0" i="0" kern="1200" dirty="0" smtClean="0">
                <a:solidFill>
                  <a:schemeClr val="tx1"/>
                </a:solidFill>
                <a:effectLst/>
                <a:latin typeface="+mn-lt"/>
                <a:ea typeface="+mn-ea"/>
                <a:cs typeface="+mn-cs"/>
              </a:rPr>
              <a:t>种不同的亚型（</a:t>
            </a:r>
            <a:r>
              <a:rPr lang="en-US" altLang="zh-CN" sz="1600" b="0" i="0" kern="1200" dirty="0" smtClean="0">
                <a:solidFill>
                  <a:schemeClr val="tx1"/>
                </a:solidFill>
                <a:effectLst/>
                <a:latin typeface="+mn-lt"/>
                <a:ea typeface="+mn-ea"/>
                <a:cs typeface="+mn-cs"/>
              </a:rPr>
              <a:t>A</a:t>
            </a:r>
            <a:r>
              <a:rPr lang="zh-CN" altLang="en-US" sz="1600" b="0" i="0" kern="1200" dirty="0" smtClean="0">
                <a:solidFill>
                  <a:schemeClr val="tx1"/>
                </a:solidFill>
                <a:effectLst/>
                <a:latin typeface="+mn-lt"/>
                <a:ea typeface="+mn-ea"/>
                <a:cs typeface="+mn-cs"/>
              </a:rPr>
              <a:t>、</a:t>
            </a:r>
            <a:r>
              <a:rPr lang="en-US" altLang="zh-CN" sz="1600" b="0" i="0" kern="1200" dirty="0" smtClean="0">
                <a:solidFill>
                  <a:schemeClr val="tx1"/>
                </a:solidFill>
                <a:effectLst/>
                <a:latin typeface="+mn-lt"/>
                <a:ea typeface="+mn-ea"/>
                <a:cs typeface="+mn-cs"/>
              </a:rPr>
              <a:t>B</a:t>
            </a:r>
            <a:r>
              <a:rPr lang="zh-CN" altLang="en-US" sz="1600" b="0" i="0" kern="1200" dirty="0" smtClean="0">
                <a:solidFill>
                  <a:schemeClr val="tx1"/>
                </a:solidFill>
                <a:effectLst/>
                <a:latin typeface="+mn-lt"/>
                <a:ea typeface="+mn-ea"/>
                <a:cs typeface="+mn-cs"/>
              </a:rPr>
              <a:t>、</a:t>
            </a:r>
            <a:r>
              <a:rPr lang="en-US" altLang="zh-CN" sz="1600" b="0" i="0" kern="1200" dirty="0" smtClean="0">
                <a:solidFill>
                  <a:schemeClr val="tx1"/>
                </a:solidFill>
                <a:effectLst/>
                <a:latin typeface="+mn-lt"/>
                <a:ea typeface="+mn-ea"/>
                <a:cs typeface="+mn-cs"/>
              </a:rPr>
              <a:t>C</a:t>
            </a:r>
            <a:r>
              <a:rPr lang="zh-CN" altLang="en-US" sz="1600" b="0" i="0" kern="1200" dirty="0" smtClean="0">
                <a:solidFill>
                  <a:schemeClr val="tx1"/>
                </a:solidFill>
                <a:effectLst/>
                <a:latin typeface="+mn-lt"/>
                <a:ea typeface="+mn-ea"/>
                <a:cs typeface="+mn-cs"/>
              </a:rPr>
              <a:t>和</a:t>
            </a:r>
            <a:r>
              <a:rPr lang="en-US" altLang="zh-CN" sz="1600" b="0" i="0" kern="1200" dirty="0" smtClean="0">
                <a:solidFill>
                  <a:schemeClr val="tx1"/>
                </a:solidFill>
                <a:effectLst/>
                <a:latin typeface="+mn-lt"/>
                <a:ea typeface="+mn-ea"/>
                <a:cs typeface="+mn-cs"/>
              </a:rPr>
              <a:t>D</a:t>
            </a:r>
            <a:r>
              <a:rPr lang="zh-CN" altLang="en-US" sz="1600" b="0" i="0" kern="1200" dirty="0" smtClean="0">
                <a:solidFill>
                  <a:schemeClr val="tx1"/>
                </a:solidFill>
                <a:effectLst/>
                <a:latin typeface="+mn-lt"/>
                <a:ea typeface="+mn-ea"/>
                <a:cs typeface="+mn-cs"/>
              </a:rPr>
              <a:t>），主要在间充质细胞中表达，包括真皮内的角质细胞，平滑肌细胞，血管内皮细胞和关节内的软骨细胞。由</a:t>
            </a:r>
            <a:r>
              <a:rPr lang="en-US" altLang="zh-CN" sz="1600" b="0" i="0" kern="1200" dirty="0" smtClean="0">
                <a:solidFill>
                  <a:schemeClr val="tx1"/>
                </a:solidFill>
                <a:effectLst/>
                <a:latin typeface="+mn-lt"/>
                <a:ea typeface="+mn-ea"/>
                <a:cs typeface="+mn-cs"/>
              </a:rPr>
              <a:t>PDE-4</a:t>
            </a:r>
            <a:r>
              <a:rPr lang="zh-CN" altLang="en-US" sz="1600" b="0" i="0" kern="1200" dirty="0" smtClean="0">
                <a:solidFill>
                  <a:schemeClr val="tx1"/>
                </a:solidFill>
                <a:effectLst/>
                <a:latin typeface="+mn-lt"/>
                <a:ea typeface="+mn-ea"/>
                <a:cs typeface="+mn-cs"/>
              </a:rPr>
              <a:t>控制</a:t>
            </a:r>
            <a:r>
              <a:rPr lang="zh-CN" altLang="en-US" sz="1600" b="0" i="0" kern="1200" dirty="0" smtClean="0">
                <a:solidFill>
                  <a:schemeClr val="tx1"/>
                </a:solidFill>
                <a:effectLst/>
                <a:latin typeface="+mn-lt"/>
                <a:ea typeface="+mn-ea"/>
                <a:cs typeface="+mn-cs"/>
              </a:rPr>
              <a:t>的造血细胞包括树突细胞、</a:t>
            </a:r>
            <a:r>
              <a:rPr lang="en-US" altLang="zh-CN" sz="1600" b="0" i="0" kern="1200" dirty="0" smtClean="0">
                <a:solidFill>
                  <a:schemeClr val="tx1"/>
                </a:solidFill>
                <a:effectLst/>
                <a:latin typeface="+mn-lt"/>
                <a:ea typeface="+mn-ea"/>
                <a:cs typeface="+mn-cs"/>
              </a:rPr>
              <a:t>T</a:t>
            </a:r>
            <a:r>
              <a:rPr lang="zh-CN" altLang="en-US" sz="1600" b="0" i="0" kern="1200" dirty="0" smtClean="0">
                <a:solidFill>
                  <a:schemeClr val="tx1"/>
                </a:solidFill>
                <a:effectLst/>
                <a:latin typeface="+mn-lt"/>
                <a:ea typeface="+mn-ea"/>
                <a:cs typeface="+mn-cs"/>
              </a:rPr>
              <a:t>细胞</a:t>
            </a:r>
            <a:r>
              <a:rPr lang="zh-CN" altLang="en-US" sz="1600" b="0" i="0" kern="1200" dirty="0" smtClean="0">
                <a:solidFill>
                  <a:schemeClr val="tx1"/>
                </a:solidFill>
                <a:effectLst/>
                <a:latin typeface="+mn-lt"/>
                <a:ea typeface="+mn-ea"/>
                <a:cs typeface="+mn-cs"/>
              </a:rPr>
              <a:t>、巨噬细胞和单核细胞，广泛控制着</a:t>
            </a:r>
            <a:r>
              <a:rPr lang="en-US" altLang="zh-CN" sz="1600" b="0" i="0" kern="1200" dirty="0" err="1" smtClean="0">
                <a:solidFill>
                  <a:schemeClr val="tx1"/>
                </a:solidFill>
                <a:effectLst/>
                <a:latin typeface="+mn-lt"/>
                <a:ea typeface="+mn-ea"/>
                <a:cs typeface="+mn-cs"/>
              </a:rPr>
              <a:t>cAMP</a:t>
            </a:r>
            <a:r>
              <a:rPr lang="zh-CN" altLang="en-US" sz="1600" b="0" i="0" kern="1200" dirty="0" smtClean="0">
                <a:solidFill>
                  <a:schemeClr val="tx1"/>
                </a:solidFill>
                <a:effectLst/>
                <a:latin typeface="+mn-lt"/>
                <a:ea typeface="+mn-ea"/>
                <a:cs typeface="+mn-cs"/>
              </a:rPr>
              <a:t>信号</a:t>
            </a:r>
            <a:r>
              <a:rPr lang="zh-CN" altLang="en-US" sz="1600" b="0" i="0" kern="1200" dirty="0" smtClean="0">
                <a:solidFill>
                  <a:schemeClr val="tx1"/>
                </a:solidFill>
                <a:effectLst/>
                <a:latin typeface="+mn-lt"/>
                <a:ea typeface="+mn-ea"/>
                <a:cs typeface="+mn-cs"/>
              </a:rPr>
              <a:t>传导途径，通过减少细胞内</a:t>
            </a:r>
            <a:r>
              <a:rPr lang="en-US" altLang="zh-CN" sz="1600" b="0" i="0" kern="1200" dirty="0" err="1" smtClean="0">
                <a:solidFill>
                  <a:schemeClr val="tx1"/>
                </a:solidFill>
                <a:effectLst/>
                <a:latin typeface="+mn-lt"/>
                <a:ea typeface="+mn-ea"/>
                <a:cs typeface="+mn-cs"/>
              </a:rPr>
              <a:t>cAMP</a:t>
            </a:r>
            <a:r>
              <a:rPr lang="zh-CN" altLang="en-US" sz="1600" b="0" i="0" kern="1200" dirty="0" smtClean="0">
                <a:solidFill>
                  <a:schemeClr val="tx1"/>
                </a:solidFill>
                <a:effectLst/>
                <a:latin typeface="+mn-lt"/>
                <a:ea typeface="+mn-ea"/>
                <a:cs typeface="+mn-cs"/>
              </a:rPr>
              <a:t>的</a:t>
            </a:r>
            <a:r>
              <a:rPr lang="zh-CN" altLang="en-US" sz="1600" b="0" i="0" kern="1200" dirty="0" smtClean="0">
                <a:solidFill>
                  <a:schemeClr val="tx1"/>
                </a:solidFill>
                <a:effectLst/>
                <a:latin typeface="+mn-lt"/>
                <a:ea typeface="+mn-ea"/>
                <a:cs typeface="+mn-cs"/>
              </a:rPr>
              <a:t>浓度，</a:t>
            </a:r>
            <a:r>
              <a:rPr lang="en-US" altLang="zh-CN" sz="1600" b="0" i="0" kern="1200" dirty="0" smtClean="0">
                <a:solidFill>
                  <a:schemeClr val="tx1"/>
                </a:solidFill>
                <a:effectLst/>
                <a:latin typeface="+mn-lt"/>
                <a:ea typeface="+mn-ea"/>
                <a:cs typeface="+mn-cs"/>
              </a:rPr>
              <a:t>PDE-4</a:t>
            </a:r>
            <a:r>
              <a:rPr lang="zh-CN" altLang="en-US" sz="1600" b="0" i="0" kern="1200" dirty="0" smtClean="0">
                <a:solidFill>
                  <a:schemeClr val="tx1"/>
                </a:solidFill>
                <a:effectLst/>
                <a:latin typeface="+mn-lt"/>
                <a:ea typeface="+mn-ea"/>
                <a:cs typeface="+mn-cs"/>
              </a:rPr>
              <a:t>促进</a:t>
            </a:r>
            <a:r>
              <a:rPr lang="zh-CN" altLang="en-US" sz="1600" b="0" i="0" kern="1200" dirty="0" smtClean="0">
                <a:solidFill>
                  <a:schemeClr val="tx1"/>
                </a:solidFill>
                <a:effectLst/>
                <a:latin typeface="+mn-lt"/>
                <a:ea typeface="+mn-ea"/>
                <a:cs typeface="+mn-cs"/>
              </a:rPr>
              <a:t>了促炎介质的产生同时减少了抗炎介质的产生。</a:t>
            </a:r>
            <a:r>
              <a:rPr lang="en-US" altLang="zh-CN" sz="1600" b="0" i="0" kern="1200" dirty="0" smtClean="0">
                <a:solidFill>
                  <a:schemeClr val="tx1"/>
                </a:solidFill>
                <a:effectLst/>
                <a:latin typeface="+mn-lt"/>
                <a:ea typeface="+mn-ea"/>
                <a:cs typeface="+mn-cs"/>
              </a:rPr>
              <a:t>PDE-4</a:t>
            </a:r>
            <a:r>
              <a:rPr lang="zh-CN" altLang="en-US" sz="1600" b="0" i="0" kern="1200" dirty="0" smtClean="0">
                <a:solidFill>
                  <a:schemeClr val="tx1"/>
                </a:solidFill>
                <a:effectLst/>
                <a:latin typeface="+mn-lt"/>
                <a:ea typeface="+mn-ea"/>
                <a:cs typeface="+mn-cs"/>
              </a:rPr>
              <a:t>抑制剂</a:t>
            </a:r>
            <a:r>
              <a:rPr lang="zh-CN" altLang="en-US" sz="1600" b="0" i="0" kern="1200" dirty="0" smtClean="0">
                <a:solidFill>
                  <a:schemeClr val="tx1"/>
                </a:solidFill>
                <a:effectLst/>
                <a:latin typeface="+mn-lt"/>
                <a:ea typeface="+mn-ea"/>
                <a:cs typeface="+mn-cs"/>
              </a:rPr>
              <a:t>能增加细胞内</a:t>
            </a:r>
            <a:r>
              <a:rPr lang="en-US" altLang="zh-CN" sz="1600" b="0" i="0" kern="1200" dirty="0" err="1" smtClean="0">
                <a:solidFill>
                  <a:schemeClr val="tx1"/>
                </a:solidFill>
                <a:effectLst/>
                <a:latin typeface="+mn-lt"/>
                <a:ea typeface="+mn-ea"/>
                <a:cs typeface="+mn-cs"/>
              </a:rPr>
              <a:t>cAMP</a:t>
            </a:r>
            <a:r>
              <a:rPr lang="zh-CN" altLang="en-US" sz="1600" b="0" i="0" kern="1200" dirty="0" smtClean="0">
                <a:solidFill>
                  <a:schemeClr val="tx1"/>
                </a:solidFill>
                <a:effectLst/>
                <a:latin typeface="+mn-lt"/>
                <a:ea typeface="+mn-ea"/>
                <a:cs typeface="+mn-cs"/>
              </a:rPr>
              <a:t>的</a:t>
            </a:r>
            <a:r>
              <a:rPr lang="zh-CN" altLang="en-US" sz="1600" b="0" i="0" kern="1200" dirty="0" smtClean="0">
                <a:solidFill>
                  <a:schemeClr val="tx1"/>
                </a:solidFill>
                <a:effectLst/>
                <a:latin typeface="+mn-lt"/>
                <a:ea typeface="+mn-ea"/>
                <a:cs typeface="+mn-cs"/>
              </a:rPr>
              <a:t>浓度并优先阻断促炎细胞因子的产生，如</a:t>
            </a:r>
            <a:r>
              <a:rPr lang="en-US" altLang="zh-CN" sz="1600" b="0" i="0" kern="1200" dirty="0" smtClean="0">
                <a:solidFill>
                  <a:schemeClr val="tx1"/>
                </a:solidFill>
                <a:effectLst/>
                <a:latin typeface="+mn-lt"/>
                <a:ea typeface="+mn-ea"/>
                <a:cs typeface="+mn-cs"/>
              </a:rPr>
              <a:t>TNF-α</a:t>
            </a:r>
            <a:r>
              <a:rPr lang="zh-CN" altLang="en-US" sz="1600" b="0" i="0" kern="1200" dirty="0" smtClean="0">
                <a:solidFill>
                  <a:schemeClr val="tx1"/>
                </a:solidFill>
                <a:effectLst/>
                <a:latin typeface="+mn-lt"/>
                <a:ea typeface="+mn-ea"/>
                <a:cs typeface="+mn-cs"/>
              </a:rPr>
              <a:t>、干扰素</a:t>
            </a:r>
            <a:r>
              <a:rPr lang="en-US" altLang="zh-CN" sz="1600" b="0" i="0" kern="1200" dirty="0" smtClean="0">
                <a:solidFill>
                  <a:schemeClr val="tx1"/>
                </a:solidFill>
                <a:effectLst/>
                <a:latin typeface="+mn-lt"/>
                <a:ea typeface="+mn-ea"/>
                <a:cs typeface="+mn-cs"/>
              </a:rPr>
              <a:t>-g</a:t>
            </a:r>
            <a:r>
              <a:rPr lang="zh-CN" altLang="en-US" sz="1600" b="0" i="0" kern="1200" dirty="0" smtClean="0">
                <a:solidFill>
                  <a:schemeClr val="tx1"/>
                </a:solidFill>
                <a:effectLst/>
                <a:latin typeface="+mn-lt"/>
                <a:ea typeface="+mn-ea"/>
                <a:cs typeface="+mn-cs"/>
              </a:rPr>
              <a:t>（</a:t>
            </a:r>
            <a:r>
              <a:rPr lang="en-US" altLang="zh-CN" sz="1600" b="0" i="0" kern="1200" dirty="0" smtClean="0">
                <a:solidFill>
                  <a:schemeClr val="tx1"/>
                </a:solidFill>
                <a:effectLst/>
                <a:latin typeface="+mn-lt"/>
                <a:ea typeface="+mn-ea"/>
                <a:cs typeface="+mn-cs"/>
              </a:rPr>
              <a:t>IFN-g</a:t>
            </a:r>
            <a:r>
              <a:rPr lang="zh-CN" altLang="en-US" sz="1600" b="0" i="0" kern="1200" dirty="0" smtClean="0">
                <a:solidFill>
                  <a:schemeClr val="tx1"/>
                </a:solidFill>
                <a:effectLst/>
                <a:latin typeface="+mn-lt"/>
                <a:ea typeface="+mn-ea"/>
                <a:cs typeface="+mn-cs"/>
              </a:rPr>
              <a:t>）、来自外周血单核细胞和</a:t>
            </a:r>
            <a:r>
              <a:rPr lang="en-US" altLang="zh-CN" sz="1600" b="0" i="0" kern="1200" dirty="0" smtClean="0">
                <a:solidFill>
                  <a:schemeClr val="tx1"/>
                </a:solidFill>
                <a:effectLst/>
                <a:latin typeface="+mn-lt"/>
                <a:ea typeface="+mn-ea"/>
                <a:cs typeface="+mn-cs"/>
              </a:rPr>
              <a:t>T</a:t>
            </a:r>
            <a:r>
              <a:rPr lang="zh-CN" altLang="en-US" sz="1600" b="0" i="0" kern="1200" dirty="0" smtClean="0">
                <a:solidFill>
                  <a:schemeClr val="tx1"/>
                </a:solidFill>
                <a:effectLst/>
                <a:latin typeface="+mn-lt"/>
                <a:ea typeface="+mn-ea"/>
                <a:cs typeface="+mn-cs"/>
              </a:rPr>
              <a:t>细胞</a:t>
            </a:r>
            <a:r>
              <a:rPr lang="zh-CN" altLang="en-US" sz="1600" b="0" i="0" kern="1200" dirty="0" smtClean="0">
                <a:solidFill>
                  <a:schemeClr val="tx1"/>
                </a:solidFill>
                <a:effectLst/>
                <a:latin typeface="+mn-lt"/>
                <a:ea typeface="+mn-ea"/>
                <a:cs typeface="+mn-cs"/>
              </a:rPr>
              <a:t>的</a:t>
            </a:r>
            <a:r>
              <a:rPr lang="en-US" altLang="zh-CN" sz="1600" b="0" i="0" kern="1200" dirty="0" smtClean="0">
                <a:solidFill>
                  <a:schemeClr val="tx1"/>
                </a:solidFill>
                <a:effectLst/>
                <a:latin typeface="+mn-lt"/>
                <a:ea typeface="+mn-ea"/>
                <a:cs typeface="+mn-cs"/>
              </a:rPr>
              <a:t>IL-2</a:t>
            </a:r>
            <a:r>
              <a:rPr lang="zh-CN" altLang="en-US" sz="1600" b="0" i="0" kern="1200" dirty="0" smtClean="0">
                <a:solidFill>
                  <a:schemeClr val="tx1"/>
                </a:solidFill>
                <a:effectLst/>
                <a:latin typeface="+mn-lt"/>
                <a:ea typeface="+mn-ea"/>
                <a:cs typeface="+mn-cs"/>
              </a:rPr>
              <a:t>，同时增加了抗炎介质的浓度，如</a:t>
            </a:r>
            <a:r>
              <a:rPr lang="en-US" altLang="zh-CN" sz="1600" b="0" i="0" kern="1200" dirty="0" smtClean="0">
                <a:solidFill>
                  <a:schemeClr val="tx1"/>
                </a:solidFill>
                <a:effectLst/>
                <a:latin typeface="+mn-lt"/>
                <a:ea typeface="+mn-ea"/>
                <a:cs typeface="+mn-cs"/>
              </a:rPr>
              <a:t>IL-10</a:t>
            </a:r>
            <a:r>
              <a:rPr lang="zh-CN" altLang="en-US" sz="1600" b="0" i="0" kern="1200" dirty="0" smtClean="0">
                <a:solidFill>
                  <a:schemeClr val="tx1"/>
                </a:solidFill>
                <a:effectLst/>
                <a:latin typeface="+mn-lt"/>
                <a:ea typeface="+mn-ea"/>
                <a:cs typeface="+mn-cs"/>
              </a:rPr>
              <a:t>。鉴于</a:t>
            </a:r>
            <a:r>
              <a:rPr lang="en-US" altLang="zh-CN" sz="1600" b="0" i="0" kern="1200" dirty="0" smtClean="0">
                <a:solidFill>
                  <a:schemeClr val="tx1"/>
                </a:solidFill>
                <a:effectLst/>
                <a:latin typeface="+mn-lt"/>
                <a:ea typeface="+mn-ea"/>
                <a:cs typeface="+mn-cs"/>
              </a:rPr>
              <a:t>PDE-4</a:t>
            </a:r>
            <a:r>
              <a:rPr lang="zh-CN" altLang="en-US" sz="1600" b="0" i="0" kern="1200" dirty="0" smtClean="0">
                <a:solidFill>
                  <a:schemeClr val="tx1"/>
                </a:solidFill>
                <a:effectLst/>
                <a:latin typeface="+mn-lt"/>
                <a:ea typeface="+mn-ea"/>
                <a:cs typeface="+mn-cs"/>
              </a:rPr>
              <a:t>在调节炎性介质中的关键作用，很多研究都集中在那些能够调控</a:t>
            </a:r>
            <a:r>
              <a:rPr lang="en-US" altLang="zh-CN" sz="1600" b="0" i="0" kern="1200" dirty="0" smtClean="0">
                <a:solidFill>
                  <a:schemeClr val="tx1"/>
                </a:solidFill>
                <a:effectLst/>
                <a:latin typeface="+mn-lt"/>
                <a:ea typeface="+mn-ea"/>
                <a:cs typeface="+mn-cs"/>
              </a:rPr>
              <a:t>PDE-4</a:t>
            </a:r>
            <a:r>
              <a:rPr lang="zh-CN" altLang="en-US" sz="1600" b="0" i="0" kern="1200" dirty="0" smtClean="0">
                <a:solidFill>
                  <a:schemeClr val="tx1"/>
                </a:solidFill>
                <a:effectLst/>
                <a:latin typeface="+mn-lt"/>
                <a:ea typeface="+mn-ea"/>
                <a:cs typeface="+mn-cs"/>
              </a:rPr>
              <a:t>亚</a:t>
            </a:r>
            <a:r>
              <a:rPr lang="zh-CN" altLang="en-US" sz="1600" b="0" i="0" kern="1200" dirty="0" smtClean="0">
                <a:solidFill>
                  <a:schemeClr val="tx1"/>
                </a:solidFill>
                <a:effectLst/>
                <a:latin typeface="+mn-lt"/>
                <a:ea typeface="+mn-ea"/>
                <a:cs typeface="+mn-cs"/>
              </a:rPr>
              <a:t>型的化合物上。</a:t>
            </a:r>
            <a:endParaRPr lang="zh-CN" altLang="zh-CN" sz="1050" dirty="0" smtClean="0">
              <a:effectLst/>
              <a:latin typeface="微软雅黑" panose="020B0503020204020204" pitchFamily="34" charset="-122"/>
              <a:ea typeface="微软雅黑" panose="020B0503020204020204" pitchFamily="34" charset="-122"/>
            </a:endParaRPr>
          </a:p>
        </p:txBody>
      </p:sp>
      <p:sp>
        <p:nvSpPr>
          <p:cNvPr id="7" name="等腰三角形 6"/>
          <p:cNvSpPr/>
          <p:nvPr/>
        </p:nvSpPr>
        <p:spPr>
          <a:xfrm>
            <a:off x="7149864" y="5870864"/>
            <a:ext cx="1994136" cy="987136"/>
          </a:xfrm>
          <a:prstGeom prst="triangle">
            <a:avLst>
              <a:gd name="adj" fmla="val 10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p:txBody>
          <a:bodyPr/>
          <a:lstStyle/>
          <a:p>
            <a:fld id="{24C84C0C-5FA4-491A-8245-BF0528ED1D56}" type="slidenum">
              <a:rPr lang="zh-CN" altLang="en-US" smtClean="0">
                <a:solidFill>
                  <a:schemeClr val="bg1"/>
                </a:solidFill>
                <a:latin typeface="微软雅黑" panose="020B0503020204020204" pitchFamily="34" charset="-122"/>
                <a:ea typeface="微软雅黑" panose="020B0503020204020204" pitchFamily="34" charset="-122"/>
              </a:rPr>
              <a:t>3</a:t>
            </a:fld>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505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
            <a:ext cx="3171463" cy="149313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p:txBody>
          <a:bodyPr>
            <a:normAutofit/>
          </a:bodyPr>
          <a:lstStyle/>
          <a:p>
            <a:r>
              <a:rPr lang="zh-CN" altLang="en-US" b="1" i="0" dirty="0" smtClean="0">
                <a:solidFill>
                  <a:schemeClr val="bg1"/>
                </a:solidFill>
                <a:effectLst/>
                <a:latin typeface="微软雅黑" panose="020B0503020204020204" pitchFamily="34" charset="-122"/>
                <a:ea typeface="微软雅黑" panose="020B0503020204020204" pitchFamily="34" charset="-122"/>
              </a:rPr>
              <a:t>作用机制</a:t>
            </a:r>
          </a:p>
        </p:txBody>
      </p:sp>
      <p:sp>
        <p:nvSpPr>
          <p:cNvPr id="6" name="内容占位符 5"/>
          <p:cNvSpPr>
            <a:spLocks noGrp="1"/>
          </p:cNvSpPr>
          <p:nvPr>
            <p:ph idx="1"/>
          </p:nvPr>
        </p:nvSpPr>
        <p:spPr/>
        <p:txBody>
          <a:bodyPr>
            <a:noAutofit/>
          </a:bodyPr>
          <a:lstStyle/>
          <a:p>
            <a:pPr marL="0" marR="0" lvl="0" indent="0" algn="l" defTabSz="914400" rtl="0" eaLnBrk="1" fontAlgn="auto" latinLnBrk="0" hangingPunct="1">
              <a:lnSpc>
                <a:spcPct val="150000"/>
              </a:lnSpc>
              <a:spcBef>
                <a:spcPct val="0"/>
              </a:spcBef>
              <a:spcAft>
                <a:spcPts val="0"/>
              </a:spcAft>
              <a:buClrTx/>
              <a:buSzTx/>
              <a:buFontTx/>
              <a:buNone/>
              <a:tabLst/>
              <a:defRPr/>
            </a:pPr>
            <a:r>
              <a:rPr lang="zh-CN" altLang="en-US" sz="1400" b="0" i="0" kern="1200" dirty="0" smtClean="0">
                <a:solidFill>
                  <a:schemeClr val="tx1"/>
                </a:solidFill>
                <a:effectLst/>
                <a:latin typeface="+mn-lt"/>
                <a:ea typeface="+mn-ea"/>
                <a:cs typeface="+mn-cs"/>
              </a:rPr>
              <a:t>阿普司特特异性地以</a:t>
            </a:r>
            <a:r>
              <a:rPr lang="en-US" altLang="zh-CN" sz="1400" b="0" i="0" kern="1200" dirty="0" smtClean="0">
                <a:solidFill>
                  <a:schemeClr val="tx1"/>
                </a:solidFill>
                <a:effectLst/>
                <a:latin typeface="+mn-lt"/>
                <a:ea typeface="+mn-ea"/>
                <a:cs typeface="+mn-cs"/>
              </a:rPr>
              <a:t>PDE-4</a:t>
            </a:r>
            <a:r>
              <a:rPr lang="zh-CN" altLang="en-US" sz="1400" b="0" i="0" kern="1200" dirty="0" smtClean="0">
                <a:solidFill>
                  <a:schemeClr val="tx1"/>
                </a:solidFill>
                <a:effectLst/>
                <a:latin typeface="+mn-lt"/>
                <a:ea typeface="+mn-ea"/>
                <a:cs typeface="+mn-cs"/>
              </a:rPr>
              <a:t>为</a:t>
            </a:r>
            <a:r>
              <a:rPr lang="zh-CN" altLang="en-US" sz="1400" b="0" i="0" kern="1200" dirty="0" smtClean="0">
                <a:solidFill>
                  <a:schemeClr val="tx1"/>
                </a:solidFill>
                <a:effectLst/>
                <a:latin typeface="+mn-lt"/>
                <a:ea typeface="+mn-ea"/>
                <a:cs typeface="+mn-cs"/>
              </a:rPr>
              <a:t>靶点来调控先天免疫细胞中促炎和抗炎介质的表达。在单核细胞核树突细胞中，来源于</a:t>
            </a:r>
            <a:r>
              <a:rPr lang="en-US" altLang="zh-CN" sz="1400" b="0" i="0" kern="1200" dirty="0" smtClean="0">
                <a:solidFill>
                  <a:schemeClr val="tx1"/>
                </a:solidFill>
                <a:effectLst/>
                <a:latin typeface="+mn-lt"/>
                <a:ea typeface="+mn-ea"/>
                <a:cs typeface="+mn-cs"/>
              </a:rPr>
              <a:t>Toll</a:t>
            </a:r>
            <a:r>
              <a:rPr lang="zh-CN" altLang="en-US" sz="1400" b="0" i="0" kern="1200" dirty="0" smtClean="0">
                <a:solidFill>
                  <a:schemeClr val="tx1"/>
                </a:solidFill>
                <a:effectLst/>
                <a:latin typeface="+mn-lt"/>
                <a:ea typeface="+mn-ea"/>
                <a:cs typeface="+mn-cs"/>
              </a:rPr>
              <a:t>样</a:t>
            </a:r>
            <a:r>
              <a:rPr lang="zh-CN" altLang="en-US" sz="1400" b="0" i="0" kern="1200" dirty="0" smtClean="0">
                <a:solidFill>
                  <a:schemeClr val="tx1"/>
                </a:solidFill>
                <a:effectLst/>
                <a:latin typeface="+mn-lt"/>
                <a:ea typeface="+mn-ea"/>
                <a:cs typeface="+mn-cs"/>
              </a:rPr>
              <a:t>受体（</a:t>
            </a:r>
            <a:r>
              <a:rPr lang="en-US" altLang="zh-CN" sz="1400" b="0" i="0" kern="1200" dirty="0" smtClean="0">
                <a:solidFill>
                  <a:schemeClr val="tx1"/>
                </a:solidFill>
                <a:effectLst/>
                <a:latin typeface="+mn-lt"/>
                <a:ea typeface="+mn-ea"/>
                <a:cs typeface="+mn-cs"/>
              </a:rPr>
              <a:t>TLR4</a:t>
            </a:r>
            <a:r>
              <a:rPr lang="zh-CN" altLang="en-US" sz="1400" b="0" i="0" kern="1200" dirty="0" smtClean="0">
                <a:solidFill>
                  <a:schemeClr val="tx1"/>
                </a:solidFill>
                <a:effectLst/>
                <a:latin typeface="+mn-lt"/>
                <a:ea typeface="+mn-ea"/>
                <a:cs typeface="+mn-cs"/>
              </a:rPr>
              <a:t>）途径的促炎信号会引起转录核因子</a:t>
            </a:r>
            <a:r>
              <a:rPr lang="en-US" altLang="zh-CN" sz="1400" b="0" i="0" kern="1200" dirty="0" err="1" smtClean="0">
                <a:solidFill>
                  <a:schemeClr val="tx1"/>
                </a:solidFill>
                <a:effectLst/>
                <a:latin typeface="+mn-lt"/>
                <a:ea typeface="+mn-ea"/>
                <a:cs typeface="+mn-cs"/>
              </a:rPr>
              <a:t>kappaB</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NF-</a:t>
            </a:r>
            <a:r>
              <a:rPr lang="en-US" altLang="zh-CN" sz="1400" b="0" i="0" kern="1200" dirty="0" err="1" smtClean="0">
                <a:solidFill>
                  <a:schemeClr val="tx1"/>
                </a:solidFill>
                <a:effectLst/>
                <a:latin typeface="+mn-lt"/>
                <a:ea typeface="+mn-ea"/>
                <a:cs typeface="+mn-cs"/>
              </a:rPr>
              <a:t>κB</a:t>
            </a:r>
            <a:r>
              <a:rPr lang="zh-CN" altLang="en-US" sz="1400" b="0" i="0" kern="1200" dirty="0" smtClean="0">
                <a:solidFill>
                  <a:schemeClr val="tx1"/>
                </a:solidFill>
                <a:effectLst/>
                <a:latin typeface="+mn-lt"/>
                <a:ea typeface="+mn-ea"/>
                <a:cs typeface="+mn-cs"/>
              </a:rPr>
              <a:t>）的激活以及促炎介质的表达，如</a:t>
            </a:r>
            <a:r>
              <a:rPr lang="en-US" altLang="zh-CN" sz="1400" b="0" i="0" kern="1200" dirty="0" smtClean="0">
                <a:solidFill>
                  <a:schemeClr val="tx1"/>
                </a:solidFill>
                <a:effectLst/>
                <a:latin typeface="+mn-lt"/>
                <a:ea typeface="+mn-ea"/>
                <a:cs typeface="+mn-cs"/>
              </a:rPr>
              <a:t>IL-23</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TNF-α</a:t>
            </a:r>
            <a:r>
              <a:rPr lang="zh-CN" altLang="en-US" sz="1400" b="0" i="0" kern="1200" dirty="0" smtClean="0">
                <a:solidFill>
                  <a:schemeClr val="tx1"/>
                </a:solidFill>
                <a:effectLst/>
                <a:latin typeface="+mn-lt"/>
                <a:ea typeface="+mn-ea"/>
                <a:cs typeface="+mn-cs"/>
              </a:rPr>
              <a:t>和</a:t>
            </a:r>
            <a:r>
              <a:rPr lang="en-US" altLang="zh-CN" sz="1400" b="0" i="0" kern="1200" dirty="0" smtClean="0">
                <a:solidFill>
                  <a:schemeClr val="tx1"/>
                </a:solidFill>
                <a:effectLst/>
                <a:latin typeface="+mn-lt"/>
                <a:ea typeface="+mn-ea"/>
                <a:cs typeface="+mn-cs"/>
              </a:rPr>
              <a:t>IFN-g</a:t>
            </a:r>
            <a:r>
              <a:rPr lang="zh-CN" altLang="en-US" sz="1400" b="0" i="0" kern="1200" dirty="0" smtClean="0">
                <a:solidFill>
                  <a:schemeClr val="tx1"/>
                </a:solidFill>
                <a:effectLst/>
                <a:latin typeface="+mn-lt"/>
                <a:ea typeface="+mn-ea"/>
                <a:cs typeface="+mn-cs"/>
              </a:rPr>
              <a:t>。来源于</a:t>
            </a:r>
            <a:r>
              <a:rPr lang="en-US" altLang="zh-CN" sz="1400" b="0" i="0" kern="1200" dirty="0" smtClean="0">
                <a:solidFill>
                  <a:schemeClr val="tx1"/>
                </a:solidFill>
                <a:effectLst/>
                <a:latin typeface="+mn-lt"/>
                <a:ea typeface="+mn-ea"/>
                <a:cs typeface="+mn-cs"/>
              </a:rPr>
              <a:t>G</a:t>
            </a:r>
            <a:r>
              <a:rPr lang="zh-CN" altLang="en-US" sz="1400" b="0" i="0" kern="1200" dirty="0" smtClean="0">
                <a:solidFill>
                  <a:schemeClr val="tx1"/>
                </a:solidFill>
                <a:effectLst/>
                <a:latin typeface="+mn-lt"/>
                <a:ea typeface="+mn-ea"/>
                <a:cs typeface="+mn-cs"/>
              </a:rPr>
              <a:t>蛋白</a:t>
            </a:r>
            <a:r>
              <a:rPr lang="zh-CN" altLang="en-US" sz="1400" b="0" i="0" kern="1200" dirty="0" smtClean="0">
                <a:solidFill>
                  <a:schemeClr val="tx1"/>
                </a:solidFill>
                <a:effectLst/>
                <a:latin typeface="+mn-lt"/>
                <a:ea typeface="+mn-ea"/>
                <a:cs typeface="+mn-cs"/>
              </a:rPr>
              <a:t>偶联受体（</a:t>
            </a:r>
            <a:r>
              <a:rPr lang="en-US" altLang="zh-CN" sz="1400" b="0" i="0" kern="1200" dirty="0" smtClean="0">
                <a:solidFill>
                  <a:schemeClr val="tx1"/>
                </a:solidFill>
                <a:effectLst/>
                <a:latin typeface="+mn-lt"/>
                <a:ea typeface="+mn-ea"/>
                <a:cs typeface="+mn-cs"/>
              </a:rPr>
              <a:t>GPCRs</a:t>
            </a:r>
            <a:r>
              <a:rPr lang="zh-CN" altLang="en-US" sz="1400" b="0" i="0" kern="1200" dirty="0" smtClean="0">
                <a:solidFill>
                  <a:schemeClr val="tx1"/>
                </a:solidFill>
                <a:effectLst/>
                <a:latin typeface="+mn-lt"/>
                <a:ea typeface="+mn-ea"/>
                <a:cs typeface="+mn-cs"/>
              </a:rPr>
              <a:t>）如前列腺素结合蛋白的信号通过刺激</a:t>
            </a:r>
            <a:r>
              <a:rPr lang="en-US" altLang="zh-CN" sz="1400" b="0" i="0" kern="1200" dirty="0" smtClean="0">
                <a:solidFill>
                  <a:schemeClr val="tx1"/>
                </a:solidFill>
                <a:effectLst/>
                <a:latin typeface="+mn-lt"/>
                <a:ea typeface="+mn-ea"/>
                <a:cs typeface="+mn-cs"/>
              </a:rPr>
              <a:t>G</a:t>
            </a:r>
            <a:r>
              <a:rPr lang="zh-CN" altLang="en-US" sz="1400" b="0" i="0" kern="1200" dirty="0" smtClean="0">
                <a:solidFill>
                  <a:schemeClr val="tx1"/>
                </a:solidFill>
                <a:effectLst/>
                <a:latin typeface="+mn-lt"/>
                <a:ea typeface="+mn-ea"/>
                <a:cs typeface="+mn-cs"/>
              </a:rPr>
              <a:t>蛋白</a:t>
            </a:r>
            <a:r>
              <a:rPr lang="en-US" altLang="zh-CN" sz="1400" b="0" i="0" kern="1200" dirty="0" smtClean="0">
                <a:solidFill>
                  <a:schemeClr val="tx1"/>
                </a:solidFill>
                <a:effectLst/>
                <a:latin typeface="+mn-lt"/>
                <a:ea typeface="+mn-ea"/>
                <a:cs typeface="+mn-cs"/>
              </a:rPr>
              <a:t>α</a:t>
            </a:r>
            <a:r>
              <a:rPr lang="zh-CN" altLang="en-US" sz="1400" b="0" i="0" kern="1200" dirty="0" smtClean="0">
                <a:solidFill>
                  <a:schemeClr val="tx1"/>
                </a:solidFill>
                <a:effectLst/>
                <a:latin typeface="+mn-lt"/>
                <a:ea typeface="+mn-ea"/>
                <a:cs typeface="+mn-cs"/>
              </a:rPr>
              <a:t>亚基</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Gas</a:t>
            </a:r>
            <a:r>
              <a:rPr lang="zh-CN" altLang="en-US" sz="1400" b="0" i="0" kern="1200" dirty="0" smtClean="0">
                <a:solidFill>
                  <a:schemeClr val="tx1"/>
                </a:solidFill>
                <a:effectLst/>
                <a:latin typeface="+mn-lt"/>
                <a:ea typeface="+mn-ea"/>
                <a:cs typeface="+mn-cs"/>
              </a:rPr>
              <a:t>）来激活腺苷酸环化酶（</a:t>
            </a:r>
            <a:r>
              <a:rPr lang="en-US" altLang="zh-CN" sz="1400" b="0" i="0" kern="1200" dirty="0" smtClean="0">
                <a:solidFill>
                  <a:schemeClr val="tx1"/>
                </a:solidFill>
                <a:effectLst/>
                <a:latin typeface="+mn-lt"/>
                <a:ea typeface="+mn-ea"/>
                <a:cs typeface="+mn-cs"/>
              </a:rPr>
              <a:t>AC</a:t>
            </a:r>
            <a:r>
              <a:rPr lang="zh-CN" altLang="en-US" sz="1400" b="0" i="0" kern="1200" dirty="0" smtClean="0">
                <a:solidFill>
                  <a:schemeClr val="tx1"/>
                </a:solidFill>
                <a:effectLst/>
                <a:latin typeface="+mn-lt"/>
                <a:ea typeface="+mn-ea"/>
                <a:cs typeface="+mn-cs"/>
              </a:rPr>
              <a:t>），从而产生</a:t>
            </a:r>
            <a:r>
              <a:rPr lang="en-US" altLang="zh-CN" sz="1400" b="0" i="0" kern="1200" dirty="0" err="1" smtClean="0">
                <a:solidFill>
                  <a:schemeClr val="tx1"/>
                </a:solidFill>
                <a:effectLst/>
                <a:latin typeface="+mn-lt"/>
                <a:ea typeface="+mn-ea"/>
                <a:cs typeface="+mn-cs"/>
              </a:rPr>
              <a:t>cAMP</a:t>
            </a:r>
            <a:r>
              <a:rPr lang="zh-CN" altLang="en-US" sz="1400" b="0" i="0" kern="1200" dirty="0" smtClean="0">
                <a:solidFill>
                  <a:schemeClr val="tx1"/>
                </a:solidFill>
                <a:effectLst/>
                <a:latin typeface="+mn-lt"/>
                <a:ea typeface="+mn-ea"/>
                <a:cs typeface="+mn-cs"/>
              </a:rPr>
              <a:t>。在白细胞如巨噬细胞和树突细胞中，</a:t>
            </a:r>
            <a:r>
              <a:rPr lang="en-US" altLang="zh-CN" sz="1400" b="0" i="0" kern="1200" dirty="0" err="1" smtClean="0">
                <a:solidFill>
                  <a:schemeClr val="tx1"/>
                </a:solidFill>
                <a:effectLst/>
                <a:latin typeface="+mn-lt"/>
                <a:ea typeface="+mn-ea"/>
                <a:cs typeface="+mn-cs"/>
              </a:rPr>
              <a:t>cAMP</a:t>
            </a:r>
            <a:r>
              <a:rPr lang="zh-CN" altLang="en-US" sz="1400" b="0" i="0" kern="1200" dirty="0" smtClean="0">
                <a:solidFill>
                  <a:schemeClr val="tx1"/>
                </a:solidFill>
                <a:effectLst/>
                <a:latin typeface="+mn-lt"/>
                <a:ea typeface="+mn-ea"/>
                <a:cs typeface="+mn-cs"/>
              </a:rPr>
              <a:t>会</a:t>
            </a:r>
            <a:r>
              <a:rPr lang="zh-CN" altLang="en-US" sz="1400" b="0" i="0" kern="1200" dirty="0" smtClean="0">
                <a:solidFill>
                  <a:schemeClr val="tx1"/>
                </a:solidFill>
                <a:effectLst/>
                <a:latin typeface="+mn-lt"/>
                <a:ea typeface="+mn-ea"/>
                <a:cs typeface="+mn-cs"/>
              </a:rPr>
              <a:t>被</a:t>
            </a:r>
            <a:r>
              <a:rPr lang="en-US" altLang="zh-CN" sz="1400" b="0" i="0" kern="1200" dirty="0" smtClean="0">
                <a:solidFill>
                  <a:schemeClr val="tx1"/>
                </a:solidFill>
                <a:effectLst/>
                <a:latin typeface="+mn-lt"/>
                <a:ea typeface="+mn-ea"/>
                <a:cs typeface="+mn-cs"/>
              </a:rPr>
              <a:t>PDE-4</a:t>
            </a:r>
            <a:r>
              <a:rPr lang="zh-CN" altLang="en-US" sz="1400" b="0" i="0" kern="1200" dirty="0" smtClean="0">
                <a:solidFill>
                  <a:schemeClr val="tx1"/>
                </a:solidFill>
                <a:effectLst/>
                <a:latin typeface="+mn-lt"/>
                <a:ea typeface="+mn-ea"/>
                <a:cs typeface="+mn-cs"/>
              </a:rPr>
              <a:t>水解</a:t>
            </a:r>
            <a:r>
              <a:rPr lang="zh-CN" altLang="en-US" sz="1400" b="0" i="0" kern="1200" dirty="0" smtClean="0">
                <a:solidFill>
                  <a:schemeClr val="tx1"/>
                </a:solidFill>
                <a:effectLst/>
                <a:latin typeface="+mn-lt"/>
                <a:ea typeface="+mn-ea"/>
                <a:cs typeface="+mn-cs"/>
              </a:rPr>
              <a:t>成</a:t>
            </a:r>
            <a:r>
              <a:rPr lang="en-US" altLang="zh-CN" sz="1400" b="0" i="0" kern="1200" dirty="0" smtClean="0">
                <a:solidFill>
                  <a:schemeClr val="tx1"/>
                </a:solidFill>
                <a:effectLst/>
                <a:latin typeface="+mn-lt"/>
                <a:ea typeface="+mn-ea"/>
                <a:cs typeface="+mn-cs"/>
              </a:rPr>
              <a:t>AMP</a:t>
            </a:r>
            <a:r>
              <a:rPr lang="zh-CN" altLang="en-US" sz="1400" b="0" i="0" kern="1200" dirty="0" smtClean="0">
                <a:solidFill>
                  <a:schemeClr val="tx1"/>
                </a:solidFill>
                <a:effectLst/>
                <a:latin typeface="+mn-lt"/>
                <a:ea typeface="+mn-ea"/>
                <a:cs typeface="+mn-cs"/>
              </a:rPr>
              <a:t>。阿普司特作为</a:t>
            </a:r>
            <a:r>
              <a:rPr lang="en-US" altLang="zh-CN" sz="1400" b="0" i="0" kern="1200" dirty="0" smtClean="0">
                <a:solidFill>
                  <a:schemeClr val="tx1"/>
                </a:solidFill>
                <a:effectLst/>
                <a:latin typeface="+mn-lt"/>
                <a:ea typeface="+mn-ea"/>
                <a:cs typeface="+mn-cs"/>
              </a:rPr>
              <a:t>PDE-4</a:t>
            </a:r>
            <a:r>
              <a:rPr lang="zh-CN" altLang="en-US" sz="1400" b="0" i="0" kern="1200" dirty="0" smtClean="0">
                <a:solidFill>
                  <a:schemeClr val="tx1"/>
                </a:solidFill>
                <a:effectLst/>
                <a:latin typeface="+mn-lt"/>
                <a:ea typeface="+mn-ea"/>
                <a:cs typeface="+mn-cs"/>
              </a:rPr>
              <a:t>的</a:t>
            </a:r>
            <a:r>
              <a:rPr lang="zh-CN" altLang="en-US" sz="1400" b="0" i="0" kern="1200" dirty="0" smtClean="0">
                <a:solidFill>
                  <a:schemeClr val="tx1"/>
                </a:solidFill>
                <a:effectLst/>
                <a:latin typeface="+mn-lt"/>
                <a:ea typeface="+mn-ea"/>
                <a:cs typeface="+mn-cs"/>
              </a:rPr>
              <a:t>抑制剂能增加细胞内</a:t>
            </a:r>
            <a:r>
              <a:rPr lang="en-US" altLang="zh-CN" sz="1400" b="0" i="0" kern="1200" dirty="0" err="1" smtClean="0">
                <a:solidFill>
                  <a:schemeClr val="tx1"/>
                </a:solidFill>
                <a:effectLst/>
                <a:latin typeface="+mn-lt"/>
                <a:ea typeface="+mn-ea"/>
                <a:cs typeface="+mn-cs"/>
              </a:rPr>
              <a:t>cAMP</a:t>
            </a:r>
            <a:r>
              <a:rPr lang="zh-CN" altLang="en-US" sz="1400" b="0" i="0" kern="1200" dirty="0" smtClean="0">
                <a:solidFill>
                  <a:schemeClr val="tx1"/>
                </a:solidFill>
                <a:effectLst/>
                <a:latin typeface="+mn-lt"/>
                <a:ea typeface="+mn-ea"/>
                <a:cs typeface="+mn-cs"/>
              </a:rPr>
              <a:t>的</a:t>
            </a:r>
            <a:r>
              <a:rPr lang="zh-CN" altLang="en-US" sz="1400" b="0" i="0" kern="1200" dirty="0" smtClean="0">
                <a:solidFill>
                  <a:schemeClr val="tx1"/>
                </a:solidFill>
                <a:effectLst/>
                <a:latin typeface="+mn-lt"/>
                <a:ea typeface="+mn-ea"/>
                <a:cs typeface="+mn-cs"/>
              </a:rPr>
              <a:t>水平，从而激活</a:t>
            </a:r>
            <a:r>
              <a:rPr lang="en-US" altLang="zh-CN" sz="1400" b="0" i="0" kern="1200" dirty="0" err="1" smtClean="0">
                <a:solidFill>
                  <a:schemeClr val="tx1"/>
                </a:solidFill>
                <a:effectLst/>
                <a:latin typeface="+mn-lt"/>
                <a:ea typeface="+mn-ea"/>
                <a:cs typeface="+mn-cs"/>
              </a:rPr>
              <a:t>cAMP</a:t>
            </a:r>
            <a:r>
              <a:rPr lang="zh-CN" altLang="en-US" sz="1400" b="0" i="0" kern="1200" dirty="0" smtClean="0">
                <a:solidFill>
                  <a:schemeClr val="tx1"/>
                </a:solidFill>
                <a:effectLst/>
                <a:latin typeface="+mn-lt"/>
                <a:ea typeface="+mn-ea"/>
                <a:cs typeface="+mn-cs"/>
              </a:rPr>
              <a:t>依赖性</a:t>
            </a:r>
            <a:r>
              <a:rPr lang="zh-CN" altLang="en-US" sz="1400" b="0" i="0" kern="1200" dirty="0" smtClean="0">
                <a:solidFill>
                  <a:schemeClr val="tx1"/>
                </a:solidFill>
                <a:effectLst/>
                <a:latin typeface="+mn-lt"/>
                <a:ea typeface="+mn-ea"/>
                <a:cs typeface="+mn-cs"/>
              </a:rPr>
              <a:t>蛋白激酶</a:t>
            </a:r>
            <a:r>
              <a:rPr lang="en-US" altLang="zh-CN" sz="1400" b="0" i="0" kern="1200" dirty="0" smtClean="0">
                <a:solidFill>
                  <a:schemeClr val="tx1"/>
                </a:solidFill>
                <a:effectLst/>
                <a:latin typeface="+mn-lt"/>
                <a:ea typeface="+mn-ea"/>
                <a:cs typeface="+mn-cs"/>
              </a:rPr>
              <a:t>A</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PKA</a:t>
            </a:r>
            <a:r>
              <a:rPr lang="zh-CN" altLang="en-US" sz="1400" b="0" i="0" kern="1200" dirty="0" smtClean="0">
                <a:solidFill>
                  <a:schemeClr val="tx1"/>
                </a:solidFill>
                <a:effectLst/>
                <a:latin typeface="+mn-lt"/>
                <a:ea typeface="+mn-ea"/>
                <a:cs typeface="+mn-cs"/>
              </a:rPr>
              <a:t>），同时激活环核苷酸</a:t>
            </a:r>
            <a:r>
              <a:rPr lang="en-US" altLang="zh-CN" sz="1400" b="0" i="0" kern="1200" dirty="0" smtClean="0">
                <a:solidFill>
                  <a:schemeClr val="tx1"/>
                </a:solidFill>
                <a:effectLst/>
                <a:latin typeface="+mn-lt"/>
                <a:ea typeface="+mn-ea"/>
                <a:cs typeface="+mn-cs"/>
              </a:rPr>
              <a:t>–</a:t>
            </a:r>
            <a:r>
              <a:rPr lang="zh-CN" altLang="en-US" sz="1400" b="0" i="0" kern="1200" dirty="0" smtClean="0">
                <a:solidFill>
                  <a:schemeClr val="tx1"/>
                </a:solidFill>
                <a:effectLst/>
                <a:latin typeface="+mn-lt"/>
                <a:ea typeface="+mn-ea"/>
                <a:cs typeface="+mn-cs"/>
              </a:rPr>
              <a:t>门控离子通道，</a:t>
            </a:r>
            <a:r>
              <a:rPr lang="en-US" altLang="zh-CN" sz="1400" b="0" i="0" kern="1200" dirty="0" smtClean="0">
                <a:solidFill>
                  <a:schemeClr val="tx1"/>
                </a:solidFill>
                <a:effectLst/>
                <a:latin typeface="+mn-lt"/>
                <a:ea typeface="+mn-ea"/>
                <a:cs typeface="+mn-cs"/>
              </a:rPr>
              <a:t>PKA</a:t>
            </a:r>
            <a:r>
              <a:rPr lang="zh-CN" altLang="en-US" sz="1400" b="0" i="0" kern="1200" dirty="0" smtClean="0">
                <a:solidFill>
                  <a:schemeClr val="tx1"/>
                </a:solidFill>
                <a:effectLst/>
                <a:latin typeface="+mn-lt"/>
                <a:ea typeface="+mn-ea"/>
                <a:cs typeface="+mn-cs"/>
              </a:rPr>
              <a:t>的活化导致转录因子中</a:t>
            </a:r>
            <a:r>
              <a:rPr lang="en-US" altLang="zh-CN" sz="1400" b="0" i="0" kern="1200" dirty="0" err="1" smtClean="0">
                <a:solidFill>
                  <a:schemeClr val="tx1"/>
                </a:solidFill>
                <a:effectLst/>
                <a:latin typeface="+mn-lt"/>
                <a:ea typeface="+mn-ea"/>
                <a:cs typeface="+mn-cs"/>
              </a:rPr>
              <a:t>cAMP</a:t>
            </a:r>
            <a:r>
              <a:rPr lang="zh-CN" altLang="en-US" sz="1400" b="0" i="0" kern="1200" dirty="0" smtClean="0">
                <a:solidFill>
                  <a:schemeClr val="tx1"/>
                </a:solidFill>
                <a:effectLst/>
                <a:latin typeface="+mn-lt"/>
                <a:ea typeface="+mn-ea"/>
                <a:cs typeface="+mn-cs"/>
              </a:rPr>
              <a:t>反应元件（</a:t>
            </a:r>
            <a:r>
              <a:rPr lang="en-US" altLang="zh-CN" sz="1400" b="0" i="0" kern="1200" dirty="0" smtClean="0">
                <a:solidFill>
                  <a:schemeClr val="tx1"/>
                </a:solidFill>
                <a:effectLst/>
                <a:latin typeface="+mn-lt"/>
                <a:ea typeface="+mn-ea"/>
                <a:cs typeface="+mn-cs"/>
              </a:rPr>
              <a:t>CRE</a:t>
            </a:r>
            <a:r>
              <a:rPr lang="zh-CN" altLang="en-US" sz="1400" b="0" i="0" kern="1200" dirty="0" smtClean="0">
                <a:solidFill>
                  <a:schemeClr val="tx1"/>
                </a:solidFill>
                <a:effectLst/>
                <a:latin typeface="+mn-lt"/>
                <a:ea typeface="+mn-ea"/>
                <a:cs typeface="+mn-cs"/>
              </a:rPr>
              <a:t>）结合家族的磷酸化，同时激活转录因子</a:t>
            </a:r>
            <a:r>
              <a:rPr lang="en-US" altLang="zh-CN" sz="1400" b="0" i="0" kern="1200" dirty="0" smtClean="0">
                <a:solidFill>
                  <a:schemeClr val="tx1"/>
                </a:solidFill>
                <a:effectLst/>
                <a:latin typeface="+mn-lt"/>
                <a:ea typeface="+mn-ea"/>
                <a:cs typeface="+mn-cs"/>
              </a:rPr>
              <a:t>1</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ATF-1</a:t>
            </a:r>
            <a:r>
              <a:rPr lang="zh-CN" altLang="en-US" sz="1400" b="0" i="0" kern="1200" dirty="0" smtClean="0">
                <a:solidFill>
                  <a:schemeClr val="tx1"/>
                </a:solidFill>
                <a:effectLst/>
                <a:latin typeface="+mn-lt"/>
                <a:ea typeface="+mn-ea"/>
                <a:cs typeface="+mn-cs"/>
              </a:rPr>
              <a:t>）。在特定细胞如巨噬细胞中，这些因子如</a:t>
            </a:r>
            <a:r>
              <a:rPr lang="en-US" altLang="zh-CN" sz="1400" b="0" i="0" kern="1200" dirty="0" smtClean="0">
                <a:solidFill>
                  <a:schemeClr val="tx1"/>
                </a:solidFill>
                <a:effectLst/>
                <a:latin typeface="+mn-lt"/>
                <a:ea typeface="+mn-ea"/>
                <a:cs typeface="+mn-cs"/>
              </a:rPr>
              <a:t>IL-10</a:t>
            </a:r>
            <a:r>
              <a:rPr lang="zh-CN" altLang="en-US" sz="1400" b="0" i="0" kern="1200" dirty="0" smtClean="0">
                <a:solidFill>
                  <a:schemeClr val="tx1"/>
                </a:solidFill>
                <a:effectLst/>
                <a:latin typeface="+mn-lt"/>
                <a:ea typeface="+mn-ea"/>
                <a:cs typeface="+mn-cs"/>
              </a:rPr>
              <a:t>会</a:t>
            </a:r>
            <a:r>
              <a:rPr lang="zh-CN" altLang="en-US" sz="1400" b="0" i="0" kern="1200" dirty="0" smtClean="0">
                <a:solidFill>
                  <a:schemeClr val="tx1"/>
                </a:solidFill>
                <a:effectLst/>
                <a:latin typeface="+mn-lt"/>
                <a:ea typeface="+mn-ea"/>
                <a:cs typeface="+mn-cs"/>
              </a:rPr>
              <a:t>结合到</a:t>
            </a:r>
            <a:r>
              <a:rPr lang="en-US" altLang="zh-CN" sz="1400" b="0" i="0" kern="1200" dirty="0" smtClean="0">
                <a:solidFill>
                  <a:schemeClr val="tx1"/>
                </a:solidFill>
                <a:effectLst/>
                <a:latin typeface="+mn-lt"/>
                <a:ea typeface="+mn-ea"/>
                <a:cs typeface="+mn-cs"/>
              </a:rPr>
              <a:t>CRE</a:t>
            </a:r>
            <a:r>
              <a:rPr lang="zh-CN" altLang="en-US" sz="1400" b="0" i="0" kern="1200" dirty="0" smtClean="0">
                <a:solidFill>
                  <a:schemeClr val="tx1"/>
                </a:solidFill>
                <a:effectLst/>
                <a:latin typeface="+mn-lt"/>
                <a:ea typeface="+mn-ea"/>
                <a:cs typeface="+mn-cs"/>
              </a:rPr>
              <a:t>基因</a:t>
            </a:r>
            <a:r>
              <a:rPr lang="zh-CN" altLang="en-US" sz="1400" b="0" i="0" kern="1200" dirty="0" smtClean="0">
                <a:solidFill>
                  <a:schemeClr val="tx1"/>
                </a:solidFill>
                <a:effectLst/>
                <a:latin typeface="+mn-lt"/>
                <a:ea typeface="+mn-ea"/>
                <a:cs typeface="+mn-cs"/>
              </a:rPr>
              <a:t>启动子的结合位点上增加细胞基因的表达，</a:t>
            </a:r>
            <a:r>
              <a:rPr lang="en-US" altLang="zh-CN" sz="1400" b="0" i="0" kern="1200" dirty="0" smtClean="0">
                <a:solidFill>
                  <a:schemeClr val="tx1"/>
                </a:solidFill>
                <a:effectLst/>
                <a:latin typeface="+mn-lt"/>
                <a:ea typeface="+mn-ea"/>
                <a:cs typeface="+mn-cs"/>
              </a:rPr>
              <a:t>CRE</a:t>
            </a:r>
            <a:r>
              <a:rPr lang="zh-CN" altLang="en-US" sz="1400" b="0" i="0" kern="1200" dirty="0" smtClean="0">
                <a:solidFill>
                  <a:schemeClr val="tx1"/>
                </a:solidFill>
                <a:effectLst/>
                <a:latin typeface="+mn-lt"/>
                <a:ea typeface="+mn-ea"/>
                <a:cs typeface="+mn-cs"/>
              </a:rPr>
              <a:t>驱动</a:t>
            </a:r>
            <a:r>
              <a:rPr lang="zh-CN" altLang="en-US" sz="1400" b="0" i="0" kern="1200" dirty="0" smtClean="0">
                <a:solidFill>
                  <a:schemeClr val="tx1"/>
                </a:solidFill>
                <a:effectLst/>
                <a:latin typeface="+mn-lt"/>
                <a:ea typeface="+mn-ea"/>
                <a:cs typeface="+mn-cs"/>
              </a:rPr>
              <a:t>的转录激活会集合共激活因子如</a:t>
            </a:r>
            <a:r>
              <a:rPr lang="en-US" altLang="zh-CN" sz="1400" b="0" i="0" kern="1200" dirty="0" smtClean="0">
                <a:solidFill>
                  <a:schemeClr val="tx1"/>
                </a:solidFill>
                <a:effectLst/>
                <a:latin typeface="+mn-lt"/>
                <a:ea typeface="+mn-ea"/>
                <a:cs typeface="+mn-cs"/>
              </a:rPr>
              <a:t>CREB</a:t>
            </a:r>
            <a:r>
              <a:rPr lang="zh-CN" altLang="en-US" sz="1400" b="0" i="0" kern="1200" dirty="0" smtClean="0">
                <a:solidFill>
                  <a:schemeClr val="tx1"/>
                </a:solidFill>
                <a:effectLst/>
                <a:latin typeface="+mn-lt"/>
                <a:ea typeface="+mn-ea"/>
                <a:cs typeface="+mn-cs"/>
              </a:rPr>
              <a:t>结合蛋白</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CBP</a:t>
            </a:r>
            <a:r>
              <a:rPr lang="zh-CN" altLang="en-US" sz="1400" b="0" i="0" kern="1200" dirty="0" smtClean="0">
                <a:solidFill>
                  <a:schemeClr val="tx1"/>
                </a:solidFill>
                <a:effectLst/>
                <a:latin typeface="+mn-lt"/>
                <a:ea typeface="+mn-ea"/>
                <a:cs typeface="+mn-cs"/>
              </a:rPr>
              <a:t>）、同源蛋白</a:t>
            </a:r>
            <a:r>
              <a:rPr lang="en-US" altLang="zh-CN" sz="1400" b="0" i="0" kern="1200" dirty="0" smtClean="0">
                <a:solidFill>
                  <a:schemeClr val="tx1"/>
                </a:solidFill>
                <a:effectLst/>
                <a:latin typeface="+mn-lt"/>
                <a:ea typeface="+mn-ea"/>
                <a:cs typeface="+mn-cs"/>
              </a:rPr>
              <a:t>p300</a:t>
            </a:r>
            <a:r>
              <a:rPr lang="zh-CN" altLang="en-US" sz="1400" b="0" i="0" kern="1200" dirty="0" smtClean="0">
                <a:solidFill>
                  <a:schemeClr val="tx1"/>
                </a:solidFill>
                <a:effectLst/>
                <a:latin typeface="+mn-lt"/>
                <a:ea typeface="+mn-ea"/>
                <a:cs typeface="+mn-cs"/>
              </a:rPr>
              <a:t>等</a:t>
            </a:r>
            <a:r>
              <a:rPr lang="zh-CN" altLang="en-US" sz="1400" b="0" i="0" kern="1200" dirty="0" smtClean="0">
                <a:solidFill>
                  <a:schemeClr val="tx1"/>
                </a:solidFill>
                <a:effectLst/>
                <a:latin typeface="+mn-lt"/>
                <a:ea typeface="+mn-ea"/>
                <a:cs typeface="+mn-cs"/>
              </a:rPr>
              <a:t>。从</a:t>
            </a:r>
            <a:r>
              <a:rPr lang="en-US" altLang="zh-CN" sz="1400" b="0" i="0" kern="1200" dirty="0" smtClean="0">
                <a:solidFill>
                  <a:schemeClr val="tx1"/>
                </a:solidFill>
                <a:effectLst/>
                <a:latin typeface="+mn-lt"/>
                <a:ea typeface="+mn-ea"/>
                <a:cs typeface="+mn-cs"/>
              </a:rPr>
              <a:t>NF-</a:t>
            </a:r>
            <a:r>
              <a:rPr lang="en-US" altLang="zh-CN" sz="1400" b="0" i="0" kern="1200" dirty="0" err="1" smtClean="0">
                <a:solidFill>
                  <a:schemeClr val="tx1"/>
                </a:solidFill>
                <a:effectLst/>
                <a:latin typeface="+mn-lt"/>
                <a:ea typeface="+mn-ea"/>
                <a:cs typeface="+mn-cs"/>
              </a:rPr>
              <a:t>κB</a:t>
            </a:r>
            <a:r>
              <a:rPr lang="zh-CN" altLang="en-US" sz="1400" b="0" i="0" kern="1200" dirty="0" smtClean="0">
                <a:solidFill>
                  <a:schemeClr val="tx1"/>
                </a:solidFill>
                <a:effectLst/>
                <a:latin typeface="+mn-lt"/>
                <a:ea typeface="+mn-ea"/>
                <a:cs typeface="+mn-cs"/>
              </a:rPr>
              <a:t>集合来的</a:t>
            </a:r>
            <a:r>
              <a:rPr lang="en-US" altLang="zh-CN" sz="1400" b="0" i="0" kern="1200" dirty="0" smtClean="0">
                <a:solidFill>
                  <a:schemeClr val="tx1"/>
                </a:solidFill>
                <a:effectLst/>
                <a:latin typeface="+mn-lt"/>
                <a:ea typeface="+mn-ea"/>
                <a:cs typeface="+mn-cs"/>
              </a:rPr>
              <a:t>CBP</a:t>
            </a:r>
            <a:r>
              <a:rPr lang="zh-CN" altLang="en-US" sz="1400" b="0" i="0" kern="1200" dirty="0" smtClean="0">
                <a:solidFill>
                  <a:schemeClr val="tx1"/>
                </a:solidFill>
                <a:effectLst/>
                <a:latin typeface="+mn-lt"/>
                <a:ea typeface="+mn-ea"/>
                <a:cs typeface="+mn-cs"/>
              </a:rPr>
              <a:t>和</a:t>
            </a:r>
            <a:r>
              <a:rPr lang="en-US" altLang="zh-CN" sz="1400" b="0" i="0" kern="1200" dirty="0" smtClean="0">
                <a:solidFill>
                  <a:schemeClr val="tx1"/>
                </a:solidFill>
                <a:effectLst/>
                <a:latin typeface="+mn-lt"/>
                <a:ea typeface="+mn-ea"/>
                <a:cs typeface="+mn-cs"/>
              </a:rPr>
              <a:t>p300</a:t>
            </a:r>
            <a:r>
              <a:rPr lang="zh-CN" altLang="en-US" sz="1400" b="0" i="0" kern="1200" dirty="0" smtClean="0">
                <a:solidFill>
                  <a:schemeClr val="tx1"/>
                </a:solidFill>
                <a:effectLst/>
                <a:latin typeface="+mn-lt"/>
                <a:ea typeface="+mn-ea"/>
                <a:cs typeface="+mn-cs"/>
              </a:rPr>
              <a:t>会</a:t>
            </a:r>
            <a:r>
              <a:rPr lang="zh-CN" altLang="en-US" sz="1400" b="0" i="0" kern="1200" dirty="0" smtClean="0">
                <a:solidFill>
                  <a:schemeClr val="tx1"/>
                </a:solidFill>
                <a:effectLst/>
                <a:latin typeface="+mn-lt"/>
                <a:ea typeface="+mn-ea"/>
                <a:cs typeface="+mn-cs"/>
              </a:rPr>
              <a:t>抑制</a:t>
            </a:r>
            <a:r>
              <a:rPr lang="en-US" altLang="zh-CN" sz="1400" b="0" i="0" kern="1200" dirty="0" smtClean="0">
                <a:solidFill>
                  <a:schemeClr val="tx1"/>
                </a:solidFill>
                <a:effectLst/>
                <a:latin typeface="+mn-lt"/>
                <a:ea typeface="+mn-ea"/>
                <a:cs typeface="+mn-cs"/>
              </a:rPr>
              <a:t>NF-</a:t>
            </a:r>
            <a:r>
              <a:rPr lang="en-US" altLang="zh-CN" sz="1400" b="0" i="0" kern="1200" dirty="0" err="1" smtClean="0">
                <a:solidFill>
                  <a:schemeClr val="tx1"/>
                </a:solidFill>
                <a:effectLst/>
                <a:latin typeface="+mn-lt"/>
                <a:ea typeface="+mn-ea"/>
                <a:cs typeface="+mn-cs"/>
              </a:rPr>
              <a:t>κB</a:t>
            </a:r>
            <a:r>
              <a:rPr lang="zh-CN" altLang="en-US" sz="1400" b="0" i="0" kern="1200" dirty="0" smtClean="0">
                <a:solidFill>
                  <a:schemeClr val="tx1"/>
                </a:solidFill>
                <a:effectLst/>
                <a:latin typeface="+mn-lt"/>
                <a:ea typeface="+mn-ea"/>
                <a:cs typeface="+mn-cs"/>
              </a:rPr>
              <a:t>的</a:t>
            </a:r>
            <a:r>
              <a:rPr lang="zh-CN" altLang="en-US" sz="1400" b="0" i="0" kern="1200" dirty="0" smtClean="0">
                <a:solidFill>
                  <a:schemeClr val="tx1"/>
                </a:solidFill>
                <a:effectLst/>
                <a:latin typeface="+mn-lt"/>
                <a:ea typeface="+mn-ea"/>
                <a:cs typeface="+mn-cs"/>
              </a:rPr>
              <a:t>转录活性，降低</a:t>
            </a:r>
            <a:r>
              <a:rPr lang="en-US" altLang="zh-CN" sz="1400" b="0" i="0" kern="1200" dirty="0" smtClean="0">
                <a:solidFill>
                  <a:schemeClr val="tx1"/>
                </a:solidFill>
                <a:effectLst/>
                <a:latin typeface="+mn-lt"/>
                <a:ea typeface="+mn-ea"/>
                <a:cs typeface="+mn-cs"/>
              </a:rPr>
              <a:t>NF-</a:t>
            </a:r>
            <a:r>
              <a:rPr lang="en-US" altLang="zh-CN" sz="1400" b="0" i="0" kern="1200" dirty="0" err="1" smtClean="0">
                <a:solidFill>
                  <a:schemeClr val="tx1"/>
                </a:solidFill>
                <a:effectLst/>
                <a:latin typeface="+mn-lt"/>
                <a:ea typeface="+mn-ea"/>
                <a:cs typeface="+mn-cs"/>
              </a:rPr>
              <a:t>κB</a:t>
            </a:r>
            <a:r>
              <a:rPr lang="zh-CN" altLang="en-US" sz="1400" b="0" i="0" kern="1200" dirty="0" smtClean="0">
                <a:solidFill>
                  <a:schemeClr val="tx1"/>
                </a:solidFill>
                <a:effectLst/>
                <a:latin typeface="+mn-lt"/>
                <a:ea typeface="+mn-ea"/>
                <a:cs typeface="+mn-cs"/>
              </a:rPr>
              <a:t>依赖性</a:t>
            </a:r>
            <a:r>
              <a:rPr lang="zh-CN" altLang="en-US" sz="1400" b="0" i="0" kern="1200" dirty="0" smtClean="0">
                <a:solidFill>
                  <a:schemeClr val="tx1"/>
                </a:solidFill>
                <a:effectLst/>
                <a:latin typeface="+mn-lt"/>
                <a:ea typeface="+mn-ea"/>
                <a:cs typeface="+mn-cs"/>
              </a:rPr>
              <a:t>基因的表达，从而导致</a:t>
            </a:r>
            <a:r>
              <a:rPr lang="en-US" altLang="zh-CN" sz="1400" b="0" i="0" kern="1200" dirty="0" smtClean="0">
                <a:solidFill>
                  <a:schemeClr val="tx1"/>
                </a:solidFill>
                <a:effectLst/>
                <a:latin typeface="+mn-lt"/>
                <a:ea typeface="+mn-ea"/>
                <a:cs typeface="+mn-cs"/>
              </a:rPr>
              <a:t>IL-23</a:t>
            </a:r>
            <a:r>
              <a:rPr lang="zh-CN" altLang="en-US" sz="1400" b="0" i="0" kern="1200" dirty="0" smtClean="0">
                <a:solidFill>
                  <a:schemeClr val="tx1"/>
                </a:solidFill>
                <a:effectLst/>
                <a:latin typeface="+mn-lt"/>
                <a:ea typeface="+mn-ea"/>
                <a:cs typeface="+mn-cs"/>
              </a:rPr>
              <a:t>、</a:t>
            </a:r>
            <a:r>
              <a:rPr lang="en-US" altLang="zh-CN" sz="1400" b="0" i="0" kern="1200" dirty="0" smtClean="0">
                <a:solidFill>
                  <a:schemeClr val="tx1"/>
                </a:solidFill>
                <a:effectLst/>
                <a:latin typeface="+mn-lt"/>
                <a:ea typeface="+mn-ea"/>
                <a:cs typeface="+mn-cs"/>
              </a:rPr>
              <a:t>TNF-α</a:t>
            </a:r>
            <a:r>
              <a:rPr lang="zh-CN" altLang="en-US" sz="1400" b="0" i="0" kern="1200" dirty="0" smtClean="0">
                <a:solidFill>
                  <a:schemeClr val="tx1"/>
                </a:solidFill>
                <a:effectLst/>
                <a:latin typeface="+mn-lt"/>
                <a:ea typeface="+mn-ea"/>
                <a:cs typeface="+mn-cs"/>
              </a:rPr>
              <a:t>和</a:t>
            </a:r>
            <a:r>
              <a:rPr lang="en-US" altLang="zh-CN" sz="1400" b="0" i="0" kern="1200" dirty="0" smtClean="0">
                <a:solidFill>
                  <a:schemeClr val="tx1"/>
                </a:solidFill>
                <a:effectLst/>
                <a:latin typeface="+mn-lt"/>
                <a:ea typeface="+mn-ea"/>
                <a:cs typeface="+mn-cs"/>
              </a:rPr>
              <a:t>IFN-g</a:t>
            </a:r>
            <a:r>
              <a:rPr lang="zh-CN" altLang="en-US" sz="1400" b="0" i="0" kern="1200" dirty="0" smtClean="0">
                <a:solidFill>
                  <a:schemeClr val="tx1"/>
                </a:solidFill>
                <a:effectLst/>
                <a:latin typeface="+mn-lt"/>
                <a:ea typeface="+mn-ea"/>
                <a:cs typeface="+mn-cs"/>
              </a:rPr>
              <a:t>的</a:t>
            </a:r>
            <a:r>
              <a:rPr lang="zh-CN" altLang="en-US" sz="1400" b="0" i="0" kern="1200" dirty="0" smtClean="0">
                <a:solidFill>
                  <a:schemeClr val="tx1"/>
                </a:solidFill>
                <a:effectLst/>
                <a:latin typeface="+mn-lt"/>
                <a:ea typeface="+mn-ea"/>
                <a:cs typeface="+mn-cs"/>
              </a:rPr>
              <a:t>降低。炎症反应的应答降低会使免疫细胞的炎性浸润降低，同时减少角质形成细胞和滑膜细胞的增殖激活，降低银屑病的表皮增厚以及关节炎中的滑膜损害。</a:t>
            </a:r>
            <a:endParaRPr lang="zh-CN" altLang="zh-CN" sz="1000" dirty="0" smtClean="0">
              <a:effectLst/>
              <a:latin typeface="微软雅黑" panose="020B0503020204020204" pitchFamily="34" charset="-122"/>
              <a:ea typeface="微软雅黑" panose="020B0503020204020204" pitchFamily="34" charset="-122"/>
            </a:endParaRPr>
          </a:p>
        </p:txBody>
      </p:sp>
      <p:sp>
        <p:nvSpPr>
          <p:cNvPr id="7" name="等腰三角形 6"/>
          <p:cNvSpPr/>
          <p:nvPr/>
        </p:nvSpPr>
        <p:spPr>
          <a:xfrm>
            <a:off x="7149864" y="5870864"/>
            <a:ext cx="1994136" cy="987136"/>
          </a:xfrm>
          <a:prstGeom prst="triangle">
            <a:avLst>
              <a:gd name="adj" fmla="val 10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p:txBody>
          <a:bodyPr/>
          <a:lstStyle/>
          <a:p>
            <a:fld id="{24C84C0C-5FA4-491A-8245-BF0528ED1D56}" type="slidenum">
              <a:rPr lang="zh-CN" altLang="en-US" smtClean="0">
                <a:solidFill>
                  <a:schemeClr val="bg1"/>
                </a:solidFill>
                <a:latin typeface="微软雅黑" panose="020B0503020204020204" pitchFamily="34" charset="-122"/>
                <a:ea typeface="微软雅黑" panose="020B0503020204020204" pitchFamily="34" charset="-122"/>
              </a:rPr>
              <a:t>4</a:t>
            </a:fld>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3417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a:off x="7149864" y="5870864"/>
            <a:ext cx="1994136" cy="987136"/>
          </a:xfrm>
          <a:prstGeom prst="triangle">
            <a:avLst>
              <a:gd name="adj" fmla="val 10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3888" y="692594"/>
            <a:ext cx="8520112" cy="19388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a:xfrm>
            <a:off x="623888" y="-248270"/>
            <a:ext cx="7886700" cy="2852737"/>
          </a:xfrm>
        </p:spPr>
        <p:txBody>
          <a:bodyPr/>
          <a:lstStyle/>
          <a:p>
            <a:r>
              <a:rPr lang="en-US" altLang="zh-CN" b="1" dirty="0">
                <a:solidFill>
                  <a:schemeClr val="bg1"/>
                </a:solidFill>
                <a:latin typeface="微软雅黑" panose="020B0503020204020204" pitchFamily="34" charset="-122"/>
                <a:ea typeface="微软雅黑" panose="020B0503020204020204" pitchFamily="34" charset="-122"/>
              </a:rPr>
              <a:t>PDE-4</a:t>
            </a:r>
            <a:r>
              <a:rPr lang="zh-CN" altLang="en-US" b="1" dirty="0">
                <a:solidFill>
                  <a:schemeClr val="bg1"/>
                </a:solidFill>
                <a:latin typeface="微软雅黑" panose="020B0503020204020204" pitchFamily="34" charset="-122"/>
                <a:ea typeface="微软雅黑" panose="020B0503020204020204" pitchFamily="34" charset="-122"/>
              </a:rPr>
              <a:t>抑制剂的分类</a:t>
            </a:r>
          </a:p>
        </p:txBody>
      </p:sp>
      <p:sp>
        <p:nvSpPr>
          <p:cNvPr id="5" name="文本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19643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a:off x="7149864" y="5870864"/>
            <a:ext cx="1994136" cy="987136"/>
          </a:xfrm>
          <a:prstGeom prst="triangle">
            <a:avLst>
              <a:gd name="adj" fmla="val 10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
            <a:ext cx="3171463" cy="149313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p:txBody>
          <a:bodyPr>
            <a:normAutofit/>
          </a:bodyPr>
          <a:lstStyle/>
          <a:p>
            <a:r>
              <a:rPr lang="zh-CN" altLang="en-US" sz="4400" b="1" i="0" kern="1200" dirty="0">
                <a:solidFill>
                  <a:schemeClr val="bg1"/>
                </a:solidFill>
                <a:effectLst/>
                <a:latin typeface="微软雅黑" panose="020B0503020204020204" pitchFamily="34" charset="-122"/>
                <a:ea typeface="微软雅黑" panose="020B0503020204020204" pitchFamily="34" charset="-122"/>
                <a:cs typeface="+mj-cs"/>
              </a:rPr>
              <a:t>一般结构</a:t>
            </a:r>
          </a:p>
        </p:txBody>
      </p:sp>
      <p:sp>
        <p:nvSpPr>
          <p:cNvPr id="5" name="内容占位符 4"/>
          <p:cNvSpPr>
            <a:spLocks noGrp="1"/>
          </p:cNvSpPr>
          <p:nvPr>
            <p:ph idx="1"/>
          </p:nvPr>
        </p:nvSpPr>
        <p:spPr>
          <a:xfrm>
            <a:off x="4572000" y="1079339"/>
            <a:ext cx="3611301" cy="4699321"/>
          </a:xfrm>
        </p:spPr>
        <p:txBody>
          <a:bodyPr>
            <a:spAutoFit/>
          </a:bodyPr>
          <a:lstStyle/>
          <a:p>
            <a:pPr lvl="0">
              <a:buFont typeface="Wingdings" panose="05000000000000000000" pitchFamily="2" charset="2"/>
              <a:buChar char="n"/>
            </a:pPr>
            <a:r>
              <a:rPr lang="en-US" altLang="zh-CN" sz="2000" i="0" kern="1200" dirty="0" smtClean="0">
                <a:effectLst/>
                <a:latin typeface="微软雅黑" panose="020B0503020204020204" pitchFamily="34" charset="-122"/>
                <a:ea typeface="微软雅黑" panose="020B0503020204020204" pitchFamily="34" charset="-122"/>
                <a:cs typeface="+mj-cs"/>
              </a:rPr>
              <a:t>A</a:t>
            </a:r>
            <a:r>
              <a:rPr lang="zh-CN" altLang="en-US" sz="2000" i="0" kern="1200" dirty="0" smtClean="0">
                <a:effectLst/>
                <a:latin typeface="微软雅黑" panose="020B0503020204020204" pitchFamily="34" charset="-122"/>
                <a:ea typeface="微软雅黑" panose="020B0503020204020204" pitchFamily="34" charset="-122"/>
                <a:cs typeface="+mj-cs"/>
              </a:rPr>
              <a:t>以极性基团为宜，含芳环的极性基团（如吡啶）取代活性强；</a:t>
            </a:r>
            <a:endParaRPr lang="en-US" altLang="zh-CN" sz="2000" i="0" kern="1200" dirty="0" smtClean="0">
              <a:effectLst/>
              <a:latin typeface="微软雅黑" panose="020B0503020204020204" pitchFamily="34" charset="-122"/>
              <a:ea typeface="微软雅黑" panose="020B0503020204020204" pitchFamily="34" charset="-122"/>
              <a:cs typeface="+mj-cs"/>
            </a:endParaRPr>
          </a:p>
          <a:p>
            <a:pPr lvl="0">
              <a:buFont typeface="Wingdings" panose="05000000000000000000" pitchFamily="2" charset="2"/>
              <a:buChar char="n"/>
            </a:pPr>
            <a:r>
              <a:rPr lang="en-US" altLang="zh-CN" sz="2000" i="0" kern="1200" dirty="0" smtClean="0">
                <a:effectLst/>
                <a:latin typeface="微软雅黑" panose="020B0503020204020204" pitchFamily="34" charset="-122"/>
                <a:ea typeface="微软雅黑" panose="020B0503020204020204" pitchFamily="34" charset="-122"/>
                <a:cs typeface="+mj-cs"/>
              </a:rPr>
              <a:t>B</a:t>
            </a:r>
            <a:r>
              <a:rPr lang="zh-CN" altLang="en-US" sz="2000" i="0" kern="1200" dirty="0" smtClean="0">
                <a:effectLst/>
                <a:latin typeface="微软雅黑" panose="020B0503020204020204" pitchFamily="34" charset="-122"/>
                <a:ea typeface="微软雅黑" panose="020B0503020204020204" pitchFamily="34" charset="-122"/>
                <a:cs typeface="+mj-cs"/>
              </a:rPr>
              <a:t>与酶形成疏水作用，芳环、芳杂环等疏水环为宜，芳环面积越大活性越强。</a:t>
            </a:r>
            <a:r>
              <a:rPr lang="en-US" altLang="zh-CN" sz="2000" i="0" kern="1200" dirty="0" smtClean="0">
                <a:effectLst/>
                <a:latin typeface="微软雅黑" panose="020B0503020204020204" pitchFamily="34" charset="-122"/>
                <a:ea typeface="微软雅黑" panose="020B0503020204020204" pitchFamily="34" charset="-122"/>
                <a:cs typeface="+mj-cs"/>
              </a:rPr>
              <a:t>B</a:t>
            </a:r>
            <a:r>
              <a:rPr lang="zh-CN" altLang="en-US" sz="2000" i="0" kern="1200" dirty="0" smtClean="0">
                <a:effectLst/>
                <a:latin typeface="微软雅黑" panose="020B0503020204020204" pitchFamily="34" charset="-122"/>
                <a:ea typeface="微软雅黑" panose="020B0503020204020204" pitchFamily="34" charset="-122"/>
                <a:cs typeface="+mj-cs"/>
              </a:rPr>
              <a:t>必需含有可与谷氨酰胺形成氢键的受体或供体；</a:t>
            </a:r>
            <a:endParaRPr lang="en-US" altLang="zh-CN" sz="2000" i="0" kern="1200" dirty="0" smtClean="0">
              <a:effectLst/>
              <a:latin typeface="微软雅黑" panose="020B0503020204020204" pitchFamily="34" charset="-122"/>
              <a:ea typeface="微软雅黑" panose="020B0503020204020204" pitchFamily="34" charset="-122"/>
              <a:cs typeface="+mj-cs"/>
            </a:endParaRPr>
          </a:p>
          <a:p>
            <a:pPr lvl="0">
              <a:buFont typeface="Wingdings" panose="05000000000000000000" pitchFamily="2" charset="2"/>
              <a:buChar char="n"/>
            </a:pPr>
            <a:r>
              <a:rPr lang="en-US" altLang="zh-CN" sz="2000" i="0" kern="1200" dirty="0" smtClean="0">
                <a:effectLst/>
                <a:latin typeface="微软雅黑" panose="020B0503020204020204" pitchFamily="34" charset="-122"/>
                <a:ea typeface="微软雅黑" panose="020B0503020204020204" pitchFamily="34" charset="-122"/>
                <a:cs typeface="+mj-cs"/>
              </a:rPr>
              <a:t>C</a:t>
            </a:r>
            <a:r>
              <a:rPr lang="zh-CN" altLang="en-US" sz="2000" i="0" kern="1200" dirty="0" smtClean="0">
                <a:effectLst/>
                <a:latin typeface="微软雅黑" panose="020B0503020204020204" pitchFamily="34" charset="-122"/>
                <a:ea typeface="微软雅黑" panose="020B0503020204020204" pitchFamily="34" charset="-122"/>
                <a:cs typeface="+mj-cs"/>
              </a:rPr>
              <a:t>主要影响亚型的选择性及药物的脂溶性，对活性影响不大。</a:t>
            </a:r>
            <a:endParaRPr lang="en-US" altLang="zh-CN" sz="2000" i="0" kern="1200" dirty="0" smtClean="0">
              <a:effectLst/>
              <a:latin typeface="微软雅黑" panose="020B0503020204020204" pitchFamily="34" charset="-122"/>
              <a:ea typeface="微软雅黑" panose="020B0503020204020204" pitchFamily="34" charset="-122"/>
              <a:cs typeface="+mj-cs"/>
            </a:endParaRPr>
          </a:p>
          <a:p>
            <a:pPr lvl="0">
              <a:buFont typeface="Wingdings" panose="05000000000000000000" pitchFamily="2" charset="2"/>
              <a:buChar char="n"/>
            </a:pPr>
            <a:r>
              <a:rPr lang="zh-CN" altLang="en-US" sz="2000" i="0" kern="1200" dirty="0" smtClean="0">
                <a:effectLst/>
                <a:latin typeface="微软雅黑" panose="020B0503020204020204" pitchFamily="34" charset="-122"/>
                <a:ea typeface="微软雅黑" panose="020B0503020204020204" pitchFamily="34" charset="-122"/>
                <a:cs typeface="+mj-cs"/>
              </a:rPr>
              <a:t>连接基团与周围水分子产生氢键作用，以含氧、氮原子的基团为宜（如酰胺、吡唑等）。</a:t>
            </a:r>
            <a:endParaRPr lang="zh-CN" altLang="en-US" sz="1200" dirty="0"/>
          </a:p>
        </p:txBody>
      </p:sp>
      <p:pic>
        <p:nvPicPr>
          <p:cNvPr id="8" name="图片 7"/>
          <p:cNvPicPr/>
          <p:nvPr/>
        </p:nvPicPr>
        <p:blipFill>
          <a:blip r:embed="rId2">
            <a:clrChange>
              <a:clrFrom>
                <a:srgbClr val="FFFFFF"/>
              </a:clrFrom>
              <a:clrTo>
                <a:srgbClr val="FFFFFF">
                  <a:alpha val="0"/>
                </a:srgbClr>
              </a:clrTo>
            </a:clrChange>
          </a:blip>
          <a:stretch>
            <a:fillRect/>
          </a:stretch>
        </p:blipFill>
        <p:spPr>
          <a:xfrm>
            <a:off x="273634" y="2670335"/>
            <a:ext cx="4298366" cy="2484271"/>
          </a:xfrm>
          <a:prstGeom prst="rect">
            <a:avLst/>
          </a:prstGeom>
        </p:spPr>
      </p:pic>
    </p:spTree>
    <p:extLst>
      <p:ext uri="{BB962C8B-B14F-4D97-AF65-F5344CB8AC3E}">
        <p14:creationId xmlns:p14="http://schemas.microsoft.com/office/powerpoint/2010/main" val="1468139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a:off x="7149864" y="5870864"/>
            <a:ext cx="1994136" cy="987136"/>
          </a:xfrm>
          <a:prstGeom prst="triangle">
            <a:avLst>
              <a:gd name="adj" fmla="val 10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 y="1"/>
            <a:ext cx="3634450" cy="149313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p:txBody>
          <a:bodyPr>
            <a:normAutofit/>
          </a:bodyPr>
          <a:lstStyle/>
          <a:p>
            <a:r>
              <a:rPr lang="zh-CN" altLang="en-US" b="1" dirty="0">
                <a:solidFill>
                  <a:schemeClr val="bg1"/>
                </a:solidFill>
                <a:latin typeface="微软雅黑" panose="020B0503020204020204" pitchFamily="34" charset="-122"/>
                <a:ea typeface="微软雅黑" panose="020B0503020204020204" pitchFamily="34" charset="-122"/>
              </a:rPr>
              <a:t>儿茶酚醚类</a:t>
            </a:r>
            <a:endParaRPr lang="zh-CN" altLang="en-US" sz="4400" b="1" i="0" kern="1200" dirty="0">
              <a:solidFill>
                <a:schemeClr val="bg1"/>
              </a:solidFill>
              <a:effectLst/>
              <a:latin typeface="微软雅黑" panose="020B0503020204020204" pitchFamily="34" charset="-122"/>
              <a:ea typeface="微软雅黑" panose="020B0503020204020204" pitchFamily="34" charset="-122"/>
              <a:cs typeface="+mj-cs"/>
            </a:endParaRPr>
          </a:p>
        </p:txBody>
      </p:sp>
      <p:sp>
        <p:nvSpPr>
          <p:cNvPr id="5" name="内容占位符 4"/>
          <p:cNvSpPr>
            <a:spLocks noGrp="1"/>
          </p:cNvSpPr>
          <p:nvPr>
            <p:ph idx="1"/>
          </p:nvPr>
        </p:nvSpPr>
        <p:spPr>
          <a:xfrm>
            <a:off x="4572000" y="798653"/>
            <a:ext cx="3943350" cy="5378310"/>
          </a:xfrm>
        </p:spPr>
        <p:txBody>
          <a:bodyPr>
            <a:noAutofit/>
          </a:bodyPr>
          <a:lstStyle/>
          <a:p>
            <a:pPr lvl="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两个醚氧原子与酶的谷氨酰胺酸以氢键结合；</a:t>
            </a:r>
            <a:r>
              <a:rPr lang="en-US" altLang="zh-CN" sz="2000" dirty="0" smtClean="0">
                <a:latin typeface="微软雅黑" panose="020B0503020204020204" pitchFamily="34" charset="-122"/>
                <a:ea typeface="微软雅黑" panose="020B0503020204020204" pitchFamily="34" charset="-122"/>
              </a:rPr>
              <a:t>R</a:t>
            </a:r>
            <a:r>
              <a:rPr lang="en-US" altLang="zh-CN" sz="2000" baseline="30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以不大于甲基的疏水基取代为宜；</a:t>
            </a:r>
            <a:r>
              <a:rPr lang="en-US" altLang="zh-CN" sz="2000" dirty="0" smtClean="0">
                <a:latin typeface="微软雅黑" panose="020B0503020204020204" pitchFamily="34" charset="-122"/>
                <a:ea typeface="微软雅黑" panose="020B0503020204020204" pitchFamily="34" charset="-122"/>
              </a:rPr>
              <a:t>R</a:t>
            </a:r>
            <a:r>
              <a:rPr lang="en-US" altLang="zh-CN" sz="2000" baseline="30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以较大疏水基取代为宜。</a:t>
            </a:r>
            <a:endParaRPr lang="en-US" altLang="zh-CN" sz="20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n"/>
            </a:pPr>
            <a:r>
              <a:rPr lang="en-US" altLang="zh-CN" sz="2000" dirty="0" smtClean="0">
                <a:latin typeface="微软雅黑" panose="020B0503020204020204" pitchFamily="34" charset="-122"/>
                <a:ea typeface="微软雅黑" panose="020B0503020204020204" pitchFamily="34" charset="-122"/>
              </a:rPr>
              <a:t>A</a:t>
            </a:r>
            <a:r>
              <a:rPr lang="zh-CN" altLang="en-US" sz="2000" dirty="0" smtClean="0">
                <a:latin typeface="微软雅黑" panose="020B0503020204020204" pitchFamily="34" charset="-122"/>
                <a:ea typeface="微软雅黑" panose="020B0503020204020204" pitchFamily="34" charset="-122"/>
              </a:rPr>
              <a:t>与酶的</a:t>
            </a:r>
            <a:r>
              <a:rPr lang="en-US" altLang="zh-CN" sz="2000" dirty="0" smtClean="0">
                <a:latin typeface="微软雅黑" panose="020B0503020204020204" pitchFamily="34" charset="-122"/>
                <a:ea typeface="微软雅黑" panose="020B0503020204020204" pitchFamily="34" charset="-122"/>
              </a:rPr>
              <a:t>M</a:t>
            </a:r>
            <a:r>
              <a:rPr lang="zh-CN" altLang="en-US" sz="2000" dirty="0" smtClean="0">
                <a:latin typeface="微软雅黑" panose="020B0503020204020204" pitchFamily="34" charset="-122"/>
                <a:ea typeface="微软雅黑" panose="020B0503020204020204" pitchFamily="34" charset="-122"/>
              </a:rPr>
              <a:t>区产生亲水作用；</a:t>
            </a:r>
            <a:endParaRPr lang="en-US" altLang="zh-CN" sz="20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n"/>
            </a:pPr>
            <a:r>
              <a:rPr lang="en-US" altLang="zh-CN" sz="2000" dirty="0" smtClean="0">
                <a:latin typeface="微软雅黑" panose="020B0503020204020204" pitchFamily="34" charset="-122"/>
                <a:ea typeface="微软雅黑" panose="020B0503020204020204" pitchFamily="34" charset="-122"/>
              </a:rPr>
              <a:t>B</a:t>
            </a:r>
            <a:r>
              <a:rPr lang="zh-CN" altLang="en-US" sz="2000" dirty="0" smtClean="0">
                <a:latin typeface="微软雅黑" panose="020B0503020204020204" pitchFamily="34" charset="-122"/>
                <a:ea typeface="微软雅黑" panose="020B0503020204020204" pitchFamily="34" charset="-122"/>
              </a:rPr>
              <a:t>与苯丙氨酸产生共轭作用；苯环</a:t>
            </a: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位有取代基时，连接基团受空间位阻影响而改变构象使活性下降；</a:t>
            </a:r>
            <a:endParaRPr lang="en-US" altLang="zh-CN" sz="20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n"/>
            </a:pP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位不宜以大基团取代（空间位阻作用）；</a:t>
            </a:r>
            <a:r>
              <a:rPr lang="en-US" altLang="zh-CN" sz="2000" dirty="0" smtClean="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位以供电子基取代活性更强；</a:t>
            </a:r>
            <a:endParaRPr lang="en-US" altLang="zh-CN" sz="20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n"/>
            </a:pP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与酶的</a:t>
            </a:r>
            <a:r>
              <a:rPr lang="en-US" altLang="zh-CN" sz="2000" dirty="0" smtClean="0">
                <a:latin typeface="微软雅黑" panose="020B0503020204020204" pitchFamily="34" charset="-122"/>
                <a:ea typeface="微软雅黑" panose="020B0503020204020204" pitchFamily="34" charset="-122"/>
              </a:rPr>
              <a:t>S</a:t>
            </a:r>
            <a:r>
              <a:rPr lang="zh-CN" altLang="en-US" sz="2000" dirty="0" smtClean="0">
                <a:latin typeface="微软雅黑" panose="020B0503020204020204" pitchFamily="34" charset="-122"/>
                <a:ea typeface="微软雅黑" panose="020B0503020204020204" pitchFamily="34" charset="-122"/>
              </a:rPr>
              <a:t>区表面的溶剂分子作用。连接基团可以是酰胺、酮或五元环，以便与水分子氢键结合。</a:t>
            </a:r>
            <a:endParaRPr lang="zh-CN" altLang="en-US" sz="2000" dirty="0"/>
          </a:p>
        </p:txBody>
      </p:sp>
      <p:pic>
        <p:nvPicPr>
          <p:cNvPr id="8" name="图片 7"/>
          <p:cNvPicPr/>
          <p:nvPr/>
        </p:nvPicPr>
        <p:blipFill>
          <a:blip r:embed="rId2">
            <a:clrChange>
              <a:clrFrom>
                <a:srgbClr val="FFFFFF"/>
              </a:clrFrom>
              <a:clrTo>
                <a:srgbClr val="FFFFFF">
                  <a:alpha val="0"/>
                </a:srgbClr>
              </a:clrTo>
            </a:clrChange>
          </a:blip>
          <a:stretch>
            <a:fillRect/>
          </a:stretch>
        </p:blipFill>
        <p:spPr>
          <a:xfrm>
            <a:off x="309720" y="2565100"/>
            <a:ext cx="4262280" cy="2875001"/>
          </a:xfrm>
          <a:prstGeom prst="rect">
            <a:avLst/>
          </a:prstGeom>
        </p:spPr>
      </p:pic>
    </p:spTree>
    <p:extLst>
      <p:ext uri="{BB962C8B-B14F-4D97-AF65-F5344CB8AC3E}">
        <p14:creationId xmlns:p14="http://schemas.microsoft.com/office/powerpoint/2010/main" val="3905872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a:off x="7149864" y="5870864"/>
            <a:ext cx="1994136" cy="987136"/>
          </a:xfrm>
          <a:prstGeom prst="triangle">
            <a:avLst>
              <a:gd name="adj" fmla="val 10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 y="1"/>
            <a:ext cx="2465407" cy="149313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p:txBody>
          <a:bodyPr>
            <a:norm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吡啶类</a:t>
            </a:r>
            <a:endParaRPr lang="zh-CN" altLang="en-US" sz="4400" b="1" i="0" kern="1200" dirty="0">
              <a:solidFill>
                <a:schemeClr val="bg1"/>
              </a:solidFill>
              <a:effectLst/>
              <a:latin typeface="微软雅黑" panose="020B0503020204020204" pitchFamily="34" charset="-122"/>
              <a:ea typeface="微软雅黑" panose="020B0503020204020204" pitchFamily="34" charset="-122"/>
              <a:cs typeface="+mj-cs"/>
            </a:endParaRPr>
          </a:p>
        </p:txBody>
      </p:sp>
      <p:sp>
        <p:nvSpPr>
          <p:cNvPr id="5" name="内容占位符 4"/>
          <p:cNvSpPr>
            <a:spLocks noGrp="1"/>
          </p:cNvSpPr>
          <p:nvPr>
            <p:ph idx="1"/>
          </p:nvPr>
        </p:nvSpPr>
        <p:spPr>
          <a:xfrm>
            <a:off x="4572000" y="1122744"/>
            <a:ext cx="3943350" cy="5054219"/>
          </a:xfrm>
        </p:spPr>
        <p:txBody>
          <a:bodyPr>
            <a:normAutofit/>
          </a:bodyPr>
          <a:lstStyle/>
          <a:p>
            <a:pPr lvl="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通过吡啶的氮原子与谷氨酰胺酸形成氢键</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吡啶</a:t>
            </a:r>
            <a:r>
              <a:rPr lang="zh-CN" altLang="en-US" sz="2000" dirty="0" smtClean="0">
                <a:latin typeface="微软雅黑" panose="020B0503020204020204" pitchFamily="34" charset="-122"/>
                <a:ea typeface="微软雅黑" panose="020B0503020204020204" pitchFamily="34" charset="-122"/>
              </a:rPr>
              <a:t>环与苯丙氨酸产生</a:t>
            </a:r>
            <a:r>
              <a:rPr lang="en-US" altLang="zh-CN" sz="2000" dirty="0" smtClean="0">
                <a:latin typeface="微软雅黑" panose="020B0503020204020204" pitchFamily="34" charset="-122"/>
                <a:ea typeface="微软雅黑" panose="020B0503020204020204" pitchFamily="34" charset="-122"/>
              </a:rPr>
              <a:t>π</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π</a:t>
            </a:r>
            <a:r>
              <a:rPr lang="zh-CN" altLang="en-US" sz="2000" dirty="0" smtClean="0">
                <a:latin typeface="微软雅黑" panose="020B0503020204020204" pitchFamily="34" charset="-122"/>
                <a:ea typeface="微软雅黑" panose="020B0503020204020204" pitchFamily="34" charset="-122"/>
              </a:rPr>
              <a:t>共轭</a:t>
            </a:r>
            <a:r>
              <a:rPr lang="zh-CN" altLang="en-US" sz="2000" dirty="0" smtClean="0">
                <a:latin typeface="微软雅黑" panose="020B0503020204020204" pitchFamily="34" charset="-122"/>
                <a:ea typeface="微软雅黑" panose="020B0503020204020204" pitchFamily="34" charset="-122"/>
              </a:rPr>
              <a:t>作用。</a:t>
            </a:r>
            <a:endParaRPr lang="en-US" altLang="zh-CN" sz="20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n"/>
            </a:pPr>
            <a:r>
              <a:rPr lang="en-US" altLang="zh-CN" sz="2000" dirty="0" smtClean="0">
                <a:latin typeface="微软雅黑" panose="020B0503020204020204" pitchFamily="34" charset="-122"/>
                <a:ea typeface="微软雅黑" panose="020B0503020204020204" pitchFamily="34" charset="-122"/>
              </a:rPr>
              <a:t>A</a:t>
            </a:r>
            <a:r>
              <a:rPr lang="zh-CN" altLang="en-US" sz="2000" dirty="0" smtClean="0">
                <a:latin typeface="微软雅黑" panose="020B0503020204020204" pitchFamily="34" charset="-122"/>
                <a:ea typeface="微软雅黑" panose="020B0503020204020204" pitchFamily="34" charset="-122"/>
              </a:rPr>
              <a:t>环</a:t>
            </a:r>
            <a:r>
              <a:rPr lang="zh-CN" altLang="en-US" sz="2000" dirty="0" smtClean="0">
                <a:latin typeface="微软雅黑" panose="020B0503020204020204" pitchFamily="34" charset="-122"/>
                <a:ea typeface="微软雅黑" panose="020B0503020204020204" pitchFamily="34" charset="-122"/>
              </a:rPr>
              <a:t>与酶的</a:t>
            </a:r>
            <a:r>
              <a:rPr lang="en-US" altLang="zh-CN" sz="2000" dirty="0" smtClean="0">
                <a:latin typeface="微软雅黑" panose="020B0503020204020204" pitchFamily="34" charset="-122"/>
                <a:ea typeface="微软雅黑" panose="020B0503020204020204" pitchFamily="34" charset="-122"/>
              </a:rPr>
              <a:t>M</a:t>
            </a:r>
            <a:r>
              <a:rPr lang="zh-CN" altLang="en-US" sz="2000" dirty="0" smtClean="0">
                <a:latin typeface="微软雅黑" panose="020B0503020204020204" pitchFamily="34" charset="-122"/>
                <a:ea typeface="微软雅黑" panose="020B0503020204020204" pitchFamily="34" charset="-122"/>
              </a:rPr>
              <a:t>区</a:t>
            </a:r>
            <a:r>
              <a:rPr lang="zh-CN" altLang="en-US" sz="2000" dirty="0" smtClean="0">
                <a:latin typeface="微软雅黑" panose="020B0503020204020204" pitchFamily="34" charset="-122"/>
                <a:ea typeface="微软雅黑" panose="020B0503020204020204" pitchFamily="34" charset="-122"/>
              </a:rPr>
              <a:t>产生亲水作用</a:t>
            </a:r>
            <a:r>
              <a:rPr lang="en-US" altLang="zh-CN" sz="2000" dirty="0" smtClean="0">
                <a:latin typeface="微软雅黑" panose="020B0503020204020204" pitchFamily="34" charset="-122"/>
                <a:ea typeface="微软雅黑" panose="020B0503020204020204" pitchFamily="34" charset="-122"/>
              </a:rPr>
              <a:t>;A</a:t>
            </a:r>
            <a:r>
              <a:rPr lang="zh-CN" altLang="en-US" sz="2000" dirty="0" smtClean="0">
                <a:latin typeface="微软雅黑" panose="020B0503020204020204" pitchFamily="34" charset="-122"/>
                <a:ea typeface="微软雅黑" panose="020B0503020204020204" pitchFamily="34" charset="-122"/>
              </a:rPr>
              <a:t>为吡啶环时取代活性强，但因亲脂性较强易穿过血脑屏障进入脑部引起呕吐，在吡啶环的</a:t>
            </a: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位引入极性基团可减小副作用。</a:t>
            </a:r>
            <a:endParaRPr lang="en-US" altLang="zh-CN" sz="20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连接基的长度直接影响</a:t>
            </a:r>
            <a:r>
              <a:rPr lang="en-US" altLang="zh-CN" sz="2000" dirty="0" smtClean="0">
                <a:latin typeface="微软雅黑" panose="020B0503020204020204" pitchFamily="34" charset="-122"/>
                <a:ea typeface="微软雅黑" panose="020B0503020204020204" pitchFamily="34" charset="-122"/>
              </a:rPr>
              <a:t>A</a:t>
            </a:r>
            <a:r>
              <a:rPr lang="zh-CN" altLang="en-US" sz="2000" dirty="0" smtClean="0">
                <a:latin typeface="微软雅黑" panose="020B0503020204020204" pitchFamily="34" charset="-122"/>
                <a:ea typeface="微软雅黑" panose="020B0503020204020204" pitchFamily="34" charset="-122"/>
              </a:rPr>
              <a:t>环与酶的</a:t>
            </a:r>
            <a:r>
              <a:rPr lang="en-US" altLang="zh-CN" sz="2000" dirty="0" smtClean="0">
                <a:latin typeface="微软雅黑" panose="020B0503020204020204" pitchFamily="34" charset="-122"/>
                <a:ea typeface="微软雅黑" panose="020B0503020204020204" pitchFamily="34" charset="-122"/>
              </a:rPr>
              <a:t>M</a:t>
            </a:r>
            <a:r>
              <a:rPr lang="zh-CN" altLang="en-US" sz="2000" dirty="0" smtClean="0">
                <a:latin typeface="微软雅黑" panose="020B0503020204020204" pitchFamily="34" charset="-122"/>
                <a:ea typeface="微软雅黑" panose="020B0503020204020204" pitchFamily="34" charset="-122"/>
              </a:rPr>
              <a:t>区</a:t>
            </a:r>
            <a:r>
              <a:rPr lang="zh-CN" altLang="en-US" sz="2000" dirty="0" smtClean="0">
                <a:latin typeface="微软雅黑" panose="020B0503020204020204" pitchFamily="34" charset="-122"/>
                <a:ea typeface="微软雅黑" panose="020B0503020204020204" pitchFamily="34" charset="-122"/>
              </a:rPr>
              <a:t>作用；连接基团的碳链长度为</a:t>
            </a:r>
            <a:r>
              <a:rPr lang="en-US" altLang="zh-CN"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时</a:t>
            </a:r>
            <a:r>
              <a:rPr lang="zh-CN" altLang="en-US" sz="2000" dirty="0" smtClean="0">
                <a:latin typeface="微软雅黑" panose="020B0503020204020204" pitchFamily="34" charset="-122"/>
                <a:ea typeface="微软雅黑" panose="020B0503020204020204" pitchFamily="34" charset="-122"/>
              </a:rPr>
              <a:t>活性较强。</a:t>
            </a:r>
            <a:endParaRPr lang="en-US" altLang="zh-CN" sz="20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n"/>
            </a:pPr>
            <a:r>
              <a:rPr lang="en-US" altLang="zh-CN" sz="2000" dirty="0" smtClean="0">
                <a:latin typeface="微软雅黑" panose="020B0503020204020204" pitchFamily="34" charset="-122"/>
                <a:ea typeface="微软雅黑" panose="020B0503020204020204" pitchFamily="34" charset="-122"/>
              </a:rPr>
              <a:t>X</a:t>
            </a:r>
            <a:r>
              <a:rPr lang="zh-CN" altLang="en-US" sz="2000" dirty="0" smtClean="0">
                <a:latin typeface="微软雅黑" panose="020B0503020204020204" pitchFamily="34" charset="-122"/>
                <a:ea typeface="微软雅黑" panose="020B0503020204020204" pitchFamily="34" charset="-122"/>
              </a:rPr>
              <a:t>不能</a:t>
            </a:r>
            <a:r>
              <a:rPr lang="zh-CN" altLang="en-US" sz="2000" dirty="0" smtClean="0">
                <a:latin typeface="微软雅黑" panose="020B0503020204020204" pitchFamily="34" charset="-122"/>
                <a:ea typeface="微软雅黑" panose="020B0503020204020204" pitchFamily="34" charset="-122"/>
              </a:rPr>
              <a:t>是氢键供体</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如</a:t>
            </a:r>
            <a:r>
              <a:rPr lang="zh-CN" altLang="en-US" sz="2000" dirty="0" smtClean="0">
                <a:latin typeface="微软雅黑" panose="020B0503020204020204" pitchFamily="34" charset="-122"/>
                <a:ea typeface="微软雅黑" panose="020B0503020204020204" pitchFamily="34" charset="-122"/>
              </a:rPr>
              <a:t>亚氨基</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可为氧或硫。</a:t>
            </a:r>
            <a:endParaRPr lang="zh-CN" altLang="en-US" sz="2000" dirty="0"/>
          </a:p>
        </p:txBody>
      </p:sp>
      <p:pic>
        <p:nvPicPr>
          <p:cNvPr id="8" name="图片 7"/>
          <p:cNvPicPr/>
          <p:nvPr/>
        </p:nvPicPr>
        <p:blipFill>
          <a:blip r:embed="rId2">
            <a:clrChange>
              <a:clrFrom>
                <a:srgbClr val="FFFFFF"/>
              </a:clrFrom>
              <a:clrTo>
                <a:srgbClr val="FFFFFF">
                  <a:alpha val="0"/>
                </a:srgbClr>
              </a:clrTo>
            </a:clrChange>
          </a:blip>
          <a:stretch>
            <a:fillRect/>
          </a:stretch>
        </p:blipFill>
        <p:spPr>
          <a:xfrm>
            <a:off x="278607" y="2390432"/>
            <a:ext cx="4293393" cy="2795698"/>
          </a:xfrm>
          <a:prstGeom prst="rect">
            <a:avLst/>
          </a:prstGeom>
        </p:spPr>
      </p:pic>
    </p:spTree>
    <p:extLst>
      <p:ext uri="{BB962C8B-B14F-4D97-AF65-F5344CB8AC3E}">
        <p14:creationId xmlns:p14="http://schemas.microsoft.com/office/powerpoint/2010/main" val="815540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a:off x="7149864" y="5870864"/>
            <a:ext cx="1994136" cy="987136"/>
          </a:xfrm>
          <a:prstGeom prst="triangle">
            <a:avLst>
              <a:gd name="adj" fmla="val 10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 y="1"/>
            <a:ext cx="2465407" cy="149313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p:txBody>
          <a:bodyPr>
            <a:norm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喹啉类</a:t>
            </a:r>
            <a:endParaRPr lang="zh-CN" altLang="en-US" sz="4400" b="1" i="0" kern="1200" dirty="0">
              <a:solidFill>
                <a:schemeClr val="bg1"/>
              </a:solidFill>
              <a:effectLst/>
              <a:latin typeface="微软雅黑" panose="020B0503020204020204" pitchFamily="34" charset="-122"/>
              <a:ea typeface="微软雅黑" panose="020B0503020204020204" pitchFamily="34" charset="-122"/>
              <a:cs typeface="+mj-cs"/>
            </a:endParaRPr>
          </a:p>
        </p:txBody>
      </p:sp>
      <p:sp>
        <p:nvSpPr>
          <p:cNvPr id="5" name="内容占位符 4"/>
          <p:cNvSpPr>
            <a:spLocks noGrp="1"/>
          </p:cNvSpPr>
          <p:nvPr>
            <p:ph idx="1"/>
          </p:nvPr>
        </p:nvSpPr>
        <p:spPr>
          <a:xfrm>
            <a:off x="4572000" y="1145811"/>
            <a:ext cx="3943350" cy="4261679"/>
          </a:xfrm>
        </p:spPr>
        <p:txBody>
          <a:bodyPr>
            <a:spAutoFit/>
          </a:bodyPr>
          <a:lstStyle/>
          <a:p>
            <a:pPr lvl="0">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rPr>
              <a:t>甲基和三氟甲基分别与酶的</a:t>
            </a:r>
            <a:r>
              <a:rPr lang="en-US" altLang="zh-CN" sz="2200" dirty="0" smtClean="0">
                <a:latin typeface="微软雅黑" panose="020B0503020204020204" pitchFamily="34" charset="-122"/>
                <a:ea typeface="微软雅黑" panose="020B0503020204020204" pitchFamily="34" charset="-122"/>
              </a:rPr>
              <a:t>Q1</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Q2</a:t>
            </a:r>
            <a:r>
              <a:rPr lang="zh-CN" altLang="en-US" sz="2200" dirty="0" smtClean="0">
                <a:latin typeface="微软雅黑" panose="020B0503020204020204" pitchFamily="34" charset="-122"/>
                <a:ea typeface="微软雅黑" panose="020B0503020204020204" pitchFamily="34" charset="-122"/>
              </a:rPr>
              <a:t>口袋</a:t>
            </a:r>
            <a:r>
              <a:rPr lang="zh-CN" altLang="en-US" sz="2200" dirty="0" smtClean="0">
                <a:latin typeface="微软雅黑" panose="020B0503020204020204" pitchFamily="34" charset="-122"/>
                <a:ea typeface="微软雅黑" panose="020B0503020204020204" pitchFamily="34" charset="-122"/>
              </a:rPr>
              <a:t>疏水结合；</a:t>
            </a:r>
            <a:endParaRPr lang="en-US" altLang="zh-CN" sz="22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rPr>
              <a:t>喹啉环与苯丙氨酸产生</a:t>
            </a:r>
            <a:r>
              <a:rPr lang="en-US" altLang="zh-CN" sz="2200" dirty="0" smtClean="0">
                <a:latin typeface="微软雅黑" panose="020B0503020204020204" pitchFamily="34" charset="-122"/>
                <a:ea typeface="微软雅黑" panose="020B0503020204020204" pitchFamily="34" charset="-122"/>
              </a:rPr>
              <a:t>π</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π</a:t>
            </a:r>
            <a:r>
              <a:rPr lang="zh-CN" altLang="en-US" sz="2200" dirty="0" smtClean="0">
                <a:latin typeface="微软雅黑" panose="020B0503020204020204" pitchFamily="34" charset="-122"/>
                <a:ea typeface="微软雅黑" panose="020B0503020204020204" pitchFamily="34" charset="-122"/>
              </a:rPr>
              <a:t>共轭</a:t>
            </a:r>
            <a:r>
              <a:rPr lang="zh-CN" altLang="en-US" sz="2200" dirty="0" smtClean="0">
                <a:latin typeface="微软雅黑" panose="020B0503020204020204" pitchFamily="34" charset="-122"/>
                <a:ea typeface="微软雅黑" panose="020B0503020204020204" pitchFamily="34" charset="-122"/>
              </a:rPr>
              <a:t>作用。</a:t>
            </a:r>
            <a:endParaRPr lang="en-US" altLang="zh-CN" sz="22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n"/>
            </a:pPr>
            <a:r>
              <a:rPr lang="en-US" altLang="zh-CN" sz="2200" dirty="0" smtClean="0">
                <a:latin typeface="微软雅黑" panose="020B0503020204020204" pitchFamily="34" charset="-122"/>
                <a:ea typeface="微软雅黑" panose="020B0503020204020204" pitchFamily="34" charset="-122"/>
              </a:rPr>
              <a:t>A</a:t>
            </a:r>
            <a:r>
              <a:rPr lang="zh-CN" altLang="en-US" sz="2200" dirty="0" smtClean="0">
                <a:latin typeface="微软雅黑" panose="020B0503020204020204" pitchFamily="34" charset="-122"/>
                <a:ea typeface="微软雅黑" panose="020B0503020204020204" pitchFamily="34" charset="-122"/>
              </a:rPr>
              <a:t>与</a:t>
            </a:r>
            <a:r>
              <a:rPr lang="zh-CN" altLang="en-US" sz="2200" dirty="0" smtClean="0">
                <a:latin typeface="微软雅黑" panose="020B0503020204020204" pitchFamily="34" charset="-122"/>
                <a:ea typeface="微软雅黑" panose="020B0503020204020204" pitchFamily="34" charset="-122"/>
              </a:rPr>
              <a:t>酶的</a:t>
            </a:r>
            <a:r>
              <a:rPr lang="en-US" altLang="zh-CN" sz="2200" dirty="0" smtClean="0">
                <a:latin typeface="微软雅黑" panose="020B0503020204020204" pitchFamily="34" charset="-122"/>
                <a:ea typeface="微软雅黑" panose="020B0503020204020204" pitchFamily="34" charset="-122"/>
              </a:rPr>
              <a:t>M</a:t>
            </a:r>
            <a:r>
              <a:rPr lang="zh-CN" altLang="en-US" sz="2200" dirty="0" smtClean="0">
                <a:latin typeface="微软雅黑" panose="020B0503020204020204" pitchFamily="34" charset="-122"/>
                <a:ea typeface="微软雅黑" panose="020B0503020204020204" pitchFamily="34" charset="-122"/>
              </a:rPr>
              <a:t>区</a:t>
            </a:r>
            <a:r>
              <a:rPr lang="zh-CN" altLang="en-US" sz="2200" dirty="0" smtClean="0">
                <a:latin typeface="微软雅黑" panose="020B0503020204020204" pitchFamily="34" charset="-122"/>
                <a:ea typeface="微软雅黑" panose="020B0503020204020204" pitchFamily="34" charset="-122"/>
              </a:rPr>
              <a:t>产生亲水作用；</a:t>
            </a:r>
            <a:endParaRPr lang="en-US" altLang="zh-CN" sz="22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n"/>
            </a:pPr>
            <a:r>
              <a:rPr lang="en-US" altLang="zh-CN" sz="2200" dirty="0" smtClean="0">
                <a:latin typeface="微软雅黑" panose="020B0503020204020204" pitchFamily="34" charset="-122"/>
                <a:ea typeface="微软雅黑" panose="020B0503020204020204" pitchFamily="34" charset="-122"/>
              </a:rPr>
              <a:t>C</a:t>
            </a:r>
            <a:r>
              <a:rPr lang="zh-CN" altLang="en-US" sz="2200" dirty="0" smtClean="0">
                <a:latin typeface="微软雅黑" panose="020B0503020204020204" pitchFamily="34" charset="-122"/>
                <a:ea typeface="微软雅黑" panose="020B0503020204020204" pitchFamily="34" charset="-122"/>
              </a:rPr>
              <a:t>通过</a:t>
            </a:r>
            <a:r>
              <a:rPr lang="zh-CN" altLang="en-US" sz="2200" dirty="0" smtClean="0">
                <a:latin typeface="微软雅黑" panose="020B0503020204020204" pitchFamily="34" charset="-122"/>
                <a:ea typeface="微软雅黑" panose="020B0503020204020204" pitchFamily="34" charset="-122"/>
              </a:rPr>
              <a:t>疏水力、氢键与酶的</a:t>
            </a:r>
            <a:r>
              <a:rPr lang="en-US" altLang="zh-CN" sz="2200" dirty="0" smtClean="0">
                <a:latin typeface="微软雅黑" panose="020B0503020204020204" pitchFamily="34" charset="-122"/>
                <a:ea typeface="微软雅黑" panose="020B0503020204020204" pitchFamily="34" charset="-122"/>
              </a:rPr>
              <a:t>S</a:t>
            </a:r>
            <a:r>
              <a:rPr lang="zh-CN" altLang="en-US" sz="2200" dirty="0" smtClean="0">
                <a:latin typeface="微软雅黑" panose="020B0503020204020204" pitchFamily="34" charset="-122"/>
                <a:ea typeface="微软雅黑" panose="020B0503020204020204" pitchFamily="34" charset="-122"/>
              </a:rPr>
              <a:t>区</a:t>
            </a:r>
            <a:r>
              <a:rPr lang="zh-CN" altLang="en-US" sz="2200" dirty="0" smtClean="0">
                <a:latin typeface="微软雅黑" panose="020B0503020204020204" pitchFamily="34" charset="-122"/>
                <a:ea typeface="微软雅黑" panose="020B0503020204020204" pitchFamily="34" charset="-122"/>
              </a:rPr>
              <a:t>作用。</a:t>
            </a:r>
            <a:endParaRPr lang="en-US" altLang="zh-CN" sz="2200" dirty="0" smtClean="0">
              <a:latin typeface="微软雅黑" panose="020B0503020204020204" pitchFamily="34" charset="-122"/>
              <a:ea typeface="微软雅黑" panose="020B0503020204020204" pitchFamily="34" charset="-122"/>
            </a:endParaRPr>
          </a:p>
          <a:p>
            <a:pPr lvl="0">
              <a:buFont typeface="Wingdings" panose="05000000000000000000" pitchFamily="2" charset="2"/>
              <a:buChar char="n"/>
            </a:pPr>
            <a:r>
              <a:rPr lang="zh-CN" altLang="en-US" sz="2200" dirty="0" smtClean="0">
                <a:latin typeface="微软雅黑" panose="020B0503020204020204" pitchFamily="34" charset="-122"/>
                <a:ea typeface="微软雅黑" panose="020B0503020204020204" pitchFamily="34" charset="-122"/>
              </a:rPr>
              <a:t>连接基团以酰胺为宜，且以羰基部分连接喹啉环活性较好；用已酮、乙烯片段取代活性降低，调换酰胺位置活性急剧下降。</a:t>
            </a:r>
            <a:endParaRPr lang="zh-CN" altLang="en-US" sz="2200" dirty="0"/>
          </a:p>
        </p:txBody>
      </p:sp>
      <p:pic>
        <p:nvPicPr>
          <p:cNvPr id="9" name="图片 8"/>
          <p:cNvPicPr/>
          <p:nvPr/>
        </p:nvPicPr>
        <p:blipFill>
          <a:blip r:embed="rId2">
            <a:clrChange>
              <a:clrFrom>
                <a:srgbClr val="FFFFFF"/>
              </a:clrFrom>
              <a:clrTo>
                <a:srgbClr val="FFFFFF">
                  <a:alpha val="0"/>
                </a:srgbClr>
              </a:clrTo>
            </a:clrChange>
          </a:blip>
          <a:stretch>
            <a:fillRect/>
          </a:stretch>
        </p:blipFill>
        <p:spPr>
          <a:xfrm>
            <a:off x="266528" y="2273820"/>
            <a:ext cx="4305472" cy="3052557"/>
          </a:xfrm>
          <a:prstGeom prst="rect">
            <a:avLst/>
          </a:prstGeom>
        </p:spPr>
      </p:pic>
    </p:spTree>
    <p:extLst>
      <p:ext uri="{BB962C8B-B14F-4D97-AF65-F5344CB8AC3E}">
        <p14:creationId xmlns:p14="http://schemas.microsoft.com/office/powerpoint/2010/main" val="3523171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TotalTime>
  <Words>1199</Words>
  <Application>Microsoft Office PowerPoint</Application>
  <PresentationFormat>全屏显示(4:3)</PresentationFormat>
  <Paragraphs>45</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等线</vt:lpstr>
      <vt:lpstr>等线 Light</vt:lpstr>
      <vt:lpstr>微软雅黑</vt:lpstr>
      <vt:lpstr>Arial</vt:lpstr>
      <vt:lpstr>Calibri</vt:lpstr>
      <vt:lpstr>Calibri Light</vt:lpstr>
      <vt:lpstr>Open Sans</vt:lpstr>
      <vt:lpstr>Wingdings</vt:lpstr>
      <vt:lpstr>Office 主题​​</vt:lpstr>
      <vt:lpstr>磷酸二酯酶抑制剂——以PDE-4为例</vt:lpstr>
      <vt:lpstr>研究背景</vt:lpstr>
      <vt:lpstr>研究背景</vt:lpstr>
      <vt:lpstr>作用机制</vt:lpstr>
      <vt:lpstr>PDE-4抑制剂的分类</vt:lpstr>
      <vt:lpstr>一般结构</vt:lpstr>
      <vt:lpstr>儿茶酚醚类</vt:lpstr>
      <vt:lpstr>吡啶类</vt:lpstr>
      <vt:lpstr>喹啉类</vt:lpstr>
      <vt:lpstr>三嗪类</vt:lpstr>
    </vt:vector>
  </TitlesOfParts>
  <Company>HYH-G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何雨航</dc:creator>
  <cp:lastModifiedBy>何雨航</cp:lastModifiedBy>
  <cp:revision>45</cp:revision>
  <dcterms:created xsi:type="dcterms:W3CDTF">2016-11-27T11:40:15Z</dcterms:created>
  <dcterms:modified xsi:type="dcterms:W3CDTF">2016-11-27T14:04:30Z</dcterms:modified>
</cp:coreProperties>
</file>