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5119350" cy="106918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96" autoAdjust="0"/>
  </p:normalViewPr>
  <p:slideViewPr>
    <p:cSldViewPr snapToGrid="0">
      <p:cViewPr>
        <p:scale>
          <a:sx n="125" d="100"/>
          <a:sy n="125" d="100"/>
        </p:scale>
        <p:origin x="-4325" y="-18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4"/>
              <a:buFont typeface="Calibri"/>
              <a:buNone/>
              <a:defRPr sz="9354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1pPr>
            <a:lvl2pPr lvl="1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/>
            </a:lvl2pPr>
            <a:lvl3pPr lvl="2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None/>
              <a:defRPr sz="2806"/>
            </a:lvl3pPr>
            <a:lvl4pPr lvl="3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/>
            </a:lvl4pPr>
            <a:lvl5pPr lvl="4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/>
            </a:lvl5pPr>
            <a:lvl6pPr lvl="5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/>
            </a:lvl6pPr>
            <a:lvl7pPr lvl="6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/>
            </a:lvl7pPr>
            <a:lvl8pPr lvl="7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/>
            </a:lvl8pPr>
            <a:lvl9pPr lvl="8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dt" idx="10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ftr" idx="11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 rot="5400000">
            <a:off x="7919432" y="3469593"/>
            <a:ext cx="9060817" cy="326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1"/>
          </p:nvPr>
        </p:nvSpPr>
        <p:spPr>
          <a:xfrm rot="5400000">
            <a:off x="1304717" y="303980"/>
            <a:ext cx="9060817" cy="959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dt" idx="10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ftr" idx="11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1031582" y="2665532"/>
            <a:ext cx="13040440" cy="4447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4"/>
              <a:buFont typeface="Calibri"/>
              <a:buNone/>
              <a:defRPr sz="9354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1031582" y="7155103"/>
            <a:ext cx="13040440" cy="2338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3118"/>
              <a:buNone/>
              <a:defRPr sz="3118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806"/>
              <a:buNone/>
              <a:defRPr sz="2806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4"/>
              <a:buNone/>
              <a:defRPr sz="2494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4"/>
              <a:buNone/>
              <a:defRPr sz="2494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4"/>
              <a:buNone/>
              <a:defRPr sz="2494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4"/>
              <a:buNone/>
              <a:defRPr sz="2494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4"/>
              <a:buNone/>
              <a:defRPr sz="2494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4"/>
              <a:buNone/>
              <a:defRPr sz="2494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dt" idx="10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ftr" idx="11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1039456" y="569242"/>
            <a:ext cx="1304044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1039455" y="2846200"/>
            <a:ext cx="6425724" cy="678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7654171" y="2846200"/>
            <a:ext cx="6425724" cy="678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041425" y="569242"/>
            <a:ext cx="1304044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 b="1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 b="1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None/>
              <a:defRPr sz="2806" b="1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 b="1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 b="1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 b="1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 b="1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 b="1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 b="1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1041426" y="3905482"/>
            <a:ext cx="6396193" cy="574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7654172" y="2620980"/>
            <a:ext cx="6427693" cy="128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 b="1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 b="1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None/>
              <a:defRPr sz="2806" b="1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 b="1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 b="1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 b="1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 b="1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 b="1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 b="1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4"/>
          </p:nvPr>
        </p:nvSpPr>
        <p:spPr>
          <a:xfrm>
            <a:off x="7654172" y="3905482"/>
            <a:ext cx="6427693" cy="574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1039456" y="569242"/>
            <a:ext cx="1304044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9"/>
              <a:buFont typeface="Calibri"/>
              <a:buNone/>
              <a:defRPr sz="49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6427693" y="1539425"/>
            <a:ext cx="7654171" cy="759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45401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Char char="•"/>
              <a:defRPr sz="4989"/>
            </a:lvl1pPr>
            <a:lvl2pPr marL="914400" lvl="1" indent="-505777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4365"/>
              <a:buChar char="•"/>
              <a:defRPr sz="4365"/>
            </a:lvl2pPr>
            <a:lvl3pPr marL="1371600" lvl="2" indent="-466217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742"/>
              <a:buChar char="•"/>
              <a:defRPr sz="3741"/>
            </a:lvl3pPr>
            <a:lvl4pPr marL="1828800" lvl="3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4pPr>
            <a:lvl5pPr marL="2286000" lvl="4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5pPr>
            <a:lvl6pPr marL="2743200" lvl="5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6pPr>
            <a:lvl7pPr marL="3200400" lvl="6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7pPr>
            <a:lvl8pPr marL="3657600" lvl="7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8pPr>
            <a:lvl9pPr marL="4114800" lvl="8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2"/>
          </p:nvPr>
        </p:nvSpPr>
        <p:spPr>
          <a:xfrm>
            <a:off x="1041425" y="3207544"/>
            <a:ext cx="4876384" cy="59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183"/>
              <a:buNone/>
              <a:defRPr sz="2183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71"/>
              <a:buNone/>
              <a:defRPr sz="1870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dt" idx="10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ftr" idx="11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9"/>
              <a:buFont typeface="Calibri"/>
              <a:buNone/>
              <a:defRPr sz="49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>
            <a:spLocks noGrp="1"/>
          </p:cNvSpPr>
          <p:nvPr>
            <p:ph type="pic" idx="2"/>
          </p:nvPr>
        </p:nvSpPr>
        <p:spPr>
          <a:xfrm>
            <a:off x="6427693" y="1539425"/>
            <a:ext cx="7654171" cy="759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Font typeface="Arial"/>
              <a:buNone/>
              <a:defRPr sz="49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4365"/>
              <a:buFont typeface="Arial"/>
              <a:buNone/>
              <a:defRPr sz="43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742"/>
              <a:buFont typeface="Arial"/>
              <a:buNone/>
              <a:defRPr sz="374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1041425" y="3207544"/>
            <a:ext cx="4876384" cy="59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2494"/>
              <a:buNone/>
              <a:defRPr sz="2494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183"/>
              <a:buNone/>
              <a:defRPr sz="2183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71"/>
              <a:buNone/>
              <a:defRPr sz="1870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dt" idx="10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ftr" idx="11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ldNum" idx="12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1039456" y="569242"/>
            <a:ext cx="1304044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1"/>
          </p:nvPr>
        </p:nvSpPr>
        <p:spPr>
          <a:xfrm rot="5400000">
            <a:off x="4167747" y="-282091"/>
            <a:ext cx="6783857" cy="1304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dt" idx="10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ftr" idx="11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1039456" y="569242"/>
            <a:ext cx="1304044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60"/>
              <a:buFont typeface="Calibri"/>
              <a:buNone/>
              <a:defRPr sz="6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1039456" y="2846200"/>
            <a:ext cx="13040440" cy="678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05777" algn="l" rtl="0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365"/>
              <a:buFont typeface="Arial"/>
              <a:buChar char="•"/>
              <a:defRPr sz="43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66217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742"/>
              <a:buFont typeface="Arial"/>
              <a:buChar char="•"/>
              <a:defRPr sz="374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26592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781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sz="28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781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sz="28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781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sz="28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781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sz="28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781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sz="28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781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sz="28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E993A2-5FD1-4D5D-980C-A0814FF89481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35" y="476"/>
            <a:ext cx="15118080" cy="1069086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1397000" y="3871476"/>
            <a:ext cx="5931000" cy="57434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altLang="ko-KR" sz="3000" b="1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T-BOT</a:t>
            </a:r>
          </a:p>
        </p:txBody>
      </p:sp>
      <p:sp>
        <p:nvSpPr>
          <p:cNvPr id="86" name="Google Shape;86;p1"/>
          <p:cNvSpPr txBox="1"/>
          <p:nvPr/>
        </p:nvSpPr>
        <p:spPr>
          <a:xfrm>
            <a:off x="3395531" y="4799621"/>
            <a:ext cx="3822700" cy="27695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altLang="ko-KR" sz="12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-US" altLang="ko-KR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ko-KR" alt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모두를 위한 깨끗한 에너지</a:t>
            </a:r>
          </a:p>
        </p:txBody>
      </p:sp>
      <p:sp>
        <p:nvSpPr>
          <p:cNvPr id="87" name="Google Shape;87;p1"/>
          <p:cNvSpPr txBox="1"/>
          <p:nvPr/>
        </p:nvSpPr>
        <p:spPr>
          <a:xfrm>
            <a:off x="1524000" y="5943599"/>
            <a:ext cx="59310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397000" y="8051797"/>
            <a:ext cx="5930900" cy="27112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7630814" y="1970020"/>
            <a:ext cx="6706616" cy="132339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altLang="ko-KR" sz="1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ko-KR" altLang="en-US" sz="1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이동 기능</a:t>
            </a: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각 반마다 단말기를 설치 한 뒤</a:t>
            </a: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앱에 달려있는 호출 버튼을 눌러 </a:t>
            </a: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T-BOT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호출하면 </a:t>
            </a:r>
            <a:r>
              <a:rPr lang="ko-KR" altLang="en-US" sz="1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스탭모터를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활용한 바퀴를 이용해 </a:t>
            </a: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T-BOT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을 호출한 반으로 이동할 수 있습니다</a:t>
            </a: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뚜껑 제어</a:t>
            </a: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호출한 </a:t>
            </a: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T-BOT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 도착하면 단말기에 있는 뚜껑 열림</a:t>
            </a: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닫힘 버튼을 누르면 뚜껑에 달린 </a:t>
            </a:r>
            <a:r>
              <a:rPr lang="ko-KR" altLang="en-US" sz="1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서보모터를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이용해 자동으로 뚜껑을 열고 닫을 수 있습니다</a:t>
            </a: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상태 표시</a:t>
            </a: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RGB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LED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를 활용하여 </a:t>
            </a: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T-BOT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에 달려있는 뚜껑이 </a:t>
            </a:r>
            <a:r>
              <a:rPr lang="ko-KR" altLang="en-US" sz="1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열려 있으면 </a:t>
            </a:r>
            <a:r>
              <a:rPr lang="ko-KR" altLang="en-US" sz="1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초록불</a:t>
            </a: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닫혀 있으면 </a:t>
            </a:r>
            <a:r>
              <a:rPr lang="ko-KR" altLang="en-US" sz="1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빨간불로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나타낼 수 있습니다</a:t>
            </a: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호출 표시</a:t>
            </a: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정면에 달린 </a:t>
            </a: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8*8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도트매트릭스를 활용하여 이동</a:t>
            </a: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도착중인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반을 </a:t>
            </a:r>
            <a:r>
              <a:rPr lang="ko-KR" altLang="en-US" sz="1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시작적으로</a:t>
            </a:r>
            <a:r>
              <a:rPr lang="ko-KR" alt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표시해 호출하지 않은 반에서도 확인 할 수 있습니다</a:t>
            </a:r>
            <a:r>
              <a:rPr lang="en-US" altLang="ko-K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90" name="Google Shape;90;p1"/>
          <p:cNvSpPr txBox="1"/>
          <p:nvPr/>
        </p:nvSpPr>
        <p:spPr>
          <a:xfrm>
            <a:off x="7886700" y="8534399"/>
            <a:ext cx="6070600" cy="101562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학교와 같이 긴 복도가 있는 건물에서 쓰레기를 버리기 위한 시간을 줄일 수 있습니다</a:t>
            </a:r>
            <a:r>
              <a:rPr lang="en-US" alt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ko-KR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또한 캔이나 플라스틱과 같은 다양한 쓰레기 유형에 대응하는 기능을 추가하여 더욱 세부적인 분리수거가 가능하도록 발전시킬 수 있습니다</a:t>
            </a:r>
            <a:r>
              <a:rPr lang="en-US" alt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ko-KR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그리고 추후에 태양광 배터리를 부착하여 복도에서 들어오는 햇빛으로 충전하는 친환경 에너지를 활용하는 제품이 될 수 있습니다</a:t>
            </a:r>
            <a:r>
              <a:rPr lang="en-US" altLang="ko-KR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lang="en-US" altLang="ko-KR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947354" y="454893"/>
            <a:ext cx="1360713" cy="41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>
                <a:latin typeface="맑은 고딕"/>
                <a:ea typeface="맑은 고딕"/>
              </a:rPr>
              <a:t>H06</a:t>
            </a:r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79860" y="4023330"/>
            <a:ext cx="2839011" cy="1829481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10" name="Google Shape;87;p1"/>
          <p:cNvSpPr txBox="1"/>
          <p:nvPr/>
        </p:nvSpPr>
        <p:spPr>
          <a:xfrm>
            <a:off x="1174467" y="8333175"/>
            <a:ext cx="59310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atinLnBrk="1"/>
            <a:r>
              <a:rPr lang="ko-KR" altLang="ko-KR" dirty="0"/>
              <a:t>학생들</a:t>
            </a:r>
            <a:r>
              <a:rPr lang="en-US" altLang="ko-KR" dirty="0"/>
              <a:t>: </a:t>
            </a:r>
            <a:r>
              <a:rPr lang="ko-KR" altLang="ko-KR" dirty="0"/>
              <a:t>쓰레기통 호출의 편리성과 환경 보호에 대한 인식 향상</a:t>
            </a:r>
          </a:p>
          <a:p>
            <a:pPr latinLnBrk="1"/>
            <a:r>
              <a:rPr lang="ko-KR" altLang="ko-KR" dirty="0"/>
              <a:t>교사들</a:t>
            </a:r>
            <a:r>
              <a:rPr lang="en-US" altLang="ko-KR" dirty="0"/>
              <a:t>: </a:t>
            </a:r>
            <a:r>
              <a:rPr lang="ko-KR" altLang="ko-KR" dirty="0"/>
              <a:t>교실 청결 유지 및 환경 교육 지원</a:t>
            </a:r>
          </a:p>
          <a:p>
            <a:pPr latinLnBrk="1"/>
            <a:r>
              <a:rPr lang="ko-KR" altLang="ko-KR" dirty="0"/>
              <a:t>학교 </a:t>
            </a:r>
            <a:r>
              <a:rPr lang="ko-KR" altLang="ko-KR" dirty="0" err="1"/>
              <a:t>관리진</a:t>
            </a:r>
            <a:r>
              <a:rPr lang="en-US" altLang="ko-KR" dirty="0"/>
              <a:t>: </a:t>
            </a:r>
            <a:r>
              <a:rPr lang="ko-KR" altLang="ko-KR" dirty="0"/>
              <a:t>효율적인 쓰레기 수거 및 관리</a:t>
            </a:r>
          </a:p>
        </p:txBody>
      </p:sp>
      <p:sp>
        <p:nvSpPr>
          <p:cNvPr id="11" name="Google Shape;87;p1"/>
          <p:cNvSpPr txBox="1"/>
          <p:nvPr/>
        </p:nvSpPr>
        <p:spPr>
          <a:xfrm>
            <a:off x="963638" y="5901532"/>
            <a:ext cx="6210203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atinLnBrk="1"/>
            <a:r>
              <a:rPr lang="ko-KR" altLang="ko-KR" sz="1000" dirty="0">
                <a:solidFill>
                  <a:srgbClr val="FF0000"/>
                </a:solidFill>
              </a:rPr>
              <a:t>내부적 상황</a:t>
            </a:r>
            <a:r>
              <a:rPr lang="en-US" altLang="ko-KR" sz="1000" dirty="0"/>
              <a:t>: </a:t>
            </a:r>
            <a:r>
              <a:rPr lang="ko-KR" altLang="ko-KR" sz="1000" dirty="0"/>
              <a:t>학생들이 쓰레기를 제대로 </a:t>
            </a:r>
            <a:r>
              <a:rPr lang="ko-KR" altLang="ko-KR" sz="1000" dirty="0" smtClean="0"/>
              <a:t>분리</a:t>
            </a:r>
            <a:r>
              <a:rPr lang="ko-KR" altLang="en-US" sz="1000" dirty="0" smtClean="0"/>
              <a:t>배출</a:t>
            </a:r>
            <a:r>
              <a:rPr lang="ko-KR" altLang="ko-KR" sz="1000" dirty="0" smtClean="0"/>
              <a:t>하지 </a:t>
            </a:r>
            <a:r>
              <a:rPr lang="ko-KR" altLang="ko-KR" sz="1000" dirty="0"/>
              <a:t>못 하는 상황에서 원래 쓰레기통은 각 반마다 하나씩 배치 되어있지만</a:t>
            </a:r>
            <a:r>
              <a:rPr lang="en-US" altLang="ko-KR" sz="1000" dirty="0"/>
              <a:t>, </a:t>
            </a:r>
            <a:r>
              <a:rPr lang="ko-KR" altLang="ko-KR" sz="1000" dirty="0"/>
              <a:t>움직이는 쓰레기통이 있다면 일일이 분리 </a:t>
            </a:r>
            <a:r>
              <a:rPr lang="ko-KR" altLang="en-US" sz="1000" dirty="0" smtClean="0"/>
              <a:t>배출을</a:t>
            </a:r>
            <a:r>
              <a:rPr lang="ko-KR" altLang="ko-KR" sz="1000" dirty="0" smtClean="0"/>
              <a:t> </a:t>
            </a:r>
            <a:r>
              <a:rPr lang="ko-KR" altLang="ko-KR" sz="1000" dirty="0"/>
              <a:t>하여 쓰레기장 까지 가지 않아도 되고</a:t>
            </a:r>
            <a:r>
              <a:rPr lang="en-US" altLang="ko-KR" sz="1000" dirty="0"/>
              <a:t>, </a:t>
            </a:r>
            <a:r>
              <a:rPr lang="ko-KR" altLang="ko-KR" sz="1000" dirty="0"/>
              <a:t>학생들이 분리수거를 제대로 못 하는 상황에서 쓰레기 분리수거를 제대로 할 수 있도록 만들 수 </a:t>
            </a:r>
            <a:r>
              <a:rPr lang="ko-KR" altLang="en-US" sz="1000" dirty="0" smtClean="0"/>
              <a:t>있습니다</a:t>
            </a:r>
            <a:r>
              <a:rPr lang="en-US" altLang="ko-KR" sz="1000" dirty="0" smtClean="0"/>
              <a:t>. </a:t>
            </a:r>
          </a:p>
          <a:p>
            <a:pPr latinLnBrk="1"/>
            <a:endParaRPr lang="ko-KR" altLang="ko-KR" sz="1000" dirty="0"/>
          </a:p>
          <a:p>
            <a:pPr latinLnBrk="1"/>
            <a:r>
              <a:rPr lang="ko-KR" altLang="ko-KR" sz="1000" dirty="0">
                <a:solidFill>
                  <a:srgbClr val="FF0000"/>
                </a:solidFill>
              </a:rPr>
              <a:t>외부적 상황</a:t>
            </a:r>
            <a:r>
              <a:rPr lang="en-US" altLang="ko-KR" sz="1000" dirty="0"/>
              <a:t>: </a:t>
            </a:r>
            <a:r>
              <a:rPr lang="ko-KR" altLang="en-US" sz="1000" dirty="0"/>
              <a:t>외부적으로 보았을 때</a:t>
            </a:r>
            <a:r>
              <a:rPr lang="en-US" altLang="ko-KR" sz="1000" dirty="0"/>
              <a:t>, </a:t>
            </a:r>
            <a:r>
              <a:rPr lang="ko-KR" altLang="en-US" sz="1000" dirty="0"/>
              <a:t>전국적으로 </a:t>
            </a:r>
            <a:r>
              <a:rPr lang="ko-KR" altLang="en-US" sz="1000" dirty="0" smtClean="0"/>
              <a:t>분리배출이 이루어지지 않아 환경오염이 </a:t>
            </a:r>
            <a:r>
              <a:rPr lang="ko-KR" altLang="en-US" sz="1000" dirty="0"/>
              <a:t>심해지고 있는 상황입니다</a:t>
            </a:r>
            <a:r>
              <a:rPr lang="en-US" altLang="ko-KR" sz="1000" dirty="0"/>
              <a:t>. </a:t>
            </a:r>
            <a:r>
              <a:rPr lang="ko-KR" altLang="en-US" sz="1000" dirty="0" smtClean="0"/>
              <a:t>이에 </a:t>
            </a:r>
            <a:r>
              <a:rPr lang="en-US" altLang="ko-KR" sz="1000" dirty="0" smtClean="0"/>
              <a:t>T-BOT </a:t>
            </a:r>
            <a:r>
              <a:rPr lang="ko-KR" altLang="en-US" sz="1000" dirty="0" smtClean="0"/>
              <a:t>을 활용한다면 환경오염을 막을 수 있습니다</a:t>
            </a:r>
            <a:r>
              <a:rPr lang="en-US" altLang="ko-KR" sz="1000" dirty="0" smtClean="0"/>
              <a:t>. </a:t>
            </a:r>
            <a:r>
              <a:rPr lang="ko-KR" altLang="en-US" sz="1000" dirty="0"/>
              <a:t>움직이는 쓰레기통은 세련된 디자인과 </a:t>
            </a:r>
            <a:r>
              <a:rPr lang="en-US" altLang="ko-KR" sz="1000" dirty="0"/>
              <a:t>LED </a:t>
            </a:r>
            <a:r>
              <a:rPr lang="ko-KR" altLang="en-US" sz="1000" dirty="0"/>
              <a:t>화면으로 분리수거 안내를 제공하며</a:t>
            </a:r>
            <a:r>
              <a:rPr lang="en-US" altLang="ko-KR" sz="1000" dirty="0"/>
              <a:t>, </a:t>
            </a:r>
            <a:r>
              <a:rPr lang="ko-KR" altLang="en-US" sz="1000" dirty="0" smtClean="0"/>
              <a:t>효율적인 </a:t>
            </a:r>
            <a:r>
              <a:rPr lang="ko-KR" altLang="en-US" sz="1000" dirty="0"/>
              <a:t>쓰레기 처리와 사용자 편의성을 높일 수 있습니다</a:t>
            </a:r>
            <a:r>
              <a:rPr lang="en-US" altLang="ko-KR" sz="1000" dirty="0"/>
              <a:t>. </a:t>
            </a:r>
            <a:r>
              <a:rPr lang="ko-KR" altLang="en-US" sz="1000" dirty="0" smtClean="0"/>
              <a:t>또한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블루투스 연결을 통해 사용자는 쓰레기를 편리하게 분리배출 할 수 있고 관리자 또한 효율적으로 관리할 수 있습니다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이를 통해 움직이는 쓰레기통은 분리배출 개선과 모두를 위한 깨끗한 에너지를 만들 수 있는 도움이 되겠습니다</a:t>
            </a:r>
            <a:r>
              <a:rPr lang="en-US" altLang="ko-KR" sz="1000" dirty="0" smtClean="0"/>
              <a:t>. </a:t>
            </a:r>
            <a:endParaRPr lang="ko-KR" altLang="ko-KR" sz="1000" dirty="0"/>
          </a:p>
        </p:txBody>
      </p:sp>
      <p:grpSp>
        <p:nvGrpSpPr>
          <p:cNvPr id="63" name="그룹 62"/>
          <p:cNvGrpSpPr/>
          <p:nvPr/>
        </p:nvGrpSpPr>
        <p:grpSpPr>
          <a:xfrm>
            <a:off x="13043746" y="3871476"/>
            <a:ext cx="1162194" cy="2197642"/>
            <a:chOff x="12890649" y="3871476"/>
            <a:chExt cx="1162194" cy="2197642"/>
          </a:xfrm>
        </p:grpSpPr>
        <p:sp>
          <p:nvSpPr>
            <p:cNvPr id="13" name="양쪽 모서리가 둥근 사각형 12"/>
            <p:cNvSpPr/>
            <p:nvPr/>
          </p:nvSpPr>
          <p:spPr>
            <a:xfrm>
              <a:off x="12903952" y="4201975"/>
              <a:ext cx="1137219" cy="123260"/>
            </a:xfrm>
            <a:prstGeom prst="round2SameRect">
              <a:avLst>
                <a:gd name="adj1" fmla="val 0"/>
                <a:gd name="adj2" fmla="val 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12890649" y="3871476"/>
              <a:ext cx="1162194" cy="2197642"/>
            </a:xfrm>
            <a:prstGeom prst="roundRect">
              <a:avLst>
                <a:gd name="adj" fmla="val 11188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3298554" y="3939841"/>
              <a:ext cx="346384" cy="83489"/>
              <a:chOff x="6657294" y="2371667"/>
              <a:chExt cx="629127" cy="150405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6657294" y="2371667"/>
                <a:ext cx="463978" cy="15040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7172285" y="2388052"/>
                <a:ext cx="114136" cy="11763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양쪽 모서리가 둥근 사각형 15"/>
            <p:cNvSpPr/>
            <p:nvPr/>
          </p:nvSpPr>
          <p:spPr>
            <a:xfrm flipV="1">
              <a:off x="12923520" y="5741633"/>
              <a:ext cx="1089857" cy="291400"/>
            </a:xfrm>
            <a:prstGeom prst="round2SameRect">
              <a:avLst>
                <a:gd name="adj1" fmla="val 28022"/>
                <a:gd name="adj2" fmla="val 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13180953" y="5822741"/>
              <a:ext cx="568105" cy="10773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/>
                <a:t>연결</a:t>
              </a:r>
              <a:endParaRPr lang="ko-KR" altLang="en-US" sz="600" b="1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2979206" y="4440321"/>
              <a:ext cx="277662" cy="27728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3277809" y="5508021"/>
              <a:ext cx="423575" cy="1463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/>
                <a:t>Open</a:t>
              </a:r>
              <a:endParaRPr lang="ko-KR" altLang="en-US" sz="600" dirty="0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13339434" y="4442674"/>
              <a:ext cx="277662" cy="27728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13715815" y="4440321"/>
              <a:ext cx="277662" cy="27728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12979206" y="4855955"/>
              <a:ext cx="277662" cy="27728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3339434" y="4858308"/>
              <a:ext cx="277662" cy="27728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3715815" y="4855955"/>
              <a:ext cx="277662" cy="27728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>
              <a:off x="12920606" y="4183926"/>
              <a:ext cx="1096582" cy="123260"/>
            </a:xfrm>
            <a:prstGeom prst="round2SameRect">
              <a:avLst>
                <a:gd name="adj1" fmla="val 0"/>
                <a:gd name="adj2" fmla="val 0"/>
              </a:avLst>
            </a:prstGeom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T-BOT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13818573" y="4202740"/>
              <a:ext cx="90278" cy="89102"/>
              <a:chOff x="-1473587" y="2313338"/>
              <a:chExt cx="2469363" cy="224747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4" name="순서도: 연결자 33"/>
              <p:cNvSpPr/>
              <p:nvPr/>
            </p:nvSpPr>
            <p:spPr>
              <a:xfrm>
                <a:off x="-1473587" y="2313338"/>
                <a:ext cx="2469363" cy="2228352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순서도: 연결자 38"/>
              <p:cNvSpPr/>
              <p:nvPr/>
            </p:nvSpPr>
            <p:spPr>
              <a:xfrm>
                <a:off x="-1237718" y="3590420"/>
                <a:ext cx="2005125" cy="970396"/>
              </a:xfrm>
              <a:custGeom>
                <a:avLst/>
                <a:gdLst>
                  <a:gd name="connsiteX0" fmla="*/ 0 w 1905939"/>
                  <a:gd name="connsiteY0" fmla="*/ 568750 h 1137499"/>
                  <a:gd name="connsiteX1" fmla="*/ 952970 w 1905939"/>
                  <a:gd name="connsiteY1" fmla="*/ 0 h 1137499"/>
                  <a:gd name="connsiteX2" fmla="*/ 1905940 w 1905939"/>
                  <a:gd name="connsiteY2" fmla="*/ 568750 h 1137499"/>
                  <a:gd name="connsiteX3" fmla="*/ 952970 w 1905939"/>
                  <a:gd name="connsiteY3" fmla="*/ 1137500 h 1137499"/>
                  <a:gd name="connsiteX4" fmla="*/ 0 w 1905939"/>
                  <a:gd name="connsiteY4" fmla="*/ 568750 h 1137499"/>
                  <a:gd name="connsiteX0" fmla="*/ 0 w 1905940"/>
                  <a:gd name="connsiteY0" fmla="*/ 568750 h 1190840"/>
                  <a:gd name="connsiteX1" fmla="*/ 952970 w 1905940"/>
                  <a:gd name="connsiteY1" fmla="*/ 0 h 1190840"/>
                  <a:gd name="connsiteX2" fmla="*/ 1905940 w 1905940"/>
                  <a:gd name="connsiteY2" fmla="*/ 568750 h 1190840"/>
                  <a:gd name="connsiteX3" fmla="*/ 952970 w 1905940"/>
                  <a:gd name="connsiteY3" fmla="*/ 1190840 h 1190840"/>
                  <a:gd name="connsiteX4" fmla="*/ 0 w 1905940"/>
                  <a:gd name="connsiteY4" fmla="*/ 568750 h 1190840"/>
                  <a:gd name="connsiteX0" fmla="*/ 0 w 1951660"/>
                  <a:gd name="connsiteY0" fmla="*/ 668526 h 1192134"/>
                  <a:gd name="connsiteX1" fmla="*/ 998690 w 1951660"/>
                  <a:gd name="connsiteY1" fmla="*/ 716 h 1192134"/>
                  <a:gd name="connsiteX2" fmla="*/ 1951660 w 1951660"/>
                  <a:gd name="connsiteY2" fmla="*/ 569466 h 1192134"/>
                  <a:gd name="connsiteX3" fmla="*/ 998690 w 1951660"/>
                  <a:gd name="connsiteY3" fmla="*/ 1191556 h 1192134"/>
                  <a:gd name="connsiteX4" fmla="*/ 0 w 1951660"/>
                  <a:gd name="connsiteY4" fmla="*/ 668526 h 1192134"/>
                  <a:gd name="connsiteX0" fmla="*/ 0 w 2005000"/>
                  <a:gd name="connsiteY0" fmla="*/ 667946 h 1191104"/>
                  <a:gd name="connsiteX1" fmla="*/ 998690 w 2005000"/>
                  <a:gd name="connsiteY1" fmla="*/ 136 h 1191104"/>
                  <a:gd name="connsiteX2" fmla="*/ 2005000 w 2005000"/>
                  <a:gd name="connsiteY2" fmla="*/ 622226 h 1191104"/>
                  <a:gd name="connsiteX3" fmla="*/ 998690 w 2005000"/>
                  <a:gd name="connsiteY3" fmla="*/ 1190976 h 1191104"/>
                  <a:gd name="connsiteX4" fmla="*/ 0 w 2005000"/>
                  <a:gd name="connsiteY4" fmla="*/ 667946 h 1191104"/>
                  <a:gd name="connsiteX0" fmla="*/ 30 w 2005030"/>
                  <a:gd name="connsiteY0" fmla="*/ 470037 h 993184"/>
                  <a:gd name="connsiteX1" fmla="*/ 968240 w 2005030"/>
                  <a:gd name="connsiteY1" fmla="*/ 347 h 993184"/>
                  <a:gd name="connsiteX2" fmla="*/ 2005030 w 2005030"/>
                  <a:gd name="connsiteY2" fmla="*/ 424317 h 993184"/>
                  <a:gd name="connsiteX3" fmla="*/ 998720 w 2005030"/>
                  <a:gd name="connsiteY3" fmla="*/ 993067 h 993184"/>
                  <a:gd name="connsiteX4" fmla="*/ 30 w 2005030"/>
                  <a:gd name="connsiteY4" fmla="*/ 470037 h 993184"/>
                  <a:gd name="connsiteX0" fmla="*/ 1071 w 2006071"/>
                  <a:gd name="connsiteY0" fmla="*/ 515665 h 1038814"/>
                  <a:gd name="connsiteX1" fmla="*/ 832121 w 2006071"/>
                  <a:gd name="connsiteY1" fmla="*/ 255 h 1038814"/>
                  <a:gd name="connsiteX2" fmla="*/ 2006071 w 2006071"/>
                  <a:gd name="connsiteY2" fmla="*/ 469945 h 1038814"/>
                  <a:gd name="connsiteX3" fmla="*/ 999761 w 2006071"/>
                  <a:gd name="connsiteY3" fmla="*/ 1038695 h 1038814"/>
                  <a:gd name="connsiteX4" fmla="*/ 1071 w 2006071"/>
                  <a:gd name="connsiteY4" fmla="*/ 515665 h 1038814"/>
                  <a:gd name="connsiteX0" fmla="*/ 199 w 2005199"/>
                  <a:gd name="connsiteY0" fmla="*/ 538495 h 1061646"/>
                  <a:gd name="connsiteX1" fmla="*/ 922689 w 2005199"/>
                  <a:gd name="connsiteY1" fmla="*/ 225 h 1061646"/>
                  <a:gd name="connsiteX2" fmla="*/ 2005199 w 2005199"/>
                  <a:gd name="connsiteY2" fmla="*/ 492775 h 1061646"/>
                  <a:gd name="connsiteX3" fmla="*/ 998889 w 2005199"/>
                  <a:gd name="connsiteY3" fmla="*/ 1061525 h 1061646"/>
                  <a:gd name="connsiteX4" fmla="*/ 199 w 2005199"/>
                  <a:gd name="connsiteY4" fmla="*/ 538495 h 1061646"/>
                  <a:gd name="connsiteX0" fmla="*/ 125 w 2005125"/>
                  <a:gd name="connsiteY0" fmla="*/ 447251 h 970397"/>
                  <a:gd name="connsiteX1" fmla="*/ 937855 w 2005125"/>
                  <a:gd name="connsiteY1" fmla="*/ 421 h 970397"/>
                  <a:gd name="connsiteX2" fmla="*/ 2005125 w 2005125"/>
                  <a:gd name="connsiteY2" fmla="*/ 401531 h 970397"/>
                  <a:gd name="connsiteX3" fmla="*/ 998815 w 2005125"/>
                  <a:gd name="connsiteY3" fmla="*/ 970281 h 970397"/>
                  <a:gd name="connsiteX4" fmla="*/ 125 w 2005125"/>
                  <a:gd name="connsiteY4" fmla="*/ 447251 h 970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5125" h="970397">
                    <a:moveTo>
                      <a:pt x="125" y="447251"/>
                    </a:moveTo>
                    <a:cubicBezTo>
                      <a:pt x="-10035" y="285608"/>
                      <a:pt x="603688" y="8041"/>
                      <a:pt x="937855" y="421"/>
                    </a:cubicBezTo>
                    <a:cubicBezTo>
                      <a:pt x="1272022" y="-7199"/>
                      <a:pt x="2005125" y="87419"/>
                      <a:pt x="2005125" y="401531"/>
                    </a:cubicBezTo>
                    <a:cubicBezTo>
                      <a:pt x="2005125" y="715643"/>
                      <a:pt x="1332982" y="962661"/>
                      <a:pt x="998815" y="970281"/>
                    </a:cubicBezTo>
                    <a:cubicBezTo>
                      <a:pt x="664648" y="977901"/>
                      <a:pt x="10285" y="608894"/>
                      <a:pt x="125" y="44725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3945603" y="4212411"/>
              <a:ext cx="71584" cy="61596"/>
              <a:chOff x="2072640" y="2492216"/>
              <a:chExt cx="130016" cy="110966"/>
            </a:xfrm>
          </p:grpSpPr>
          <p:cxnSp>
            <p:nvCxnSpPr>
              <p:cNvPr id="31" name="직선 연결선 30"/>
              <p:cNvCxnSpPr/>
              <p:nvPr/>
            </p:nvCxnSpPr>
            <p:spPr>
              <a:xfrm>
                <a:off x="2072640" y="2492216"/>
                <a:ext cx="13001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2072640" y="2549368"/>
                <a:ext cx="13001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2072640" y="2603182"/>
                <a:ext cx="13001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모서리가 둥근 직사각형 29"/>
            <p:cNvSpPr/>
            <p:nvPr/>
          </p:nvSpPr>
          <p:spPr>
            <a:xfrm>
              <a:off x="13277064" y="5281123"/>
              <a:ext cx="423244" cy="15454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/>
                <a:t>home</a:t>
              </a:r>
              <a:endParaRPr lang="ko-KR" altLang="en-US" sz="600" dirty="0"/>
            </a:p>
          </p:txBody>
        </p:sp>
      </p:grpSp>
      <p:sp>
        <p:nvSpPr>
          <p:cNvPr id="2" name="모서리가 둥근 직사각형 1"/>
          <p:cNvSpPr/>
          <p:nvPr/>
        </p:nvSpPr>
        <p:spPr>
          <a:xfrm>
            <a:off x="7714363" y="6469144"/>
            <a:ext cx="665480" cy="3898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Home</a:t>
            </a:r>
            <a:endParaRPr lang="ko-KR" altLang="en-US" sz="1200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8935572" y="6469144"/>
            <a:ext cx="665480" cy="3898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156781" y="6472156"/>
            <a:ext cx="665480" cy="3898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11377990" y="6472156"/>
            <a:ext cx="665480" cy="3898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3</a:t>
            </a:r>
            <a:endParaRPr lang="ko-KR" altLang="en-US" sz="1200" b="1" dirty="0"/>
          </a:p>
        </p:txBody>
      </p:sp>
      <p:sp>
        <p:nvSpPr>
          <p:cNvPr id="3" name="직사각형 2"/>
          <p:cNvSpPr/>
          <p:nvPr/>
        </p:nvSpPr>
        <p:spPr>
          <a:xfrm>
            <a:off x="7582099" y="6817003"/>
            <a:ext cx="6824781" cy="941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7866380" y="7000951"/>
            <a:ext cx="4022497" cy="505517"/>
            <a:chOff x="7866380" y="6990791"/>
            <a:chExt cx="4022497" cy="505517"/>
          </a:xfrm>
        </p:grpSpPr>
        <p:grpSp>
          <p:nvGrpSpPr>
            <p:cNvPr id="8" name="그룹 7"/>
            <p:cNvGrpSpPr/>
            <p:nvPr/>
          </p:nvGrpSpPr>
          <p:grpSpPr>
            <a:xfrm>
              <a:off x="7866380" y="6990791"/>
              <a:ext cx="4022497" cy="505517"/>
              <a:chOff x="7886700" y="7232188"/>
              <a:chExt cx="4022497" cy="505517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7886700" y="7237196"/>
                <a:ext cx="358140" cy="500509"/>
                <a:chOff x="7837146" y="7190611"/>
                <a:chExt cx="358140" cy="500509"/>
              </a:xfrm>
            </p:grpSpPr>
            <p:sp>
              <p:nvSpPr>
                <p:cNvPr id="45" name="타원 44"/>
                <p:cNvSpPr/>
                <p:nvPr/>
              </p:nvSpPr>
              <p:spPr>
                <a:xfrm>
                  <a:off x="7997597" y="7436306"/>
                  <a:ext cx="160403" cy="1943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" name="정육면체 3"/>
                <p:cNvSpPr/>
                <p:nvPr/>
              </p:nvSpPr>
              <p:spPr>
                <a:xfrm>
                  <a:off x="7837146" y="7190611"/>
                  <a:ext cx="358140" cy="401576"/>
                </a:xfrm>
                <a:prstGeom prst="cub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" name="타원 4"/>
                <p:cNvSpPr/>
                <p:nvPr/>
              </p:nvSpPr>
              <p:spPr>
                <a:xfrm>
                  <a:off x="7886700" y="7496801"/>
                  <a:ext cx="160403" cy="1943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7" name="그룹 46"/>
              <p:cNvGrpSpPr/>
              <p:nvPr/>
            </p:nvGrpSpPr>
            <p:grpSpPr>
              <a:xfrm>
                <a:off x="9116449" y="7232188"/>
                <a:ext cx="358140" cy="500509"/>
                <a:chOff x="7837146" y="7190611"/>
                <a:chExt cx="358140" cy="500509"/>
              </a:xfrm>
            </p:grpSpPr>
            <p:sp>
              <p:nvSpPr>
                <p:cNvPr id="48" name="타원 47"/>
                <p:cNvSpPr/>
                <p:nvPr/>
              </p:nvSpPr>
              <p:spPr>
                <a:xfrm>
                  <a:off x="7997597" y="7436306"/>
                  <a:ext cx="160403" cy="1943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정육면체 48"/>
                <p:cNvSpPr/>
                <p:nvPr/>
              </p:nvSpPr>
              <p:spPr>
                <a:xfrm>
                  <a:off x="7837146" y="7190611"/>
                  <a:ext cx="358140" cy="401576"/>
                </a:xfrm>
                <a:prstGeom prst="cube">
                  <a:avLst/>
                </a:prstGeom>
                <a:solidFill>
                  <a:schemeClr val="accent4">
                    <a:alpha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타원 49"/>
                <p:cNvSpPr/>
                <p:nvPr/>
              </p:nvSpPr>
              <p:spPr>
                <a:xfrm>
                  <a:off x="7886700" y="7496801"/>
                  <a:ext cx="160403" cy="1943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" name="그룹 50"/>
              <p:cNvGrpSpPr/>
              <p:nvPr/>
            </p:nvGrpSpPr>
            <p:grpSpPr>
              <a:xfrm>
                <a:off x="10339927" y="7234184"/>
                <a:ext cx="358140" cy="500509"/>
                <a:chOff x="7837146" y="7190611"/>
                <a:chExt cx="358140" cy="500509"/>
              </a:xfrm>
            </p:grpSpPr>
            <p:sp>
              <p:nvSpPr>
                <p:cNvPr id="52" name="타원 51"/>
                <p:cNvSpPr/>
                <p:nvPr/>
              </p:nvSpPr>
              <p:spPr>
                <a:xfrm>
                  <a:off x="7997597" y="7436306"/>
                  <a:ext cx="160403" cy="1943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정육면체 52"/>
                <p:cNvSpPr/>
                <p:nvPr/>
              </p:nvSpPr>
              <p:spPr>
                <a:xfrm>
                  <a:off x="7837146" y="7190611"/>
                  <a:ext cx="358140" cy="401576"/>
                </a:xfrm>
                <a:prstGeom prst="cube">
                  <a:avLst/>
                </a:prstGeom>
                <a:solidFill>
                  <a:schemeClr val="accent4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타원 53"/>
                <p:cNvSpPr/>
                <p:nvPr/>
              </p:nvSpPr>
              <p:spPr>
                <a:xfrm>
                  <a:off x="7886700" y="7496801"/>
                  <a:ext cx="160403" cy="1943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5" name="그룹 54"/>
              <p:cNvGrpSpPr/>
              <p:nvPr/>
            </p:nvGrpSpPr>
            <p:grpSpPr>
              <a:xfrm>
                <a:off x="11551057" y="7234184"/>
                <a:ext cx="358140" cy="500509"/>
                <a:chOff x="7837146" y="7190611"/>
                <a:chExt cx="358140" cy="500509"/>
              </a:xfrm>
            </p:grpSpPr>
            <p:sp>
              <p:nvSpPr>
                <p:cNvPr id="56" name="타원 55"/>
                <p:cNvSpPr/>
                <p:nvPr/>
              </p:nvSpPr>
              <p:spPr>
                <a:xfrm>
                  <a:off x="7997597" y="7436306"/>
                  <a:ext cx="160403" cy="1943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정육면체 56"/>
                <p:cNvSpPr/>
                <p:nvPr/>
              </p:nvSpPr>
              <p:spPr>
                <a:xfrm>
                  <a:off x="7837146" y="7190611"/>
                  <a:ext cx="358140" cy="401576"/>
                </a:xfrm>
                <a:prstGeom prst="cub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타원 57"/>
                <p:cNvSpPr/>
                <p:nvPr/>
              </p:nvSpPr>
              <p:spPr>
                <a:xfrm>
                  <a:off x="7886700" y="7496801"/>
                  <a:ext cx="160403" cy="1943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9" name="왼쪽/오른쪽 화살표 8"/>
            <p:cNvSpPr/>
            <p:nvPr/>
          </p:nvSpPr>
          <p:spPr>
            <a:xfrm>
              <a:off x="8348350" y="7134034"/>
              <a:ext cx="555729" cy="243839"/>
            </a:xfrm>
            <a:prstGeom prst="left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왼쪽/오른쪽 화살표 63"/>
            <p:cNvSpPr/>
            <p:nvPr/>
          </p:nvSpPr>
          <p:spPr>
            <a:xfrm>
              <a:off x="9599891" y="7134034"/>
              <a:ext cx="555729" cy="243839"/>
            </a:xfrm>
            <a:prstGeom prst="left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왼쪽/오른쪽 화살표 64"/>
            <p:cNvSpPr/>
            <p:nvPr/>
          </p:nvSpPr>
          <p:spPr>
            <a:xfrm>
              <a:off x="10832511" y="7147560"/>
              <a:ext cx="555729" cy="243839"/>
            </a:xfrm>
            <a:prstGeom prst="left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10959482" y="4131131"/>
            <a:ext cx="2046401" cy="1738976"/>
            <a:chOff x="10959483" y="4131131"/>
            <a:chExt cx="2038052" cy="1738976"/>
          </a:xfrm>
        </p:grpSpPr>
        <p:grpSp>
          <p:nvGrpSpPr>
            <p:cNvPr id="62" name="그룹 61"/>
            <p:cNvGrpSpPr/>
            <p:nvPr/>
          </p:nvGrpSpPr>
          <p:grpSpPr>
            <a:xfrm>
              <a:off x="10959483" y="4131131"/>
              <a:ext cx="2038052" cy="1738976"/>
              <a:chOff x="10916566" y="4239013"/>
              <a:chExt cx="1989212" cy="1670889"/>
            </a:xfrm>
          </p:grpSpPr>
          <p:sp>
            <p:nvSpPr>
              <p:cNvPr id="61" name="모서리가 접힌 도형 60"/>
              <p:cNvSpPr/>
              <p:nvPr/>
            </p:nvSpPr>
            <p:spPr>
              <a:xfrm>
                <a:off x="10935833" y="4239013"/>
                <a:ext cx="1842636" cy="1670889"/>
              </a:xfrm>
              <a:prstGeom prst="foldedCorner">
                <a:avLst>
                  <a:gd name="adj" fmla="val 11574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0916566" y="4247404"/>
                <a:ext cx="1989212" cy="1508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 smtClean="0"/>
                  <a:t>- </a:t>
                </a:r>
                <a:r>
                  <a:rPr lang="ko-KR" altLang="en-US" sz="800" b="1" dirty="0" smtClean="0"/>
                  <a:t>앱 설명</a:t>
                </a:r>
                <a:r>
                  <a:rPr lang="en-US" altLang="ko-KR" sz="800" b="1" dirty="0"/>
                  <a:t> </a:t>
                </a:r>
                <a:r>
                  <a:rPr lang="en-US" altLang="ko-KR" sz="800" b="1" dirty="0" smtClean="0"/>
                  <a:t>-</a:t>
                </a:r>
              </a:p>
              <a:p>
                <a:endParaRPr lang="en-US" altLang="ko-KR" sz="800" dirty="0"/>
              </a:p>
              <a:p>
                <a:r>
                  <a:rPr lang="en-US" altLang="ko-KR" sz="800" b="1" dirty="0" smtClean="0"/>
                  <a:t>1. </a:t>
                </a:r>
                <a:r>
                  <a:rPr lang="ko-KR" altLang="en-US" sz="800" dirty="0" smtClean="0"/>
                  <a:t>안드로이드 앱 스튜디오 사용</a:t>
                </a:r>
                <a:endParaRPr lang="en-US" altLang="ko-KR" sz="800" dirty="0"/>
              </a:p>
              <a:p>
                <a:r>
                  <a:rPr lang="en-US" altLang="ko-KR" sz="800" dirty="0" smtClean="0"/>
                  <a:t>(</a:t>
                </a:r>
                <a:r>
                  <a:rPr lang="ko-KR" altLang="en-US" sz="800" dirty="0" smtClean="0"/>
                  <a:t>사용언어 </a:t>
                </a:r>
                <a:r>
                  <a:rPr lang="en-US" altLang="ko-KR" sz="800" dirty="0" smtClean="0"/>
                  <a:t>:  java) </a:t>
                </a:r>
                <a:endParaRPr lang="en-US" altLang="ko-KR" sz="800" dirty="0" smtClean="0">
                  <a:sym typeface="Wingdings" panose="05000000000000000000" pitchFamily="2" charset="2"/>
                </a:endParaRPr>
              </a:p>
              <a:p>
                <a:endParaRPr lang="en-US" altLang="ko-KR" sz="800" dirty="0">
                  <a:sym typeface="Wingdings" panose="05000000000000000000" pitchFamily="2" charset="2"/>
                </a:endParaRPr>
              </a:p>
              <a:p>
                <a:r>
                  <a:rPr lang="en-US" altLang="ko-KR" sz="800" b="1" dirty="0" smtClean="0">
                    <a:sym typeface="Wingdings" panose="05000000000000000000" pitchFamily="2" charset="2"/>
                  </a:rPr>
                  <a:t>2. </a:t>
                </a:r>
                <a:r>
                  <a:rPr lang="en-US" altLang="ko-KR" sz="800" dirty="0" smtClean="0">
                    <a:sym typeface="Wingdings" panose="05000000000000000000" pitchFamily="2" charset="2"/>
                  </a:rPr>
                  <a:t>(1~6)</a:t>
                </a:r>
                <a:r>
                  <a:rPr lang="ko-KR" altLang="en-US" sz="800" dirty="0" smtClean="0">
                    <a:sym typeface="Wingdings" panose="05000000000000000000" pitchFamily="2" charset="2"/>
                  </a:rPr>
                  <a:t>번호를 누르면</a:t>
                </a:r>
                <a:endParaRPr lang="en-US" altLang="ko-KR" sz="800" dirty="0">
                  <a:sym typeface="Wingdings" panose="05000000000000000000" pitchFamily="2" charset="2"/>
                </a:endParaRPr>
              </a:p>
              <a:p>
                <a:r>
                  <a:rPr lang="ko-KR" altLang="en-US" sz="800" dirty="0" smtClean="0">
                    <a:sym typeface="Wingdings" panose="05000000000000000000" pitchFamily="2" charset="2"/>
                  </a:rPr>
                  <a:t>각 번호에 맞는 반으로 이동</a:t>
                </a:r>
                <a:endParaRPr lang="en-US" altLang="ko-KR" sz="800" dirty="0" smtClean="0">
                  <a:sym typeface="Wingdings" panose="05000000000000000000" pitchFamily="2" charset="2"/>
                </a:endParaRPr>
              </a:p>
              <a:p>
                <a:endParaRPr lang="en-US" altLang="ko-KR" sz="800" dirty="0">
                  <a:sym typeface="Wingdings" panose="05000000000000000000" pitchFamily="2" charset="2"/>
                </a:endParaRPr>
              </a:p>
              <a:p>
                <a:r>
                  <a:rPr lang="en-US" altLang="ko-KR" sz="800" b="1" dirty="0" smtClean="0">
                    <a:sym typeface="Wingdings" panose="05000000000000000000" pitchFamily="2" charset="2"/>
                  </a:rPr>
                  <a:t>3. </a:t>
                </a:r>
                <a:r>
                  <a:rPr lang="en-US" altLang="ko-KR" sz="800" dirty="0" smtClean="0">
                    <a:sym typeface="Wingdings" panose="05000000000000000000" pitchFamily="2" charset="2"/>
                  </a:rPr>
                  <a:t>Home: </a:t>
                </a:r>
                <a:r>
                  <a:rPr lang="ko-KR" altLang="en-US" sz="800" dirty="0" smtClean="0">
                    <a:sym typeface="Wingdings" panose="05000000000000000000" pitchFamily="2" charset="2"/>
                  </a:rPr>
                  <a:t>지정된 홈으로 이동</a:t>
                </a:r>
                <a:endParaRPr lang="en-US" altLang="ko-KR" sz="800" dirty="0" smtClean="0">
                  <a:sym typeface="Wingdings" panose="05000000000000000000" pitchFamily="2" charset="2"/>
                </a:endParaRPr>
              </a:p>
              <a:p>
                <a:endParaRPr lang="en-US" altLang="ko-KR" sz="800" dirty="0">
                  <a:sym typeface="Wingdings" panose="05000000000000000000" pitchFamily="2" charset="2"/>
                </a:endParaRPr>
              </a:p>
              <a:p>
                <a:r>
                  <a:rPr lang="en-US" altLang="ko-KR" sz="800" b="1" dirty="0" smtClean="0">
                    <a:sym typeface="Wingdings" panose="05000000000000000000" pitchFamily="2" charset="2"/>
                  </a:rPr>
                  <a:t>4. </a:t>
                </a:r>
                <a:r>
                  <a:rPr lang="en-US" altLang="ko-KR" sz="800" dirty="0" smtClean="0">
                    <a:sym typeface="Wingdings" panose="05000000000000000000" pitchFamily="2" charset="2"/>
                  </a:rPr>
                  <a:t>Open/close : Open </a:t>
                </a:r>
                <a:r>
                  <a:rPr lang="ko-KR" altLang="en-US" sz="800" dirty="0" smtClean="0">
                    <a:sym typeface="Wingdings" panose="05000000000000000000" pitchFamily="2" charset="2"/>
                  </a:rPr>
                  <a:t>버튼을 눌렀을 때 </a:t>
                </a:r>
                <a:r>
                  <a:rPr lang="en-US" altLang="ko-KR" sz="800" dirty="0" smtClean="0">
                    <a:sym typeface="Wingdings" panose="05000000000000000000" pitchFamily="2" charset="2"/>
                  </a:rPr>
                  <a:t>Close   </a:t>
                </a:r>
                <a:r>
                  <a:rPr lang="ko-KR" altLang="en-US" sz="800" dirty="0" smtClean="0">
                    <a:sym typeface="Wingdings" panose="05000000000000000000" pitchFamily="2" charset="2"/>
                  </a:rPr>
                  <a:t>버튼으로 전환된다</a:t>
                </a:r>
                <a:r>
                  <a:rPr lang="en-US" altLang="ko-KR" sz="800" dirty="0" smtClean="0">
                    <a:sym typeface="Wingdings" panose="05000000000000000000" pitchFamily="2" charset="2"/>
                  </a:rPr>
                  <a:t>.</a:t>
                </a:r>
                <a:endParaRPr lang="en-US" altLang="ko-KR" sz="1100" dirty="0" smtClean="0"/>
              </a:p>
            </p:txBody>
          </p:sp>
        </p:grpSp>
        <p:sp>
          <p:nvSpPr>
            <p:cNvPr id="73" name="모서리가 둥근 직사각형 72"/>
            <p:cNvSpPr/>
            <p:nvPr/>
          </p:nvSpPr>
          <p:spPr>
            <a:xfrm>
              <a:off x="11045885" y="5539874"/>
              <a:ext cx="337185" cy="106891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 smtClean="0"/>
                <a:t>Close</a:t>
              </a:r>
              <a:endParaRPr lang="ko-KR" altLang="en-US" sz="400" dirty="0"/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11695416" y="5426530"/>
              <a:ext cx="329824" cy="96731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 smtClean="0"/>
                <a:t>Open</a:t>
              </a:r>
              <a:endParaRPr lang="ko-KR" altLang="en-US" sz="400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373</Words>
  <Application>Microsoft Office PowerPoint</Application>
  <PresentationFormat>사용자 지정</PresentationFormat>
  <Paragraphs>41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Wingdings</vt:lpstr>
      <vt:lpstr>Office 테마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경규</dc:creator>
  <cp:lastModifiedBy>user</cp:lastModifiedBy>
  <cp:revision>38</cp:revision>
  <dcterms:created xsi:type="dcterms:W3CDTF">2020-11-09T07:20:40Z</dcterms:created>
  <dcterms:modified xsi:type="dcterms:W3CDTF">2023-11-24T05:24:59Z</dcterms:modified>
  <cp:version/>
</cp:coreProperties>
</file>