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6" autoAdjust="0"/>
  </p:normalViewPr>
  <p:slideViewPr>
    <p:cSldViewPr snapToGrid="0">
      <p:cViewPr>
        <p:scale>
          <a:sx n="66" d="100"/>
          <a:sy n="66" d="100"/>
        </p:scale>
        <p:origin x="-29" y="-4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7919432" y="3469593"/>
            <a:ext cx="9060817" cy="32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1304717" y="303980"/>
            <a:ext cx="9060817" cy="95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031582" y="2665532"/>
            <a:ext cx="1304044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31582" y="7155103"/>
            <a:ext cx="1304044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6"/>
              <a:buNone/>
              <a:defRPr sz="280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039455" y="2846200"/>
            <a:ext cx="642572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7654171" y="2846200"/>
            <a:ext cx="642572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41425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041426" y="3905482"/>
            <a:ext cx="6396193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7654172" y="2620980"/>
            <a:ext cx="6427693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4"/>
          </p:nvPr>
        </p:nvSpPr>
        <p:spPr>
          <a:xfrm>
            <a:off x="7654172" y="3905482"/>
            <a:ext cx="6427693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77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Char char="•"/>
              <a:defRPr sz="4365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4167747" y="-282091"/>
            <a:ext cx="6783857" cy="130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039456" y="2846200"/>
            <a:ext cx="1304044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777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Char char="•"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993A2-5FD1-4D5D-980C-A0814FF8948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5" y="476"/>
            <a:ext cx="15118080" cy="1069086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397000" y="3871476"/>
            <a:ext cx="5931000" cy="574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30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T-BOT</a:t>
            </a:r>
          </a:p>
        </p:txBody>
      </p:sp>
      <p:sp>
        <p:nvSpPr>
          <p:cNvPr id="86" name="Google Shape;86;p1"/>
          <p:cNvSpPr txBox="1"/>
          <p:nvPr/>
        </p:nvSpPr>
        <p:spPr>
          <a:xfrm>
            <a:off x="3395531" y="4799621"/>
            <a:ext cx="3822700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altLang="ko-K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모두를 위한 깨끗한 에너지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1524000" y="5943599"/>
            <a:ext cx="5931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97000" y="8051797"/>
            <a:ext cx="5930900" cy="2711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30814" y="1970020"/>
            <a:ext cx="6706616" cy="1323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ko-KR" sz="1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이동 기능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각 반마다 단말기를 설치 한 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앱에 달려있는 호출 버튼을 눌러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호출하면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스탭모터를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활용한 바퀴를 이용해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호출한 반으로 이동할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뚜껑 제어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호출한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도착하면 단말기에 있는 뚜껑 열림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닫힘 버튼을 누르면 뚜껑에 달린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서보모터를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이용해 자동으로 뚜껑을 열고 닫을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상태 표시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활용하여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달려있는 뚜껑이 </a:t>
            </a:r>
            <a:r>
              <a:rPr lang="ko-KR" altLang="en-US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열려 있으면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초록불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닫혀 있으면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빨간불로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나타낼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호출 표시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정면에 달린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8*8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도트매트릭스를 활용하여 이동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도착중인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반을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시작적으로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표시해 호출하지 않은 반에서도 확인 할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7886700" y="8534399"/>
            <a:ext cx="6070600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학교와 같이 긴 복도가 있는 건물에서 쓰레기를 버리기 위한 시간을 줄일 수 있습니다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또한 캔이나 플라스틱과 같은 다양한 쓰레기 유형에 대응하는 기능을 추가하여 더욱 세부적인 분리수거가 가능하도록 발전시킬 수 있습니다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그리고 추후에 태양광 배터리를 부착하여 복도에서 들어오는 햇빛으로 충전하는 친환경 에너지를 활용하는 제품이 될 수 있습니다</a:t>
            </a:r>
            <a:r>
              <a:rPr lang="en-US" altLang="ko-KR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47354" y="454893"/>
            <a:ext cx="1360713" cy="41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  <a:ea typeface="맑은 고딕"/>
              </a:rPr>
              <a:t>H06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9860" y="4023330"/>
            <a:ext cx="2839011" cy="182948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Google Shape;87;p1"/>
          <p:cNvSpPr txBox="1"/>
          <p:nvPr/>
        </p:nvSpPr>
        <p:spPr>
          <a:xfrm>
            <a:off x="1174467" y="8333175"/>
            <a:ext cx="5931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1"/>
            <a:r>
              <a:rPr lang="ko-KR" altLang="ko-KR" dirty="0"/>
              <a:t>학생들</a:t>
            </a:r>
            <a:r>
              <a:rPr lang="en-US" altLang="ko-KR" dirty="0"/>
              <a:t>: </a:t>
            </a:r>
            <a:r>
              <a:rPr lang="ko-KR" altLang="ko-KR" dirty="0"/>
              <a:t>쓰레기통 호출의 편리성과 환경 보호에 대한 인식 향상</a:t>
            </a:r>
          </a:p>
          <a:p>
            <a:pPr latinLnBrk="1"/>
            <a:r>
              <a:rPr lang="ko-KR" altLang="ko-KR" dirty="0"/>
              <a:t>교사들</a:t>
            </a:r>
            <a:r>
              <a:rPr lang="en-US" altLang="ko-KR" dirty="0"/>
              <a:t>: </a:t>
            </a:r>
            <a:r>
              <a:rPr lang="ko-KR" altLang="ko-KR" dirty="0"/>
              <a:t>교실 청결 유지 및 환경 교육 지원</a:t>
            </a:r>
          </a:p>
          <a:p>
            <a:pPr latinLnBrk="1"/>
            <a:r>
              <a:rPr lang="ko-KR" altLang="ko-KR" dirty="0"/>
              <a:t>학교 </a:t>
            </a:r>
            <a:r>
              <a:rPr lang="ko-KR" altLang="ko-KR" dirty="0" err="1"/>
              <a:t>관리진</a:t>
            </a:r>
            <a:r>
              <a:rPr lang="en-US" altLang="ko-KR" dirty="0"/>
              <a:t>: </a:t>
            </a:r>
            <a:r>
              <a:rPr lang="ko-KR" altLang="ko-KR" dirty="0"/>
              <a:t>효율적인 쓰레기 수거 및 관리</a:t>
            </a:r>
          </a:p>
        </p:txBody>
      </p:sp>
      <p:sp>
        <p:nvSpPr>
          <p:cNvPr id="11" name="Google Shape;87;p1"/>
          <p:cNvSpPr txBox="1"/>
          <p:nvPr/>
        </p:nvSpPr>
        <p:spPr>
          <a:xfrm>
            <a:off x="963638" y="5901532"/>
            <a:ext cx="621020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1"/>
            <a:r>
              <a:rPr lang="ko-KR" altLang="ko-KR" sz="1000" dirty="0">
                <a:solidFill>
                  <a:srgbClr val="FF0000"/>
                </a:solidFill>
              </a:rPr>
              <a:t>내부적 상황</a:t>
            </a:r>
            <a:r>
              <a:rPr lang="en-US" altLang="ko-KR" sz="1000" dirty="0"/>
              <a:t>: </a:t>
            </a:r>
            <a:r>
              <a:rPr lang="ko-KR" altLang="ko-KR" sz="1000" dirty="0"/>
              <a:t>학생들이 쓰레기를 제대로 </a:t>
            </a:r>
            <a:r>
              <a:rPr lang="ko-KR" altLang="ko-KR" sz="1000" dirty="0" smtClean="0"/>
              <a:t>분리</a:t>
            </a:r>
            <a:r>
              <a:rPr lang="ko-KR" altLang="en-US" sz="1000" dirty="0" smtClean="0"/>
              <a:t>배출</a:t>
            </a:r>
            <a:r>
              <a:rPr lang="ko-KR" altLang="ko-KR" sz="1000" dirty="0" smtClean="0"/>
              <a:t>하지 </a:t>
            </a:r>
            <a:r>
              <a:rPr lang="ko-KR" altLang="ko-KR" sz="1000" dirty="0"/>
              <a:t>못 하는 상황에서 원래 쓰레기통은 각 반마다 하나씩 배치 되어있지만</a:t>
            </a:r>
            <a:r>
              <a:rPr lang="en-US" altLang="ko-KR" sz="1000" dirty="0"/>
              <a:t>, </a:t>
            </a:r>
            <a:r>
              <a:rPr lang="ko-KR" altLang="ko-KR" sz="1000" dirty="0"/>
              <a:t>움직이는 쓰레기통이 있다면 일일이 분리 </a:t>
            </a:r>
            <a:r>
              <a:rPr lang="ko-KR" altLang="en-US" sz="1000" dirty="0" smtClean="0"/>
              <a:t>배출을</a:t>
            </a:r>
            <a:r>
              <a:rPr lang="ko-KR" altLang="ko-KR" sz="1000" dirty="0" smtClean="0"/>
              <a:t> </a:t>
            </a:r>
            <a:r>
              <a:rPr lang="ko-KR" altLang="ko-KR" sz="1000" dirty="0"/>
              <a:t>하여 쓰레기장 까지 가지 않아도 되고</a:t>
            </a:r>
            <a:r>
              <a:rPr lang="en-US" altLang="ko-KR" sz="1000" dirty="0"/>
              <a:t>, </a:t>
            </a:r>
            <a:r>
              <a:rPr lang="ko-KR" altLang="ko-KR" sz="1000" dirty="0"/>
              <a:t>학생들이 분리수거를 제대로 못 하는 상황에서 쓰레기 분리수거를 제대로 할 수 있도록 만들 수 </a:t>
            </a:r>
            <a:r>
              <a:rPr lang="ko-KR" altLang="en-US" sz="1000" dirty="0" smtClean="0"/>
              <a:t>있습니다</a:t>
            </a:r>
            <a:r>
              <a:rPr lang="en-US" altLang="ko-KR" sz="1000" dirty="0" smtClean="0"/>
              <a:t>. </a:t>
            </a:r>
          </a:p>
          <a:p>
            <a:pPr latinLnBrk="1"/>
            <a:endParaRPr lang="ko-KR" altLang="ko-KR" sz="1000" dirty="0"/>
          </a:p>
          <a:p>
            <a:pPr latinLnBrk="1"/>
            <a:r>
              <a:rPr lang="ko-KR" altLang="ko-KR" sz="1000" dirty="0">
                <a:solidFill>
                  <a:srgbClr val="FF0000"/>
                </a:solidFill>
              </a:rPr>
              <a:t>외부적 상황</a:t>
            </a:r>
            <a:r>
              <a:rPr lang="en-US" altLang="ko-KR" sz="1000" dirty="0"/>
              <a:t>: </a:t>
            </a:r>
            <a:r>
              <a:rPr lang="ko-KR" altLang="en-US" sz="1000" dirty="0"/>
              <a:t>외부적으로 보았을 때</a:t>
            </a:r>
            <a:r>
              <a:rPr lang="en-US" altLang="ko-KR" sz="1000" dirty="0"/>
              <a:t>, </a:t>
            </a:r>
            <a:r>
              <a:rPr lang="ko-KR" altLang="en-US" sz="1000" dirty="0"/>
              <a:t>전국적으로 </a:t>
            </a:r>
            <a:r>
              <a:rPr lang="ko-KR" altLang="en-US" sz="1000" dirty="0" smtClean="0"/>
              <a:t>분리배출이 이루어지지 않아 환경오염이 </a:t>
            </a:r>
            <a:r>
              <a:rPr lang="ko-KR" altLang="en-US" sz="1000" dirty="0"/>
              <a:t>심해지고 있는 상황입니다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이에 </a:t>
            </a:r>
            <a:r>
              <a:rPr lang="en-US" altLang="ko-KR" sz="1000" dirty="0" smtClean="0"/>
              <a:t>T-BOT </a:t>
            </a:r>
            <a:r>
              <a:rPr lang="ko-KR" altLang="en-US" sz="1000" dirty="0" smtClean="0"/>
              <a:t>을 활용한다면 환경오염을 막을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움직이는 쓰레기통은 세련된 디자인과 </a:t>
            </a:r>
            <a:r>
              <a:rPr lang="en-US" altLang="ko-KR" sz="1000" dirty="0"/>
              <a:t>LED </a:t>
            </a:r>
            <a:r>
              <a:rPr lang="ko-KR" altLang="en-US" sz="1000" dirty="0"/>
              <a:t>화면으로 분리수거 안내를 제공하며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효율적인 </a:t>
            </a:r>
            <a:r>
              <a:rPr lang="ko-KR" altLang="en-US" sz="1000" dirty="0"/>
              <a:t>쓰레기 처리와 사용자 편의성을 높일 수 있습니다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또한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블루투스 연결을 통해 사용자는 쓰레기를 편리하게 분리배출 할 수 있고 관리자 또한 효율적으로 관리할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이를 통해 움직이는 쓰레기통은 분리배출 개선과 모두를 위한 깨끗한 에너지를 만들 수 있는 도움이 되겠습니다</a:t>
            </a:r>
            <a:r>
              <a:rPr lang="en-US" altLang="ko-KR" sz="1000" dirty="0" smtClean="0"/>
              <a:t>. </a:t>
            </a:r>
            <a:endParaRPr lang="ko-KR" altLang="ko-KR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3043746" y="3871476"/>
            <a:ext cx="1162194" cy="2197642"/>
            <a:chOff x="12890649" y="3871476"/>
            <a:chExt cx="1162194" cy="2197642"/>
          </a:xfrm>
        </p:grpSpPr>
        <p:sp>
          <p:nvSpPr>
            <p:cNvPr id="13" name="양쪽 모서리가 둥근 사각형 12"/>
            <p:cNvSpPr/>
            <p:nvPr/>
          </p:nvSpPr>
          <p:spPr>
            <a:xfrm>
              <a:off x="12903952" y="4201975"/>
              <a:ext cx="1137219" cy="123260"/>
            </a:xfrm>
            <a:prstGeom prst="round2SameRect">
              <a:avLst>
                <a:gd name="adj1" fmla="val 0"/>
                <a:gd name="adj2" fmla="val 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890649" y="3871476"/>
              <a:ext cx="1162194" cy="2197642"/>
            </a:xfrm>
            <a:prstGeom prst="roundRect">
              <a:avLst>
                <a:gd name="adj" fmla="val 1118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3298554" y="3939841"/>
              <a:ext cx="346384" cy="83489"/>
              <a:chOff x="6657294" y="2371667"/>
              <a:chExt cx="629127" cy="150405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657294" y="2371667"/>
                <a:ext cx="463978" cy="15040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172285" y="2388052"/>
                <a:ext cx="114136" cy="1176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양쪽 모서리가 둥근 사각형 15"/>
            <p:cNvSpPr/>
            <p:nvPr/>
          </p:nvSpPr>
          <p:spPr>
            <a:xfrm flipV="1">
              <a:off x="12923520" y="5741633"/>
              <a:ext cx="1089857" cy="291400"/>
            </a:xfrm>
            <a:prstGeom prst="round2SameRect">
              <a:avLst>
                <a:gd name="adj1" fmla="val 28022"/>
                <a:gd name="adj2" fmla="val 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180953" y="5822741"/>
              <a:ext cx="568105" cy="1077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연결</a:t>
              </a:r>
              <a:endParaRPr lang="ko-KR" altLang="en-US" sz="6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979206" y="4440321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3277809" y="5508021"/>
              <a:ext cx="423575" cy="1463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/>
                <a:t>Open</a:t>
              </a:r>
              <a:endParaRPr lang="ko-KR" altLang="en-US" sz="6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339434" y="4442674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3715815" y="4440321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2979206" y="4855955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339434" y="4858308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3715815" y="4855955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>
              <a:off x="12920606" y="4183926"/>
              <a:ext cx="1096582" cy="123260"/>
            </a:xfrm>
            <a:prstGeom prst="round2SameRect">
              <a:avLst>
                <a:gd name="adj1" fmla="val 0"/>
                <a:gd name="adj2" fmla="val 0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T-BOT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3818573" y="4202740"/>
              <a:ext cx="90278" cy="89102"/>
              <a:chOff x="-1473587" y="2313338"/>
              <a:chExt cx="2469363" cy="224747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순서도: 연결자 33"/>
              <p:cNvSpPr/>
              <p:nvPr/>
            </p:nvSpPr>
            <p:spPr>
              <a:xfrm>
                <a:off x="-1473587" y="2313338"/>
                <a:ext cx="2469363" cy="222835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38"/>
              <p:cNvSpPr/>
              <p:nvPr/>
            </p:nvSpPr>
            <p:spPr>
              <a:xfrm>
                <a:off x="-1237718" y="3590420"/>
                <a:ext cx="2005125" cy="970396"/>
              </a:xfrm>
              <a:custGeom>
                <a:avLst/>
                <a:gdLst>
                  <a:gd name="connsiteX0" fmla="*/ 0 w 1905939"/>
                  <a:gd name="connsiteY0" fmla="*/ 568750 h 1137499"/>
                  <a:gd name="connsiteX1" fmla="*/ 952970 w 1905939"/>
                  <a:gd name="connsiteY1" fmla="*/ 0 h 1137499"/>
                  <a:gd name="connsiteX2" fmla="*/ 1905940 w 1905939"/>
                  <a:gd name="connsiteY2" fmla="*/ 568750 h 1137499"/>
                  <a:gd name="connsiteX3" fmla="*/ 952970 w 1905939"/>
                  <a:gd name="connsiteY3" fmla="*/ 1137500 h 1137499"/>
                  <a:gd name="connsiteX4" fmla="*/ 0 w 1905939"/>
                  <a:gd name="connsiteY4" fmla="*/ 568750 h 1137499"/>
                  <a:gd name="connsiteX0" fmla="*/ 0 w 1905940"/>
                  <a:gd name="connsiteY0" fmla="*/ 568750 h 1190840"/>
                  <a:gd name="connsiteX1" fmla="*/ 952970 w 1905940"/>
                  <a:gd name="connsiteY1" fmla="*/ 0 h 1190840"/>
                  <a:gd name="connsiteX2" fmla="*/ 1905940 w 1905940"/>
                  <a:gd name="connsiteY2" fmla="*/ 568750 h 1190840"/>
                  <a:gd name="connsiteX3" fmla="*/ 952970 w 1905940"/>
                  <a:gd name="connsiteY3" fmla="*/ 1190840 h 1190840"/>
                  <a:gd name="connsiteX4" fmla="*/ 0 w 1905940"/>
                  <a:gd name="connsiteY4" fmla="*/ 568750 h 1190840"/>
                  <a:gd name="connsiteX0" fmla="*/ 0 w 1951660"/>
                  <a:gd name="connsiteY0" fmla="*/ 668526 h 1192134"/>
                  <a:gd name="connsiteX1" fmla="*/ 998690 w 1951660"/>
                  <a:gd name="connsiteY1" fmla="*/ 716 h 1192134"/>
                  <a:gd name="connsiteX2" fmla="*/ 1951660 w 1951660"/>
                  <a:gd name="connsiteY2" fmla="*/ 569466 h 1192134"/>
                  <a:gd name="connsiteX3" fmla="*/ 998690 w 1951660"/>
                  <a:gd name="connsiteY3" fmla="*/ 1191556 h 1192134"/>
                  <a:gd name="connsiteX4" fmla="*/ 0 w 1951660"/>
                  <a:gd name="connsiteY4" fmla="*/ 668526 h 1192134"/>
                  <a:gd name="connsiteX0" fmla="*/ 0 w 2005000"/>
                  <a:gd name="connsiteY0" fmla="*/ 667946 h 1191104"/>
                  <a:gd name="connsiteX1" fmla="*/ 998690 w 2005000"/>
                  <a:gd name="connsiteY1" fmla="*/ 136 h 1191104"/>
                  <a:gd name="connsiteX2" fmla="*/ 2005000 w 2005000"/>
                  <a:gd name="connsiteY2" fmla="*/ 622226 h 1191104"/>
                  <a:gd name="connsiteX3" fmla="*/ 998690 w 2005000"/>
                  <a:gd name="connsiteY3" fmla="*/ 1190976 h 1191104"/>
                  <a:gd name="connsiteX4" fmla="*/ 0 w 2005000"/>
                  <a:gd name="connsiteY4" fmla="*/ 667946 h 1191104"/>
                  <a:gd name="connsiteX0" fmla="*/ 30 w 2005030"/>
                  <a:gd name="connsiteY0" fmla="*/ 470037 h 993184"/>
                  <a:gd name="connsiteX1" fmla="*/ 968240 w 2005030"/>
                  <a:gd name="connsiteY1" fmla="*/ 347 h 993184"/>
                  <a:gd name="connsiteX2" fmla="*/ 2005030 w 2005030"/>
                  <a:gd name="connsiteY2" fmla="*/ 424317 h 993184"/>
                  <a:gd name="connsiteX3" fmla="*/ 998720 w 2005030"/>
                  <a:gd name="connsiteY3" fmla="*/ 993067 h 993184"/>
                  <a:gd name="connsiteX4" fmla="*/ 30 w 2005030"/>
                  <a:gd name="connsiteY4" fmla="*/ 470037 h 993184"/>
                  <a:gd name="connsiteX0" fmla="*/ 1071 w 2006071"/>
                  <a:gd name="connsiteY0" fmla="*/ 515665 h 1038814"/>
                  <a:gd name="connsiteX1" fmla="*/ 832121 w 2006071"/>
                  <a:gd name="connsiteY1" fmla="*/ 255 h 1038814"/>
                  <a:gd name="connsiteX2" fmla="*/ 2006071 w 2006071"/>
                  <a:gd name="connsiteY2" fmla="*/ 469945 h 1038814"/>
                  <a:gd name="connsiteX3" fmla="*/ 999761 w 2006071"/>
                  <a:gd name="connsiteY3" fmla="*/ 1038695 h 1038814"/>
                  <a:gd name="connsiteX4" fmla="*/ 1071 w 2006071"/>
                  <a:gd name="connsiteY4" fmla="*/ 515665 h 1038814"/>
                  <a:gd name="connsiteX0" fmla="*/ 199 w 2005199"/>
                  <a:gd name="connsiteY0" fmla="*/ 538495 h 1061646"/>
                  <a:gd name="connsiteX1" fmla="*/ 922689 w 2005199"/>
                  <a:gd name="connsiteY1" fmla="*/ 225 h 1061646"/>
                  <a:gd name="connsiteX2" fmla="*/ 2005199 w 2005199"/>
                  <a:gd name="connsiteY2" fmla="*/ 492775 h 1061646"/>
                  <a:gd name="connsiteX3" fmla="*/ 998889 w 2005199"/>
                  <a:gd name="connsiteY3" fmla="*/ 1061525 h 1061646"/>
                  <a:gd name="connsiteX4" fmla="*/ 199 w 2005199"/>
                  <a:gd name="connsiteY4" fmla="*/ 538495 h 1061646"/>
                  <a:gd name="connsiteX0" fmla="*/ 125 w 2005125"/>
                  <a:gd name="connsiteY0" fmla="*/ 447251 h 970397"/>
                  <a:gd name="connsiteX1" fmla="*/ 937855 w 2005125"/>
                  <a:gd name="connsiteY1" fmla="*/ 421 h 970397"/>
                  <a:gd name="connsiteX2" fmla="*/ 2005125 w 2005125"/>
                  <a:gd name="connsiteY2" fmla="*/ 401531 h 970397"/>
                  <a:gd name="connsiteX3" fmla="*/ 998815 w 2005125"/>
                  <a:gd name="connsiteY3" fmla="*/ 970281 h 970397"/>
                  <a:gd name="connsiteX4" fmla="*/ 125 w 2005125"/>
                  <a:gd name="connsiteY4" fmla="*/ 447251 h 97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125" h="970397">
                    <a:moveTo>
                      <a:pt x="125" y="447251"/>
                    </a:moveTo>
                    <a:cubicBezTo>
                      <a:pt x="-10035" y="285608"/>
                      <a:pt x="603688" y="8041"/>
                      <a:pt x="937855" y="421"/>
                    </a:cubicBezTo>
                    <a:cubicBezTo>
                      <a:pt x="1272022" y="-7199"/>
                      <a:pt x="2005125" y="87419"/>
                      <a:pt x="2005125" y="401531"/>
                    </a:cubicBezTo>
                    <a:cubicBezTo>
                      <a:pt x="2005125" y="715643"/>
                      <a:pt x="1332982" y="962661"/>
                      <a:pt x="998815" y="970281"/>
                    </a:cubicBezTo>
                    <a:cubicBezTo>
                      <a:pt x="664648" y="977901"/>
                      <a:pt x="10285" y="608894"/>
                      <a:pt x="125" y="44725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3945603" y="4212411"/>
              <a:ext cx="71584" cy="61596"/>
              <a:chOff x="2072640" y="2492216"/>
              <a:chExt cx="130016" cy="110966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072640" y="2492216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072640" y="2549368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072640" y="2603182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모서리가 둥근 직사각형 29"/>
            <p:cNvSpPr/>
            <p:nvPr/>
          </p:nvSpPr>
          <p:spPr>
            <a:xfrm>
              <a:off x="13277064" y="5281123"/>
              <a:ext cx="423244" cy="15454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/>
                <a:t>home</a:t>
              </a:r>
              <a:endParaRPr lang="ko-KR" altLang="en-US" sz="6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7714363" y="6469144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Home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35572" y="6469144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156781" y="6472156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377990" y="6472156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7582099" y="6817003"/>
            <a:ext cx="6824781" cy="94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7866380" y="7000951"/>
            <a:ext cx="4022497" cy="505517"/>
            <a:chOff x="7866380" y="6990791"/>
            <a:chExt cx="4022497" cy="505517"/>
          </a:xfrm>
        </p:grpSpPr>
        <p:grpSp>
          <p:nvGrpSpPr>
            <p:cNvPr id="8" name="그룹 7"/>
            <p:cNvGrpSpPr/>
            <p:nvPr/>
          </p:nvGrpSpPr>
          <p:grpSpPr>
            <a:xfrm>
              <a:off x="7866380" y="6990791"/>
              <a:ext cx="4022497" cy="505517"/>
              <a:chOff x="7886700" y="7232188"/>
              <a:chExt cx="4022497" cy="505517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886700" y="7237196"/>
                <a:ext cx="358140" cy="500509"/>
                <a:chOff x="7837146" y="7190611"/>
                <a:chExt cx="358140" cy="500509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정육면체 3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9116449" y="7232188"/>
                <a:ext cx="358140" cy="500509"/>
                <a:chOff x="7837146" y="7190611"/>
                <a:chExt cx="358140" cy="500509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10339927" y="7234184"/>
                <a:ext cx="358140" cy="500509"/>
                <a:chOff x="7837146" y="7190611"/>
                <a:chExt cx="358140" cy="500509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11551057" y="7234184"/>
                <a:ext cx="358140" cy="500509"/>
                <a:chOff x="7837146" y="7190611"/>
                <a:chExt cx="358140" cy="500509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정육면체 56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왼쪽/오른쪽 화살표 8"/>
            <p:cNvSpPr/>
            <p:nvPr/>
          </p:nvSpPr>
          <p:spPr>
            <a:xfrm>
              <a:off x="8348350" y="7134034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왼쪽/오른쪽 화살표 63"/>
            <p:cNvSpPr/>
            <p:nvPr/>
          </p:nvSpPr>
          <p:spPr>
            <a:xfrm>
              <a:off x="9599891" y="7134034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왼쪽/오른쪽 화살표 64"/>
            <p:cNvSpPr/>
            <p:nvPr/>
          </p:nvSpPr>
          <p:spPr>
            <a:xfrm>
              <a:off x="10832511" y="7147560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0959482" y="4131131"/>
            <a:ext cx="2046401" cy="1738976"/>
            <a:chOff x="10959483" y="4131131"/>
            <a:chExt cx="2038052" cy="1738976"/>
          </a:xfrm>
        </p:grpSpPr>
        <p:grpSp>
          <p:nvGrpSpPr>
            <p:cNvPr id="62" name="그룹 61"/>
            <p:cNvGrpSpPr/>
            <p:nvPr/>
          </p:nvGrpSpPr>
          <p:grpSpPr>
            <a:xfrm>
              <a:off x="10959483" y="4131131"/>
              <a:ext cx="2038052" cy="1738976"/>
              <a:chOff x="10916566" y="4239013"/>
              <a:chExt cx="1989212" cy="1670889"/>
            </a:xfrm>
          </p:grpSpPr>
          <p:sp>
            <p:nvSpPr>
              <p:cNvPr id="61" name="모서리가 접힌 도형 60"/>
              <p:cNvSpPr/>
              <p:nvPr/>
            </p:nvSpPr>
            <p:spPr>
              <a:xfrm>
                <a:off x="10935833" y="4239013"/>
                <a:ext cx="1842636" cy="1670889"/>
              </a:xfrm>
              <a:prstGeom prst="foldedCorner">
                <a:avLst>
                  <a:gd name="adj" fmla="val 1157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16566" y="4247404"/>
                <a:ext cx="19892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- </a:t>
                </a:r>
                <a:r>
                  <a:rPr lang="ko-KR" altLang="en-US" sz="800" b="1" dirty="0" smtClean="0"/>
                  <a:t>앱 설명</a:t>
                </a:r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-</a:t>
                </a:r>
              </a:p>
              <a:p>
                <a:endParaRPr lang="en-US" altLang="ko-KR" sz="800" dirty="0"/>
              </a:p>
              <a:p>
                <a:r>
                  <a:rPr lang="en-US" altLang="ko-KR" sz="800" b="1" dirty="0" smtClean="0"/>
                  <a:t>1. </a:t>
                </a:r>
                <a:r>
                  <a:rPr lang="ko-KR" altLang="en-US" sz="800" dirty="0" smtClean="0"/>
                  <a:t>안드로이드 앱 스튜디오 사용</a:t>
                </a:r>
                <a:endParaRPr lang="en-US" altLang="ko-KR" sz="800" dirty="0"/>
              </a:p>
              <a:p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실제 화면과 다를 수 있음</a:t>
                </a:r>
                <a:r>
                  <a:rPr lang="en-US" altLang="ko-KR" sz="800" dirty="0" smtClean="0"/>
                  <a:t>) 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2.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(1~6)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번호를 누르면</a:t>
                </a:r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ko-KR" altLang="en-US" sz="800" dirty="0" smtClean="0">
                    <a:sym typeface="Wingdings" panose="05000000000000000000" pitchFamily="2" charset="2"/>
                  </a:rPr>
                  <a:t>각 번호에 맞는 반으로 이동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3.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Home: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지정된 홈으로 이동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4.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Open/close : Open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버튼을 눌렀을 때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Close  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버튼으로 전환된다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.</a:t>
                </a:r>
                <a:endParaRPr lang="en-US" altLang="ko-KR" sz="1100" dirty="0" smtClean="0"/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11045885" y="5539874"/>
              <a:ext cx="337185" cy="10689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/>
                <a:t>Close</a:t>
              </a:r>
              <a:endParaRPr lang="ko-KR" altLang="en-US" sz="4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1695416" y="5426530"/>
              <a:ext cx="329824" cy="9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/>
                <a:t>Open</a:t>
              </a:r>
              <a:endParaRPr lang="ko-KR" altLang="en-US" sz="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375</Words>
  <Application>Microsoft Office PowerPoint</Application>
  <PresentationFormat>사용자 지정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경규</dc:creator>
  <cp:lastModifiedBy>user</cp:lastModifiedBy>
  <cp:revision>37</cp:revision>
  <dcterms:created xsi:type="dcterms:W3CDTF">2020-11-09T07:20:40Z</dcterms:created>
  <dcterms:modified xsi:type="dcterms:W3CDTF">2023-11-24T05:15:53Z</dcterms:modified>
  <cp:version/>
</cp:coreProperties>
</file>