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71403" autoAdjust="0"/>
  </p:normalViewPr>
  <p:slideViewPr>
    <p:cSldViewPr snapToGrid="0">
      <p:cViewPr varScale="1">
        <p:scale>
          <a:sx n="74" d="100"/>
          <a:sy n="74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8"/>
    </p:cViewPr>
  </p:notesTextViewPr>
  <p:notesViewPr>
    <p:cSldViewPr snapToGrid="0"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D4D0-327B-4818-91D3-779443DEAB67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060C-6015-46ED-99FF-799FFDC6A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제가 발표할 주제는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기반 감성분석을 이용한 비트코인 가격 등락예측입니다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2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결론으로는 감성분석</a:t>
            </a:r>
            <a:r>
              <a:rPr lang="ko-KR" altLang="en-US" baseline="0" dirty="0" smtClean="0"/>
              <a:t> 값을 포함한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피처만으로도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모델 학습이 가능했으며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비트코인 관련 기사들은 비트코인의 가격에 어느 정도 영향을 끼침을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기사와 가격간의 강한 상관관계를 보여주기에는 부족한 정확도라고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향후연구들은</a:t>
            </a:r>
            <a:r>
              <a:rPr lang="ko-KR" altLang="en-US" baseline="0" dirty="0" smtClean="0"/>
              <a:t> 더 많은 데이터를 위한 더 많은 기사 수집과 현재 모델 평가방법에서 홀드아웃 교차검증 방법을 썼는데 </a:t>
            </a:r>
            <a:r>
              <a:rPr lang="en-US" altLang="ko-KR" baseline="0" dirty="0" smtClean="0"/>
              <a:t>k-fold </a:t>
            </a:r>
            <a:r>
              <a:rPr lang="ko-KR" altLang="en-US" baseline="0" dirty="0" smtClean="0"/>
              <a:t>교차검증을 쓰면 좀 더 일반화된 정확도를 얻을 수 있을 것 같습니다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또한 마지막으로 좀 더 많은 </a:t>
            </a: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최적화 실험을 한다면 모델의 성능을 끌어올릴 수 있을 </a:t>
            </a:r>
            <a:r>
              <a:rPr lang="ko-KR" altLang="en-US" baseline="0" dirty="0" err="1" smtClean="0"/>
              <a:t>것같습니다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서론 본론 실험 및 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결론 및 향후 연구로 </a:t>
            </a:r>
            <a:r>
              <a:rPr lang="ko-KR" altLang="en-US" dirty="0" err="1" smtClean="0"/>
              <a:t>이뤄져있습니다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1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아마 비트코인을 모르시는 분은 없을 것입니다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비트코인에 대한 또 다른 사실은  최초의 </a:t>
            </a:r>
            <a:r>
              <a:rPr lang="ko-KR" altLang="en-US" dirty="0" err="1" smtClean="0"/>
              <a:t>탈중앙화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암호화페이며</a:t>
            </a:r>
            <a:r>
              <a:rPr lang="ko-KR" altLang="en-US" dirty="0" smtClean="0"/>
              <a:t> 다른 가상화폐들의 근본이 된다는 점에서 거래량과 가격이 급상승</a:t>
            </a:r>
            <a:r>
              <a:rPr lang="ko-KR" altLang="en-US" baseline="0" dirty="0" smtClean="0"/>
              <a:t> 했으며 그로 인해 높은 변동성 또한 띄고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8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변동성으로 인해 비트코인의 가격을 예측하기 위한 선행 연구들이 있었습니다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가격지표만을 이용해 기계학습을 시키는 연구와 </a:t>
            </a:r>
            <a:r>
              <a:rPr lang="ko-KR" altLang="en-US" dirty="0" err="1" smtClean="0"/>
              <a:t>트위터나</a:t>
            </a:r>
            <a:r>
              <a:rPr lang="ko-KR" altLang="en-US" dirty="0" smtClean="0"/>
              <a:t> 웹 사이트에 나타난 대중들의 심리를 반영해 가격을 예측하는 연구들이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중에서도 뉴스 기사들을  이용해 가격을 예측한</a:t>
            </a:r>
            <a:r>
              <a:rPr lang="ko-KR" altLang="en-US" baseline="0" dirty="0" smtClean="0"/>
              <a:t> 연구들은 수가 적었으며 뉴스기사만을 이용한 가격 예측 연구는 더 더욱 수가 적었습니다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본 연구의 목표는 기사들을 이용해 비트코인의 가격 등락을 예측하며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과정에서 뉴스기사를 </a:t>
            </a:r>
            <a:r>
              <a:rPr lang="ko-KR" altLang="en-US" baseline="0" dirty="0" err="1" smtClean="0"/>
              <a:t>전처리하기</a:t>
            </a:r>
            <a:r>
              <a:rPr lang="ko-KR" altLang="en-US" baseline="0" dirty="0" smtClean="0"/>
              <a:t> 위해 감성분석 툴을 이용하며 예측 모델을 생성하기 위해 실험을 통해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모델을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0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연구방법의 </a:t>
            </a:r>
            <a:r>
              <a:rPr lang="ko-KR" altLang="en-US" dirty="0" err="1" smtClean="0"/>
              <a:t>구조도는</a:t>
            </a:r>
            <a:r>
              <a:rPr lang="ko-KR" altLang="en-US" dirty="0" smtClean="0"/>
              <a:t>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세계에서 가장 웹사이트 중 하나인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뉴스에서 비트코인 관련 영향력 있는 언론사들을 조사한 후 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언론사들의 기사 전체를 수집합니다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바로 기사를 수집하지 않고 번거로운 방법을 채택한 이유는 뒤의 슬라이드에서 설명하겠습니다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수집된 기사들을 이용해 감성분석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단위로 평균 감성분석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긍정적인 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부정적인 기사의 수를 도출합니다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예측 단계에서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실험과 학습을 거쳐 최종적으로 비트코인 가격 등락을 예측합니다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6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기사수집을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뉴스에서 바로 하지 않는 이유는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뉴스에서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하기에는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뉴스</a:t>
            </a:r>
            <a:r>
              <a:rPr lang="ko-KR" altLang="en-US" baseline="0" dirty="0" smtClean="0"/>
              <a:t>링크를 타고 들어가는 웹 사이트마다 웹 페이지 구조가 달라 자동적으로 기사를 수집 할 수 없으며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또한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뉴스에는 키워드 비트코인 검색 시 비트코인 관련 광고가 웹 페이지까지 무분별하게 보여주어서 데이터로 사용하기 힘든 점이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년에서 </a:t>
            </a:r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년까지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뉴스 기준 비트코인을 가장 많이 언급한 언론사 차트를 생성했으며 확인 결과 상위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언론사는 광고 또한 없으며 비트코인 관련 기사를 많이 생산하는 </a:t>
            </a:r>
            <a:r>
              <a:rPr lang="ko-KR" altLang="en-US" baseline="0" dirty="0" err="1" smtClean="0"/>
              <a:t>영향력있는</a:t>
            </a:r>
            <a:r>
              <a:rPr lang="ko-KR" altLang="en-US" baseline="0" dirty="0" smtClean="0"/>
              <a:t> 비트코인 관련 언론사로 판단했고 해당 언론사에서 비트코인 관련 기사들을 수집했습니다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감성분석이란 텍스트에 나타난 주관적인 감정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의견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기분 등을 분석하는 자연어 처리기술입니다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 감성분석을 이용하면 텍스트에 대한 주관성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부정적인 수치를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실수형태의 값으로 얻을 것이 가능합니다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수집된 기사들을 텍스트 형태의 데이터이기 때문에 이 텍스트만을 이용해 가격의 등락을 예측하는 것은 쉽지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감성분석을 통해</a:t>
            </a:r>
            <a:r>
              <a:rPr lang="ko-KR" altLang="en-US" baseline="0" dirty="0" smtClean="0"/>
              <a:t> 텍스트 형태의 기사들을 수치화된 값으로 만든 후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값들을 이용해 긍정적인 기사와 부정적인 기사의 분류가 가능하고 해당 날짜에 비트코인에 대한 감정을 평균 메기는 것 또한 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5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얻은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단위</a:t>
            </a:r>
            <a:r>
              <a:rPr lang="ko-KR" altLang="en-US" baseline="0" dirty="0" smtClean="0"/>
              <a:t> 평균 감성분석 값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긍정적인 기사의 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총 기사의 수는 시간에 따라 변하는 </a:t>
            </a:r>
            <a:r>
              <a:rPr lang="ko-KR" altLang="en-US" baseline="0" dirty="0" err="1" smtClean="0"/>
              <a:t>시계열</a:t>
            </a:r>
            <a:r>
              <a:rPr lang="ko-KR" altLang="en-US" baseline="0" dirty="0" smtClean="0"/>
              <a:t> 형태의 데이터입니다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시계열</a:t>
            </a:r>
            <a:r>
              <a:rPr lang="ko-KR" altLang="en-US" baseline="0" dirty="0" smtClean="0"/>
              <a:t> 데이터를 다루는데 특화된 모델인 </a:t>
            </a:r>
            <a:r>
              <a:rPr lang="en-US" altLang="ko-KR" baseline="0" dirty="0" smtClean="0"/>
              <a:t>LSTM</a:t>
            </a:r>
            <a:r>
              <a:rPr lang="ko-KR" altLang="en-US" baseline="0" dirty="0" smtClean="0"/>
              <a:t>모델을 사용했으며 라벨로는 다음날의 종가로 지정해 예측했습니다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모델은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최적화에 따라 성능이 변합니다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딥</a:t>
            </a:r>
            <a:r>
              <a:rPr lang="ko-KR" altLang="en-US" baseline="0" dirty="0" smtClean="0"/>
              <a:t> 러닝 모델 생성에 있어 </a:t>
            </a: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최적화 실험은 필수이며 본 연구에서는 최적화된 </a:t>
            </a:r>
            <a:r>
              <a:rPr lang="en-US" altLang="ko-KR" baseline="0" dirty="0" smtClean="0"/>
              <a:t>Hidden unit</a:t>
            </a:r>
            <a:r>
              <a:rPr lang="ko-KR" altLang="en-US" baseline="0" dirty="0" smtClean="0"/>
              <a:t>을 찾는 실험을 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그 결과 훈련세트 </a:t>
            </a:r>
            <a:r>
              <a:rPr lang="en-US" altLang="ko-KR" baseline="0" dirty="0" smtClean="0"/>
              <a:t>1208</a:t>
            </a:r>
            <a:r>
              <a:rPr lang="ko-KR" altLang="en-US" baseline="0" dirty="0" smtClean="0"/>
              <a:t>개 테스트세트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은닉층이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hidden unit</a:t>
            </a:r>
            <a:r>
              <a:rPr lang="ko-KR" altLang="en-US" baseline="0" dirty="0" smtClean="0"/>
              <a:t>에서 가장 좋은 정확도인 </a:t>
            </a:r>
            <a:r>
              <a:rPr lang="en-US" altLang="ko-KR" baseline="0" dirty="0" smtClean="0"/>
              <a:t>58.75%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E060C-6015-46ED-99FF-799FFDC6AB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51720" y="1494308"/>
            <a:ext cx="6635080" cy="1468800"/>
          </a:xfrm>
          <a:prstGeom prst="rect">
            <a:avLst/>
          </a:prstGeom>
          <a:ln w="12700">
            <a:solidFill>
              <a:srgbClr val="7C001A"/>
            </a:solidFill>
          </a:ln>
        </p:spPr>
        <p:txBody>
          <a:bodyPr anchor="ctr" anchorCtr="0"/>
          <a:lstStyle>
            <a:lvl1pPr>
              <a:defRPr b="1" i="0" baseline="0">
                <a:solidFill>
                  <a:schemeClr val="tx1"/>
                </a:solidFill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noProof="0" dirty="0"/>
              <a:t> Click here to Enter Presentation Name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 descr="C:\Users\Jongso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" y="-4860"/>
            <a:ext cx="1481138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ngsoo\Downloads\logo&amp;ui(3)\emblem_0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360" y="4556234"/>
            <a:ext cx="6586440" cy="8113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enter author or presenter’s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100263" y="3013744"/>
            <a:ext cx="6586537" cy="5676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i="1" baseline="0"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describe paper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CB63C338-9D02-4F75-ADA3-D5B8633EEBF5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ongsoo\Downloads\logo&amp;ui(3)\emblem_03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4"/>
          <p:cNvCxnSpPr/>
          <p:nvPr userDrawn="1"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464882" y="3242934"/>
            <a:ext cx="177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https://nmlab.korea.ac.kr</a:t>
            </a:r>
            <a:endParaRPr 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13744"/>
            <a:ext cx="1482371" cy="25516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7888" y="5367556"/>
            <a:ext cx="6586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Network Management Lab.,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Dept., of Computer and Information Science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Korea University, Korea</a:t>
            </a:r>
            <a:endParaRPr lang="ko-KR" altLang="en-US" sz="1400" b="1" i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50" y="925512"/>
            <a:ext cx="8229600" cy="5634051"/>
          </a:xfrm>
          <a:prstGeom prst="rect">
            <a:avLst/>
          </a:prstGeo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951B39"/>
              </a:buClr>
              <a:buFont typeface="Wingdings" panose="05000000000000000000" pitchFamily="2" charset="2"/>
              <a:buChar char="q"/>
              <a:defRPr sz="2000" b="1" baseline="0">
                <a:solidFill>
                  <a:srgbClr val="951B39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742950" indent="-247650">
              <a:lnSpc>
                <a:spcPct val="10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3pPr>
            <a:lvl4pPr marL="1422400" indent="-168275">
              <a:lnSpc>
                <a:spcPct val="100000"/>
              </a:lnSpc>
              <a:buFont typeface="Arial" panose="020B0604020202020204" pitchFamily="34" charset="0"/>
              <a:buChar char="−"/>
              <a:defRPr sz="14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570677"/>
            <a:ext cx="10477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7250" y="6570677"/>
            <a:ext cx="5143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9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all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910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95ED051F-AE46-4930-AFC5-6DE57F8C2A3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8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2400" y="6570677"/>
            <a:ext cx="10477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243286B8-B421-46A3-A348-C435FBF00ADF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167156" y="6570677"/>
            <a:ext cx="48196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77250" y="6570677"/>
            <a:ext cx="5143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476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4D4D4D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4D4D4D"/>
          </a:solidFill>
          <a:latin typeface="+mn-lt"/>
        </a:defRPr>
      </a:lvl3pPr>
      <a:lvl4pPr marL="1422400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4D4D4D"/>
          </a:solidFill>
          <a:latin typeface="+mn-lt"/>
        </a:defRPr>
      </a:lvl4pPr>
      <a:lvl5pPr marL="17780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5pPr>
      <a:lvl6pPr marL="22352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6pPr>
      <a:lvl7pPr marL="26924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7pPr>
      <a:lvl8pPr marL="31496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8pPr>
      <a:lvl9pPr marL="36068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2000" b="0" dirty="0" smtClean="0">
                <a:latin typeface="+mj-lt"/>
              </a:rPr>
              <a:t>LSTM </a:t>
            </a:r>
            <a:r>
              <a:rPr lang="ko-KR" altLang="en-US" sz="2000" b="0" dirty="0" smtClean="0">
                <a:latin typeface="+mj-lt"/>
              </a:rPr>
              <a:t>기반 감성분석을 이용한 비트코인 가격 등락 예측 </a:t>
            </a:r>
            <a:r>
              <a:rPr lang="en-US" altLang="ko-KR" sz="2000" b="0" dirty="0" smtClean="0">
                <a:latin typeface="+mj-lt"/>
              </a:rPr>
              <a:t>(</a:t>
            </a:r>
            <a:r>
              <a:rPr lang="ko-KR" altLang="en-US" sz="1400" b="0" dirty="0" smtClean="0">
                <a:latin typeface="+mj-lt"/>
              </a:rPr>
              <a:t>예측</a:t>
            </a:r>
            <a:r>
              <a:rPr lang="en-US" altLang="ko-KR" sz="1400" dirty="0"/>
              <a:t>LSTM-based Prediction of </a:t>
            </a:r>
            <a:r>
              <a:rPr lang="en-US" altLang="ko-KR" sz="1400" dirty="0" err="1"/>
              <a:t>Bitcoin</a:t>
            </a:r>
            <a:r>
              <a:rPr lang="en-US" altLang="ko-KR" sz="1400" dirty="0"/>
              <a:t> Price Fluctuation using </a:t>
            </a:r>
            <a:r>
              <a:rPr lang="en-US" altLang="ko-KR" sz="1400" dirty="0" smtClean="0"/>
              <a:t>Sentiment)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0360" y="4548146"/>
            <a:ext cx="6586440" cy="819410"/>
          </a:xfrm>
        </p:spPr>
        <p:txBody>
          <a:bodyPr/>
          <a:lstStyle/>
          <a:p>
            <a:endParaRPr lang="en-US" altLang="ko-KR" b="0" dirty="0" smtClean="0"/>
          </a:p>
          <a:p>
            <a:r>
              <a:rPr lang="ko-KR" altLang="en-US" b="0" dirty="0"/>
              <a:t>고려대학교 네트워크 관리 연구실</a:t>
            </a:r>
            <a:endParaRPr lang="en-US" altLang="ko-KR" b="0" dirty="0"/>
          </a:p>
          <a:p>
            <a:r>
              <a:rPr lang="ko-KR" altLang="en-US" b="0" dirty="0"/>
              <a:t>강민규</a:t>
            </a:r>
            <a:r>
              <a:rPr lang="en-US" altLang="ko-KR" b="0" dirty="0"/>
              <a:t>,</a:t>
            </a:r>
            <a:r>
              <a:rPr lang="ko-KR" altLang="en-US" b="0" dirty="0"/>
              <a:t>김보선</a:t>
            </a:r>
            <a:r>
              <a:rPr lang="en-US" altLang="ko-KR" b="0" dirty="0"/>
              <a:t>,</a:t>
            </a:r>
            <a:r>
              <a:rPr lang="ko-KR" altLang="en-US" b="0" dirty="0" err="1"/>
              <a:t>신무곤</a:t>
            </a:r>
            <a:r>
              <a:rPr lang="en-US" altLang="ko-KR" b="0" dirty="0"/>
              <a:t>,</a:t>
            </a:r>
            <a:r>
              <a:rPr lang="ko-KR" altLang="en-US" b="0" dirty="0"/>
              <a:t>백의준</a:t>
            </a:r>
            <a:r>
              <a:rPr lang="en-US" altLang="ko-KR" b="0" dirty="0"/>
              <a:t>,</a:t>
            </a:r>
            <a:r>
              <a:rPr lang="ko-KR" altLang="en-US" b="0" dirty="0"/>
              <a:t>김명섭 교수님</a:t>
            </a:r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추계학술발표회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63C338-9D02-4F75-ADA3-D5B8633EEBF5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205"/>
    </mc:Choice>
    <mc:Fallback>
      <p:transition advTm="32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</a:t>
            </a:r>
            <a:r>
              <a:rPr lang="ko-KR" altLang="en-US" dirty="0" err="1" smtClean="0"/>
              <a:t>향후연구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들로 학습이 가능하다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기사들이 비트코인의 가격에 영향을 끼친다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비트코인 </a:t>
            </a:r>
            <a:r>
              <a:rPr lang="ko-KR" altLang="en-US" dirty="0" err="1" smtClean="0"/>
              <a:t>가격와</a:t>
            </a:r>
            <a:r>
              <a:rPr lang="ko-KR" altLang="en-US" dirty="0" smtClean="0"/>
              <a:t> 기사간의 강한 상관관계를 보여주기에는 부족하다</a:t>
            </a:r>
            <a:endParaRPr lang="en-US" altLang="ko-KR" dirty="0" smtClean="0"/>
          </a:p>
          <a:p>
            <a:pPr marL="495300" lvl="1" indent="0">
              <a:buNone/>
            </a:pPr>
            <a:r>
              <a:rPr lang="en-US" altLang="ko-KR" dirty="0" smtClean="0"/>
              <a:t>	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향후 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많은 기사들을 이용한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 모델 학습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K-fold </a:t>
            </a:r>
            <a:r>
              <a:rPr lang="ko-KR" altLang="en-US" dirty="0" smtClean="0"/>
              <a:t>교차검증을 통한 정확도의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파라미터들의</a:t>
            </a:r>
            <a:r>
              <a:rPr lang="ko-KR" altLang="en-US" dirty="0" smtClean="0"/>
              <a:t> 최적화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본론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실험 및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 및 향후 연구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8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최초의 </a:t>
            </a:r>
            <a:r>
              <a:rPr lang="ko-KR" altLang="en-US" dirty="0" err="1" smtClean="0"/>
              <a:t>탈중앙화</a:t>
            </a:r>
            <a:r>
              <a:rPr lang="ko-KR" altLang="en-US" dirty="0" smtClean="0"/>
              <a:t> 암호 </a:t>
            </a:r>
            <a:r>
              <a:rPr lang="ko-KR" altLang="en-US" dirty="0" err="1" smtClean="0"/>
              <a:t>화페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가상화폐들의 근본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거래량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가격의 급성장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변동성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3074" name="Picture 2" descr="https://coincode.s3.ap-northeast-2.amazonaws.com/img/2020/03/bitcoin-vola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64" y="3068877"/>
            <a:ext cx="4244236" cy="32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68877"/>
            <a:ext cx="4225989" cy="32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  <a:endParaRPr lang="en-US" altLang="ko-KR" dirty="0"/>
          </a:p>
          <a:p>
            <a:pPr lvl="1"/>
            <a:r>
              <a:rPr lang="ko-KR" altLang="en-US" dirty="0"/>
              <a:t>가격지표를 이용한 </a:t>
            </a:r>
            <a:r>
              <a:rPr lang="ko-KR" altLang="en-US" dirty="0" smtClean="0"/>
              <a:t>기계학습</a:t>
            </a:r>
            <a:endParaRPr lang="en-US" altLang="ko-KR" dirty="0"/>
          </a:p>
          <a:p>
            <a:pPr lvl="2"/>
            <a:r>
              <a:rPr lang="en-US" altLang="ko-KR" dirty="0"/>
              <a:t>ARIMA,RNN,LSTM,GRU</a:t>
            </a:r>
          </a:p>
          <a:p>
            <a:pPr lvl="1"/>
            <a:r>
              <a:rPr lang="ko-KR" altLang="en-US" dirty="0" err="1"/>
              <a:t>트윗과</a:t>
            </a:r>
            <a:r>
              <a:rPr lang="ko-KR" altLang="en-US" dirty="0"/>
              <a:t> </a:t>
            </a:r>
            <a:r>
              <a:rPr lang="en-US" altLang="ko-KR" dirty="0"/>
              <a:t>Google Trends</a:t>
            </a:r>
            <a:r>
              <a:rPr lang="ko-KR" altLang="en-US" dirty="0"/>
              <a:t>를 이용한 상관분석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연구 목표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/>
                </a:solidFill>
              </a:rPr>
              <a:t>기사</a:t>
            </a:r>
            <a:r>
              <a:rPr lang="ko-KR" altLang="en-US" dirty="0" smtClean="0"/>
              <a:t>들을 이용한 </a:t>
            </a:r>
            <a:r>
              <a:rPr lang="ko-KR" altLang="en-US" dirty="0" smtClean="0">
                <a:solidFill>
                  <a:srgbClr val="FF0000"/>
                </a:solidFill>
              </a:rPr>
              <a:t>비트코인 가격 등락 예측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비트코인 관련 기사들을 데이터로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형태의 기사들을 이용하기 위한 감성분석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실험을 통해 최적화된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 모델 생성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연구방법</a:t>
            </a:r>
            <a:endParaRPr lang="en-US" altLang="ko-KR" dirty="0"/>
          </a:p>
          <a:p>
            <a:pPr lvl="1"/>
            <a:r>
              <a:rPr lang="ko-KR" altLang="en-US" dirty="0" smtClean="0"/>
              <a:t>데이터수집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Google </a:t>
            </a:r>
            <a:r>
              <a:rPr lang="en-US" altLang="ko-KR" dirty="0"/>
              <a:t>news</a:t>
            </a:r>
          </a:p>
          <a:p>
            <a:pPr lvl="1"/>
            <a:r>
              <a:rPr lang="ko-KR" altLang="en-US" dirty="0" smtClean="0"/>
              <a:t>데이터 전처리</a:t>
            </a:r>
            <a:endParaRPr lang="en-US" altLang="ko-KR" dirty="0"/>
          </a:p>
          <a:p>
            <a:pPr lvl="2"/>
            <a:r>
              <a:rPr lang="ko-KR" altLang="en-US" dirty="0" smtClean="0"/>
              <a:t>감성분석</a:t>
            </a:r>
            <a:endParaRPr lang="en-US" altLang="ko-KR" dirty="0"/>
          </a:p>
          <a:p>
            <a:pPr lvl="1"/>
            <a:r>
              <a:rPr lang="ko-KR" altLang="en-US" dirty="0"/>
              <a:t>기계학습을 통한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LSTM</a:t>
            </a:r>
            <a:r>
              <a:rPr lang="ko-KR" altLang="en-US" dirty="0" smtClean="0"/>
              <a:t>모델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00150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언론사수집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</a:rPr>
              <a:t>google</a:t>
            </a:r>
            <a:r>
              <a:rPr lang="en-US" altLang="ko-KR" sz="1050" dirty="0">
                <a:solidFill>
                  <a:schemeClr val="tx1"/>
                </a:solidFill>
              </a:rPr>
              <a:t> news),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비트코인 시세 수집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2259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기사수집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(4</a:t>
            </a:r>
            <a:r>
              <a:rPr lang="ko-KR" altLang="en-US" sz="1050" dirty="0">
                <a:solidFill>
                  <a:schemeClr val="tx1"/>
                </a:solidFill>
              </a:rPr>
              <a:t>개의 언론사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24368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감성분석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6477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일 평균 </a:t>
            </a:r>
            <a:r>
              <a:rPr lang="ko-KR" altLang="en-US" sz="1050" dirty="0" err="1">
                <a:solidFill>
                  <a:schemeClr val="tx1"/>
                </a:solidFill>
              </a:rPr>
              <a:t>감성분석값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긍정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부정적 기사 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48586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하이퍼</a:t>
            </a:r>
            <a:r>
              <a:rPr lang="ko-KR" altLang="en-US" sz="1050" dirty="0">
                <a:solidFill>
                  <a:schemeClr val="tx1"/>
                </a:solidFill>
              </a:rPr>
              <a:t> 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파라미터</a:t>
            </a:r>
            <a:r>
              <a:rPr lang="ko-KR" altLang="en-US" sz="1050" dirty="0">
                <a:solidFill>
                  <a:schemeClr val="tx1"/>
                </a:solidFill>
              </a:rPr>
              <a:t> 튜닝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학습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0695" y="4428014"/>
            <a:ext cx="902043" cy="12047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평가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2102193" y="5030406"/>
            <a:ext cx="210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26411" y="5030688"/>
            <a:ext cx="210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50629" y="5051751"/>
            <a:ext cx="210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214302" y="5037896"/>
            <a:ext cx="210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8520" y="5024604"/>
            <a:ext cx="210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200150" y="3946429"/>
            <a:ext cx="2014152" cy="353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데이터 수집</a:t>
            </a:r>
            <a:endParaRPr lang="ko-KR" altLang="en-US" sz="13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4368" y="3946429"/>
            <a:ext cx="2014152" cy="353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데이터 전처리</a:t>
            </a:r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48586" y="3953075"/>
            <a:ext cx="2014152" cy="353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예측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65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비트코인 관련 영향력 있는 언론사 조사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기사 수집의 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언론사마다 다른 웹 페이지 구조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비트코인 광고 역시 검색됨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ko-KR" altLang="en-US" dirty="0" smtClean="0"/>
              <a:t>영향력 </a:t>
            </a:r>
            <a:r>
              <a:rPr lang="en-US" altLang="ko-KR" dirty="0" smtClean="0">
                <a:solidFill>
                  <a:srgbClr val="FF0000"/>
                </a:solidFill>
              </a:rPr>
              <a:t>TOP4</a:t>
            </a:r>
            <a:r>
              <a:rPr lang="ko-KR" altLang="en-US" dirty="0" smtClean="0"/>
              <a:t>에 대해 기사수집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70979"/>
              </p:ext>
            </p:extLst>
          </p:nvPr>
        </p:nvGraphicFramePr>
        <p:xfrm>
          <a:off x="5148197" y="3557390"/>
          <a:ext cx="3538603" cy="2428783"/>
        </p:xfrm>
        <a:graphic>
          <a:graphicData uri="http://schemas.openxmlformats.org/drawingml/2006/table">
            <a:tbl>
              <a:tblPr/>
              <a:tblGrid>
                <a:gridCol w="1769487"/>
                <a:gridCol w="1769116"/>
              </a:tblGrid>
              <a:tr h="4079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언론사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언급횟수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Coindesk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3724</a:t>
                      </a:r>
                      <a:endParaRPr lang="en-US" sz="10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Bitcoin</a:t>
                      </a:r>
                      <a:r>
                        <a:rPr lang="en-US" sz="8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News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2633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coinTelegraph</a:t>
                      </a:r>
                      <a:endParaRPr lang="en-US" sz="10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1987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Forbes</a:t>
                      </a:r>
                      <a:endParaRPr lang="en-US" sz="10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1100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newsBTC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CriptoNoticias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397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감성분석을 통한 기사들의 수치화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텍스트에 나타난 주관적인 데이터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일 단위 감성 수치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긍정적인 기사 비율 도출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 bwMode="auto">
          <a:xfrm>
            <a:off x="1077238" y="3156559"/>
            <a:ext cx="1653436" cy="1578279"/>
          </a:xfrm>
          <a:prstGeom prst="ellips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solidFill>
                  <a:schemeClr val="tx1"/>
                </a:solidFill>
                <a:latin typeface="Arial" charset="0"/>
              </a:rPr>
              <a:t>Text</a:t>
            </a:r>
            <a:endParaRPr lang="ko-KR" altLang="en-US" sz="7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3394510" y="3582443"/>
            <a:ext cx="1540701" cy="726509"/>
          </a:xfrm>
          <a:prstGeom prst="rightArrow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599047" y="3156559"/>
            <a:ext cx="1653436" cy="1578279"/>
          </a:xfrm>
          <a:prstGeom prst="ellips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chemeClr val="tx1"/>
                </a:solidFill>
                <a:latin typeface="Arial" charset="0"/>
              </a:rPr>
              <a:t>-1&lt;=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charset="0"/>
              </a:rPr>
              <a:t>Value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charset="0"/>
              </a:rPr>
              <a:t>&lt;=1</a:t>
            </a:r>
            <a:endParaRPr lang="ko-KR" altLang="en-US" sz="1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4299" y="3807197"/>
            <a:ext cx="112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감성분석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697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LSTM</a:t>
            </a:r>
          </a:p>
          <a:p>
            <a:pPr lvl="2"/>
            <a:r>
              <a:rPr lang="ko-KR" altLang="en-US" dirty="0" err="1" smtClean="0"/>
              <a:t>시계열</a:t>
            </a:r>
            <a:r>
              <a:rPr lang="ko-KR" altLang="en-US" dirty="0" smtClean="0"/>
              <a:t> 데이터를 다루는데 </a:t>
            </a:r>
            <a:r>
              <a:rPr lang="ko-KR" altLang="en-US" dirty="0" smtClean="0"/>
              <a:t>특화된 </a:t>
            </a:r>
            <a:r>
              <a:rPr lang="ko-KR" altLang="en-US" dirty="0" err="1" smtClean="0"/>
              <a:t>딥</a:t>
            </a:r>
            <a:r>
              <a:rPr lang="ko-KR" altLang="en-US" dirty="0" smtClean="0"/>
              <a:t> 러닝 모델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학습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일 단위 기사 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긍정적인 기사 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감성분석 평균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Label</a:t>
            </a:r>
          </a:p>
          <a:p>
            <a:pPr lvl="2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날의 종가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953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1026" name="Picture 2" descr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842746"/>
            <a:ext cx="3908208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98970432" descr="EMB00003b7c7d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3857828"/>
            <a:ext cx="3908208" cy="20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19160" y="6029893"/>
            <a:ext cx="11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LSTM </a:t>
            </a:r>
            <a:r>
              <a:rPr lang="ko-KR" altLang="en-US" sz="1200" dirty="0" smtClean="0"/>
              <a:t>예시</a:t>
            </a:r>
            <a:r>
              <a:rPr lang="en-US" altLang="ko-KR" sz="1200" dirty="0" smtClean="0"/>
              <a:t>  </a:t>
            </a:r>
            <a:endParaRPr lang="ko-KR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47899" y="6019142"/>
            <a:ext cx="294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시계열</a:t>
            </a:r>
            <a:r>
              <a:rPr lang="ko-KR" altLang="en-US" sz="1200" dirty="0" smtClean="0"/>
              <a:t> 형태의 감성분석 값 </a:t>
            </a:r>
            <a:r>
              <a:rPr lang="en-US" altLang="ko-KR" sz="1200" dirty="0" smtClean="0"/>
              <a:t>  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978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및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Hidden 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적합한 </a:t>
            </a:r>
            <a:r>
              <a:rPr lang="en-US" altLang="ko-KR" dirty="0" smtClean="0"/>
              <a:t>hidden unit</a:t>
            </a:r>
            <a:r>
              <a:rPr lang="ko-KR" altLang="en-US" dirty="0" smtClean="0"/>
              <a:t>의 수를 찾는 실험</a:t>
            </a:r>
            <a:endParaRPr lang="en-US" altLang="ko-KR" dirty="0"/>
          </a:p>
          <a:p>
            <a:pPr lvl="1"/>
            <a:r>
              <a:rPr lang="ko-KR" altLang="en-US" dirty="0" smtClean="0"/>
              <a:t>훈련 세트</a:t>
            </a:r>
            <a:r>
              <a:rPr lang="en-US" altLang="ko-KR" dirty="0" smtClean="0"/>
              <a:t>:1208,</a:t>
            </a:r>
            <a:r>
              <a:rPr lang="ko-KR" altLang="en-US" dirty="0" smtClean="0"/>
              <a:t>테스트 세트</a:t>
            </a:r>
            <a:r>
              <a:rPr lang="en-US" altLang="ko-KR" dirty="0" smtClean="0"/>
              <a:t>:100</a:t>
            </a:r>
            <a:r>
              <a:rPr lang="ko-KR" altLang="en-US" dirty="0" smtClean="0"/>
              <a:t>개로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은닉 층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 unit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일때의</a:t>
            </a:r>
            <a:r>
              <a:rPr lang="ko-KR" altLang="en-US" dirty="0" smtClean="0"/>
              <a:t> 최적의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Accuracy:58.75%</a:t>
            </a:r>
            <a:endParaRPr lang="en-US" altLang="ko-KR" dirty="0" smtClean="0"/>
          </a:p>
          <a:p>
            <a:pPr marL="4953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8973152" descr="EMB00003b7c7d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12" y="3294347"/>
            <a:ext cx="6949075" cy="3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27D34"/>
      </a:hlink>
      <a:folHlink>
        <a:srgbClr val="627D34"/>
      </a:folHlink>
    </a:clrScheme>
    <a:fontScheme name="NM LAB">
      <a:majorFont>
        <a:latin typeface="Arial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900" b="1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1_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CC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0099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M LAB">
      <a:majorFont>
        <a:latin typeface="Arial Black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15048</TotalTime>
  <Words>933</Words>
  <Application>Microsoft Office PowerPoint</Application>
  <PresentationFormat>화면 슬라이드 쇼(4:3)</PresentationFormat>
  <Paragraphs>244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Roboto</vt:lpstr>
      <vt:lpstr>맑은 고딕</vt:lpstr>
      <vt:lpstr>함초롬바탕</vt:lpstr>
      <vt:lpstr>Arial</vt:lpstr>
      <vt:lpstr>Wingdings</vt:lpstr>
      <vt:lpstr>3_default</vt:lpstr>
      <vt:lpstr>LSTM 기반 감성분석을 이용한 비트코인 가격 등락 예측 (예측LSTM-based Prediction of Bitcoin Price Fluctuation using Sentiment)</vt:lpstr>
      <vt:lpstr>목 차</vt:lpstr>
      <vt:lpstr>서론</vt:lpstr>
      <vt:lpstr>서론</vt:lpstr>
      <vt:lpstr>본론</vt:lpstr>
      <vt:lpstr>본론</vt:lpstr>
      <vt:lpstr>본론</vt:lpstr>
      <vt:lpstr>본론</vt:lpstr>
      <vt:lpstr>실험 및 결과</vt:lpstr>
      <vt:lpstr>결론 및 향후연구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helpnara</dc:creator>
  <cp:lastModifiedBy>d</cp:lastModifiedBy>
  <cp:revision>395</cp:revision>
  <dcterms:created xsi:type="dcterms:W3CDTF">2016-08-13T04:33:54Z</dcterms:created>
  <dcterms:modified xsi:type="dcterms:W3CDTF">2020-11-04T08:07:21Z</dcterms:modified>
</cp:coreProperties>
</file>