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77" r:id="rId4"/>
    <p:sldId id="285" r:id="rId5"/>
    <p:sldId id="278" r:id="rId6"/>
    <p:sldId id="279" r:id="rId7"/>
    <p:sldId id="290" r:id="rId8"/>
    <p:sldId id="284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6" autoAdjust="0"/>
    <p:restoredTop sz="95647" autoAdjust="0"/>
  </p:normalViewPr>
  <p:slideViewPr>
    <p:cSldViewPr snapToGrid="0">
      <p:cViewPr varScale="1">
        <p:scale>
          <a:sx n="68" d="100"/>
          <a:sy n="68" d="100"/>
        </p:scale>
        <p:origin x="129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Shee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비트코인</a:t>
            </a:r>
            <a:r>
              <a:rPr lang="en-US" altLang="ko-KR"/>
              <a:t>&amp;</a:t>
            </a:r>
            <a:r>
              <a:rPr lang="ko-KR" altLang="en-US"/>
              <a:t>감성분석 관련 논문의 수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[Sheet1]Sheet1!$A$1:$A$8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cat>
          <c:val>
            <c:numRef>
              <c:f>[Sheet1]Sheet1!$B$1:$B$8</c:f>
              <c:numCache>
                <c:formatCode>General</c:formatCode>
                <c:ptCount val="8"/>
                <c:pt idx="0">
                  <c:v>395</c:v>
                </c:pt>
                <c:pt idx="1">
                  <c:v>542</c:v>
                </c:pt>
                <c:pt idx="2">
                  <c:v>648</c:v>
                </c:pt>
                <c:pt idx="3">
                  <c:v>797</c:v>
                </c:pt>
                <c:pt idx="4">
                  <c:v>1350</c:v>
                </c:pt>
                <c:pt idx="5">
                  <c:v>2140</c:v>
                </c:pt>
                <c:pt idx="6">
                  <c:v>2930</c:v>
                </c:pt>
                <c:pt idx="7">
                  <c:v>2150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DB-4C8F-9EA4-9F3633450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965072"/>
        <c:axId val="25948208"/>
      </c:lineChart>
      <c:catAx>
        <c:axId val="2596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948208"/>
        <c:crosses val="autoZero"/>
        <c:auto val="1"/>
        <c:lblAlgn val="ctr"/>
        <c:lblOffset val="100"/>
        <c:noMultiLvlLbl val="0"/>
      </c:catAx>
      <c:valAx>
        <c:axId val="2594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96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D4D0-327B-4818-91D3-779443DEAB6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060C-6015-46ED-99FF-799FFDC6A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얻은 </a:t>
            </a:r>
            <a:r>
              <a:rPr lang="en-US" altLang="ko-KR" dirty="0"/>
              <a:t>1</a:t>
            </a:r>
            <a:r>
              <a:rPr lang="ko-KR" altLang="en-US" dirty="0"/>
              <a:t>일 단위</a:t>
            </a:r>
            <a:r>
              <a:rPr lang="ko-KR" altLang="en-US" baseline="0" dirty="0"/>
              <a:t> 평균 감성분석 값</a:t>
            </a:r>
            <a:r>
              <a:rPr lang="en-US" altLang="ko-KR" baseline="0" dirty="0"/>
              <a:t>,</a:t>
            </a:r>
            <a:r>
              <a:rPr lang="ko-KR" altLang="en-US" baseline="0" dirty="0"/>
              <a:t>긍정적인 기사의 수</a:t>
            </a:r>
            <a:r>
              <a:rPr lang="en-US" altLang="ko-KR" baseline="0" dirty="0"/>
              <a:t>,</a:t>
            </a:r>
            <a:r>
              <a:rPr lang="ko-KR" altLang="en-US" baseline="0" dirty="0"/>
              <a:t>총 기사의 수는 시간에 따라 변하는 </a:t>
            </a:r>
            <a:r>
              <a:rPr lang="ko-KR" altLang="en-US" baseline="0" dirty="0" err="1"/>
              <a:t>시계열</a:t>
            </a:r>
            <a:r>
              <a:rPr lang="ko-KR" altLang="en-US" baseline="0" dirty="0"/>
              <a:t> 형태의 데이터입니다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따라서 </a:t>
            </a:r>
            <a:r>
              <a:rPr lang="ko-KR" altLang="en-US" baseline="0" dirty="0" err="1"/>
              <a:t>시계열</a:t>
            </a:r>
            <a:r>
              <a:rPr lang="ko-KR" altLang="en-US" baseline="0" dirty="0"/>
              <a:t> 데이터를 다루는데 특화된 모델인 </a:t>
            </a:r>
            <a:r>
              <a:rPr lang="en-US" altLang="ko-KR" baseline="0" dirty="0"/>
              <a:t>LSTM</a:t>
            </a:r>
            <a:r>
              <a:rPr lang="ko-KR" altLang="en-US" baseline="0" dirty="0"/>
              <a:t>모델을 사용했으며 라벨로는 다음날의 종가로 지정해 예측했습니다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6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51720" y="1494308"/>
            <a:ext cx="6635080" cy="1468800"/>
          </a:xfrm>
          <a:prstGeom prst="rect">
            <a:avLst/>
          </a:prstGeom>
          <a:ln w="12700">
            <a:solidFill>
              <a:srgbClr val="7C001A"/>
            </a:solidFill>
          </a:ln>
        </p:spPr>
        <p:txBody>
          <a:bodyPr anchor="ctr" anchorCtr="0"/>
          <a:lstStyle>
            <a:lvl1pPr>
              <a:defRPr b="1" i="0" baseline="0">
                <a:solidFill>
                  <a:schemeClr val="tx1"/>
                </a:solidFill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noProof="0" dirty="0"/>
              <a:t> Click here to Enter Presentation Name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 descr="C:\Users\Jongso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" y="-4860"/>
            <a:ext cx="1481138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ngsoo\Downloads\logo&amp;ui(3)\emblem_0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360" y="4556234"/>
            <a:ext cx="6586440" cy="81132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enter author or presenter’s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100263" y="3013744"/>
            <a:ext cx="6586537" cy="5676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i="1" baseline="0"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describe paper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CB63C338-9D02-4F75-ADA3-D5B8633EEBF5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ongsoo\Downloads\logo&amp;ui(3)\emblem_03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4"/>
          <p:cNvCxnSpPr/>
          <p:nvPr userDrawn="1"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464882" y="3242934"/>
            <a:ext cx="177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https://nmlab.korea.ac.kr</a:t>
            </a:r>
            <a:endParaRPr lang="en-US" sz="1000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013744"/>
            <a:ext cx="1482371" cy="25516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7888" y="5367556"/>
            <a:ext cx="65865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Network Management Lab.,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Dept., of Computer and Information Science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Korea University, Korea</a:t>
            </a:r>
            <a:endParaRPr lang="ko-KR" altLang="en-US" sz="1400" b="1" i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850" y="925512"/>
            <a:ext cx="8229600" cy="5634051"/>
          </a:xfrm>
          <a:prstGeom prst="rect">
            <a:avLst/>
          </a:prstGeo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951B39"/>
              </a:buClr>
              <a:buFont typeface="Wingdings" panose="05000000000000000000" pitchFamily="2" charset="2"/>
              <a:buChar char="q"/>
              <a:defRPr sz="2000" b="1" baseline="0">
                <a:solidFill>
                  <a:srgbClr val="951B39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742950" indent="-247650">
              <a:lnSpc>
                <a:spcPct val="100000"/>
              </a:lnSpc>
              <a:buFont typeface="Wingdings" panose="05000000000000000000" pitchFamily="2" charset="2"/>
              <a:buChar char="§"/>
              <a:defRPr sz="18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6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3pPr>
            <a:lvl4pPr marL="1422400" indent="-168275">
              <a:lnSpc>
                <a:spcPct val="100000"/>
              </a:lnSpc>
              <a:buFont typeface="Arial" panose="020B0604020202020204" pitchFamily="34" charset="0"/>
              <a:buChar char="−"/>
              <a:defRPr sz="14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6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cxnSp>
        <p:nvCxnSpPr>
          <p:cNvPr id="7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570677"/>
            <a:ext cx="10477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7250" y="6570677"/>
            <a:ext cx="5143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9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defRPr sz="2800" b="1" cap="all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910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95ED051F-AE46-4930-AFC5-6DE57F8C2A3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8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152400" y="6570677"/>
            <a:ext cx="10477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243286B8-B421-46A3-A348-C435FBF00ADF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167156" y="6570677"/>
            <a:ext cx="48196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77250" y="6570677"/>
            <a:ext cx="5143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476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4D4D4D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4D4D4D"/>
          </a:solidFill>
          <a:latin typeface="+mn-lt"/>
        </a:defRPr>
      </a:lvl3pPr>
      <a:lvl4pPr marL="1422400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4D4D4D"/>
          </a:solidFill>
          <a:latin typeface="+mn-lt"/>
        </a:defRPr>
      </a:lvl4pPr>
      <a:lvl5pPr marL="17780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5pPr>
      <a:lvl6pPr marL="22352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6pPr>
      <a:lvl7pPr marL="26924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7pPr>
      <a:lvl8pPr marL="31496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8pPr>
      <a:lvl9pPr marL="36068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1800" b="0" dirty="0">
                <a:latin typeface="+mj-lt"/>
              </a:rPr>
              <a:t>뉴스 데이터를 이용한 </a:t>
            </a:r>
            <a:r>
              <a:rPr lang="ko-KR" altLang="en-US" sz="1800" b="0" dirty="0" err="1">
                <a:latin typeface="+mj-lt"/>
              </a:rPr>
              <a:t>머신러닝</a:t>
            </a:r>
            <a:r>
              <a:rPr lang="ko-KR" altLang="en-US" sz="1800" b="0" dirty="0">
                <a:latin typeface="+mj-lt"/>
              </a:rPr>
              <a:t> 기반 </a:t>
            </a:r>
            <a:r>
              <a:rPr lang="ko-KR" altLang="en-US" sz="1800" b="0" dirty="0" err="1">
                <a:latin typeface="+mj-lt"/>
              </a:rPr>
              <a:t>비트코인</a:t>
            </a:r>
            <a:r>
              <a:rPr lang="ko-KR" altLang="en-US" sz="1800" b="0" dirty="0">
                <a:latin typeface="+mj-lt"/>
              </a:rPr>
              <a:t> 가격 등락 예측</a:t>
            </a:r>
            <a:br>
              <a:rPr lang="en-US" altLang="ko-KR" sz="1800" b="0" dirty="0">
                <a:latin typeface="+mj-lt"/>
              </a:rPr>
            </a:br>
            <a:r>
              <a:rPr lang="en-US" altLang="ko-KR" sz="1600" b="0" dirty="0">
                <a:latin typeface="+mj-lt"/>
              </a:rPr>
              <a:t>(</a:t>
            </a: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Machine Learning based Prediction of Bitcoin Price Fluctuation Using News Data</a:t>
            </a:r>
            <a:r>
              <a:rPr lang="en-US" altLang="ko-KR" sz="1600" b="0" dirty="0">
                <a:latin typeface="+mj-lt"/>
              </a:rPr>
              <a:t>)</a:t>
            </a:r>
            <a:endParaRPr lang="ko-KR" altLang="en-US" sz="1800" b="0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00360" y="4548146"/>
            <a:ext cx="6586440" cy="819410"/>
          </a:xfrm>
        </p:spPr>
        <p:txBody>
          <a:bodyPr/>
          <a:lstStyle/>
          <a:p>
            <a:endParaRPr lang="en-US" altLang="ko-KR" b="0" dirty="0"/>
          </a:p>
          <a:p>
            <a:r>
              <a:rPr lang="ko-KR" altLang="en-US" b="0" dirty="0"/>
              <a:t>고려대학교 네트워크 관리 연구실</a:t>
            </a:r>
            <a:endParaRPr lang="en-US" altLang="ko-KR" b="0" dirty="0"/>
          </a:p>
          <a:p>
            <a:r>
              <a:rPr lang="ko-KR" altLang="en-US" b="0" dirty="0">
                <a:latin typeface="+mj-lt"/>
              </a:rPr>
              <a:t>강민규</a:t>
            </a:r>
            <a:r>
              <a:rPr lang="en-US" altLang="ko-KR" b="0" dirty="0">
                <a:latin typeface="+mj-lt"/>
              </a:rPr>
              <a:t>,</a:t>
            </a:r>
            <a:r>
              <a:rPr lang="ko-KR" altLang="en-US" b="0" dirty="0" err="1">
                <a:latin typeface="+mj-lt"/>
              </a:rPr>
              <a:t>김보선</a:t>
            </a:r>
            <a:r>
              <a:rPr lang="en-US" altLang="ko-KR" b="0" dirty="0">
                <a:latin typeface="+mj-lt"/>
              </a:rPr>
              <a:t>,</a:t>
            </a:r>
            <a:r>
              <a:rPr lang="ko-KR" altLang="en-US" b="0" dirty="0" err="1">
                <a:latin typeface="+mj-lt"/>
              </a:rPr>
              <a:t>신희종</a:t>
            </a:r>
            <a:endParaRPr lang="ko-KR" altLang="en-US" b="0" dirty="0">
              <a:latin typeface="+mj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KNOM Conference 2021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63C338-9D02-4F75-ADA3-D5B8633EEBF5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8</a:t>
            </a:r>
            <a:r>
              <a:rPr lang="ko-KR" altLang="en-US" dirty="0"/>
              <a:t>개의 분류모델 사용</a:t>
            </a:r>
            <a:endParaRPr lang="en-US" altLang="ko-KR" dirty="0"/>
          </a:p>
          <a:p>
            <a:pPr lvl="2"/>
            <a:r>
              <a:rPr lang="ko-KR" altLang="en-US" dirty="0"/>
              <a:t>지도 분류 문제의 대표적인 모델 사용</a:t>
            </a:r>
            <a:endParaRPr lang="en-US" altLang="ko-KR" dirty="0"/>
          </a:p>
          <a:p>
            <a:pPr lvl="2"/>
            <a:r>
              <a:rPr lang="en-US" altLang="ko-KR" i="1" dirty="0"/>
              <a:t>Python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i="1" dirty="0"/>
              <a:t>scikit-learn</a:t>
            </a:r>
            <a:r>
              <a:rPr lang="ko-KR" altLang="en-US" i="1" dirty="0"/>
              <a:t> </a:t>
            </a:r>
            <a:r>
              <a:rPr lang="ko-KR" altLang="en-US" dirty="0"/>
              <a:t>제공 모델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 셋은 학습 셋 </a:t>
            </a:r>
            <a:r>
              <a:rPr lang="en-US" altLang="ko-KR" dirty="0"/>
              <a:t>,</a:t>
            </a:r>
            <a:r>
              <a:rPr lang="ko-KR" altLang="en-US" dirty="0"/>
              <a:t>테스트 셋으로 나누어 평가</a:t>
            </a:r>
            <a:endParaRPr lang="en-US" altLang="ko-KR" dirty="0"/>
          </a:p>
          <a:p>
            <a:pPr lvl="2"/>
            <a:r>
              <a:rPr lang="ko-KR" altLang="en-US" dirty="0"/>
              <a:t>비율</a:t>
            </a:r>
            <a:r>
              <a:rPr lang="en-US" altLang="ko-KR" dirty="0"/>
              <a:t>:</a:t>
            </a:r>
            <a:r>
              <a:rPr lang="ko-KR" altLang="en-US" dirty="0"/>
              <a:t>학습 셋</a:t>
            </a:r>
            <a:r>
              <a:rPr lang="en-US" altLang="ko-KR" dirty="0"/>
              <a:t>(8) / </a:t>
            </a:r>
            <a:r>
              <a:rPr lang="ko-KR" altLang="en-US" dirty="0"/>
              <a:t>테스트 셋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48DDAED-0508-4890-AE8F-D08237CDB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66331"/>
              </p:ext>
            </p:extLst>
          </p:nvPr>
        </p:nvGraphicFramePr>
        <p:xfrm>
          <a:off x="683704" y="3473768"/>
          <a:ext cx="8003096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774">
                  <a:extLst>
                    <a:ext uri="{9D8B030D-6E8A-4147-A177-3AD203B41FA5}">
                      <a16:colId xmlns:a16="http://schemas.microsoft.com/office/drawing/2014/main" val="1218261732"/>
                    </a:ext>
                  </a:extLst>
                </a:gridCol>
                <a:gridCol w="2000774">
                  <a:extLst>
                    <a:ext uri="{9D8B030D-6E8A-4147-A177-3AD203B41FA5}">
                      <a16:colId xmlns:a16="http://schemas.microsoft.com/office/drawing/2014/main" val="2957068557"/>
                    </a:ext>
                  </a:extLst>
                </a:gridCol>
                <a:gridCol w="2000774">
                  <a:extLst>
                    <a:ext uri="{9D8B030D-6E8A-4147-A177-3AD203B41FA5}">
                      <a16:colId xmlns:a16="http://schemas.microsoft.com/office/drawing/2014/main" val="2095901863"/>
                    </a:ext>
                  </a:extLst>
                </a:gridCol>
                <a:gridCol w="2000774">
                  <a:extLst>
                    <a:ext uri="{9D8B030D-6E8A-4147-A177-3AD203B41FA5}">
                      <a16:colId xmlns:a16="http://schemas.microsoft.com/office/drawing/2014/main" val="37784024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Machine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Leaning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Models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hyperparameter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Models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hyperparameter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2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Radom Forest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n_estimators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Logistic Regression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8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max_depth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altLang="ko-KR" sz="1200" dirty="0"/>
                        <a:t>,n_estimators=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learning_rate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Naïve Bayes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SVM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probability=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altLang="ko-KR" sz="1200" dirty="0"/>
                        <a:t>, gamma=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"scale"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KNN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0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AdaBoost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EXTRA tree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n_estimators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2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7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  <a:endParaRPr lang="en-US" altLang="ko-KR" dirty="0"/>
          </a:p>
          <a:p>
            <a:pPr lvl="1"/>
            <a:r>
              <a:rPr lang="ko-KR" altLang="en-US" dirty="0"/>
              <a:t>가격 정보만 사용시 최대 </a:t>
            </a:r>
            <a:r>
              <a:rPr lang="en-US" altLang="ko-KR" dirty="0"/>
              <a:t>60%</a:t>
            </a:r>
            <a:r>
              <a:rPr lang="ko-KR" altLang="en-US" dirty="0"/>
              <a:t>의 정확도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XGBoost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dirty="0"/>
              <a:t>뉴스 데이터 포함 시</a:t>
            </a:r>
            <a:r>
              <a:rPr lang="en-US" altLang="ko-KR" dirty="0"/>
              <a:t>,</a:t>
            </a:r>
            <a:r>
              <a:rPr lang="ko-KR" altLang="en-US" dirty="0"/>
              <a:t>성능 소폭 상승</a:t>
            </a:r>
            <a:r>
              <a:rPr lang="en-US" altLang="ko-KR" sz="1600" dirty="0"/>
              <a:t>or </a:t>
            </a:r>
            <a:r>
              <a:rPr lang="ko-KR" altLang="en-US" dirty="0"/>
              <a:t>유지</a:t>
            </a:r>
            <a:endParaRPr lang="en-US" altLang="ko-KR" dirty="0"/>
          </a:p>
          <a:p>
            <a:pPr lvl="2"/>
            <a:r>
              <a:rPr lang="en-US" altLang="ko-KR" dirty="0"/>
              <a:t>Naïve Bayes</a:t>
            </a:r>
            <a:r>
              <a:rPr lang="ko-KR" altLang="en-US" dirty="0"/>
              <a:t>제외</a:t>
            </a:r>
            <a:endParaRPr lang="en-US" altLang="ko-KR" dirty="0"/>
          </a:p>
          <a:p>
            <a:pPr lvl="1"/>
            <a:r>
              <a:rPr lang="ko-KR" altLang="en-US" dirty="0"/>
              <a:t>뉴스 데이터 포함 시</a:t>
            </a:r>
            <a:r>
              <a:rPr lang="en-US" altLang="ko-KR" dirty="0"/>
              <a:t>,</a:t>
            </a:r>
            <a:r>
              <a:rPr lang="ko-KR" altLang="en-US" dirty="0"/>
              <a:t>최대 </a:t>
            </a:r>
            <a:r>
              <a:rPr lang="en-US" altLang="ko-KR" dirty="0"/>
              <a:t>62%</a:t>
            </a:r>
            <a:r>
              <a:rPr lang="ko-KR" altLang="en-US" dirty="0"/>
              <a:t>의 정확도</a:t>
            </a:r>
            <a:r>
              <a:rPr lang="en-US" altLang="ko-KR" sz="1400" dirty="0"/>
              <a:t>(AdaBoost)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dirty="0"/>
              <a:t>Network Management Lab.,</a:t>
            </a:r>
            <a:br>
              <a:rPr lang="en-US" altLang="ko-KR" dirty="0"/>
            </a:br>
            <a:r>
              <a:rPr lang="en-US" altLang="ko-KR" dirty="0"/>
              <a:t>Dept. of Computer and Information Science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A6A9DBA-E164-4642-8D0D-E5CF8AA7E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02794"/>
              </p:ext>
            </p:extLst>
          </p:nvPr>
        </p:nvGraphicFramePr>
        <p:xfrm>
          <a:off x="1119343" y="2806805"/>
          <a:ext cx="6892613" cy="3531214"/>
        </p:xfrm>
        <a:graphic>
          <a:graphicData uri="http://schemas.openxmlformats.org/drawingml/2006/table">
            <a:tbl>
              <a:tblPr/>
              <a:tblGrid>
                <a:gridCol w="1251268">
                  <a:extLst>
                    <a:ext uri="{9D8B030D-6E8A-4147-A177-3AD203B41FA5}">
                      <a16:colId xmlns:a16="http://schemas.microsoft.com/office/drawing/2014/main" val="756571553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602611024"/>
                    </a:ext>
                  </a:extLst>
                </a:gridCol>
                <a:gridCol w="691451">
                  <a:extLst>
                    <a:ext uri="{9D8B030D-6E8A-4147-A177-3AD203B41FA5}">
                      <a16:colId xmlns:a16="http://schemas.microsoft.com/office/drawing/2014/main" val="2469196592"/>
                    </a:ext>
                  </a:extLst>
                </a:gridCol>
                <a:gridCol w="781751">
                  <a:extLst>
                    <a:ext uri="{9D8B030D-6E8A-4147-A177-3AD203B41FA5}">
                      <a16:colId xmlns:a16="http://schemas.microsoft.com/office/drawing/2014/main" val="3875934300"/>
                    </a:ext>
                  </a:extLst>
                </a:gridCol>
                <a:gridCol w="706287">
                  <a:extLst>
                    <a:ext uri="{9D8B030D-6E8A-4147-A177-3AD203B41FA5}">
                      <a16:colId xmlns:a16="http://schemas.microsoft.com/office/drawing/2014/main" val="2577068610"/>
                    </a:ext>
                  </a:extLst>
                </a:gridCol>
                <a:gridCol w="733147">
                  <a:extLst>
                    <a:ext uri="{9D8B030D-6E8A-4147-A177-3AD203B41FA5}">
                      <a16:colId xmlns:a16="http://schemas.microsoft.com/office/drawing/2014/main" val="375920962"/>
                    </a:ext>
                  </a:extLst>
                </a:gridCol>
                <a:gridCol w="660753">
                  <a:extLst>
                    <a:ext uri="{9D8B030D-6E8A-4147-A177-3AD203B41FA5}">
                      <a16:colId xmlns:a16="http://schemas.microsoft.com/office/drawing/2014/main" val="2987536776"/>
                    </a:ext>
                  </a:extLst>
                </a:gridCol>
                <a:gridCol w="688380">
                  <a:extLst>
                    <a:ext uri="{9D8B030D-6E8A-4147-A177-3AD203B41FA5}">
                      <a16:colId xmlns:a16="http://schemas.microsoft.com/office/drawing/2014/main" val="4196728128"/>
                    </a:ext>
                  </a:extLst>
                </a:gridCol>
                <a:gridCol w="688380">
                  <a:extLst>
                    <a:ext uri="{9D8B030D-6E8A-4147-A177-3AD203B41FA5}">
                      <a16:colId xmlns:a16="http://schemas.microsoft.com/office/drawing/2014/main" val="4026872407"/>
                    </a:ext>
                  </a:extLst>
                </a:gridCol>
              </a:tblGrid>
              <a:tr h="3785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precision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recall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f1-score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accuracy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67663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Logistic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Regressin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58%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100%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73%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58%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58904"/>
                  </a:ext>
                </a:extLst>
              </a:tr>
              <a:tr h="50971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Naïve Bayes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55%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100%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-46%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73%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58%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-10%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6181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KNN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59%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+5%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56%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+6%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58%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+5%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52%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+5%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39599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SVM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58%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100%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73%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58%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55936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Random Forest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55%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+5%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51%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+9%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+8%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48%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+6%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63231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EXTRA Tree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55%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+2%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51%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47%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9958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AdaBoost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61%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+2%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85%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71%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+1%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59%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+3%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27223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XGBoost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262626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62%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-1%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79%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+6%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69%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+1%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60%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새굴림" panose="02030600000101010101" pitchFamily="18" charset="-127"/>
                        </a:rPr>
                        <a:t>+1%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76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35D2B8-5C47-45C5-A8F0-C6A2229F0503}"/>
              </a:ext>
            </a:extLst>
          </p:cNvPr>
          <p:cNvSpPr txBox="1"/>
          <p:nvPr/>
        </p:nvSpPr>
        <p:spPr>
          <a:xfrm>
            <a:off x="2646667" y="6324046"/>
            <a:ext cx="383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모델들의 성능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:</a:t>
            </a:r>
            <a:r>
              <a:rPr lang="ko-KR" altLang="en-US" sz="1200" dirty="0"/>
              <a:t>가격정보만</a:t>
            </a:r>
            <a:r>
              <a:rPr lang="en-US" altLang="ko-KR" sz="1200" dirty="0"/>
              <a:t>,</a:t>
            </a:r>
            <a:r>
              <a:rPr lang="ko-KR" altLang="en-US" sz="1200" dirty="0"/>
              <a:t>우</a:t>
            </a:r>
            <a:r>
              <a:rPr lang="en-US" altLang="ko-KR" sz="1200" dirty="0"/>
              <a:t>:</a:t>
            </a:r>
            <a:r>
              <a:rPr lang="ko-KR" altLang="en-US" sz="1200" dirty="0"/>
              <a:t>뉴스 데이터 포함</a:t>
            </a:r>
            <a:r>
              <a:rPr lang="en-US" altLang="ko-KR" sz="1200" dirty="0"/>
              <a:t>)&gt;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78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향후연구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ko-KR" altLang="en-US" dirty="0"/>
              <a:t>뉴스 데이터를 이용해 </a:t>
            </a:r>
            <a:r>
              <a:rPr lang="ko-KR" altLang="en-US" dirty="0" err="1"/>
              <a:t>비트코인의</a:t>
            </a:r>
            <a:r>
              <a:rPr lang="ko-KR" altLang="en-US" dirty="0"/>
              <a:t> 가격 등락을 예측하는 방법 제시</a:t>
            </a:r>
            <a:endParaRPr lang="en-US" altLang="ko-KR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ko-KR" altLang="en-US" dirty="0" err="1"/>
              <a:t>머신러닝</a:t>
            </a:r>
            <a:r>
              <a:rPr lang="ko-KR" altLang="en-US" dirty="0"/>
              <a:t> 모델 간 성능 비교</a:t>
            </a:r>
            <a:endParaRPr lang="en-US" altLang="ko-KR" dirty="0"/>
          </a:p>
          <a:p>
            <a:pPr lvl="2"/>
            <a:r>
              <a:rPr lang="ko-KR" altLang="en-US" dirty="0"/>
              <a:t>뉴스 데이터 사용의 유의미함 보여줌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향후 연구</a:t>
            </a:r>
            <a:endParaRPr lang="en-US" altLang="ko-KR" dirty="0"/>
          </a:p>
          <a:p>
            <a:pPr lvl="1"/>
            <a:r>
              <a:rPr lang="ko-KR" altLang="en-US" dirty="0"/>
              <a:t>다양한 뉴스 데이터 추가</a:t>
            </a:r>
            <a:endParaRPr lang="en-US" altLang="ko-KR" dirty="0"/>
          </a:p>
          <a:p>
            <a:pPr lvl="2"/>
            <a:r>
              <a:rPr lang="ko-KR" altLang="en-US" dirty="0"/>
              <a:t>조회수</a:t>
            </a:r>
            <a:r>
              <a:rPr lang="en-US" altLang="ko-KR" dirty="0"/>
              <a:t>, </a:t>
            </a:r>
            <a:r>
              <a:rPr lang="ko-KR" altLang="en-US" dirty="0"/>
              <a:t>감성분석 결과</a:t>
            </a:r>
            <a:endParaRPr lang="en-US" altLang="ko-KR" dirty="0"/>
          </a:p>
          <a:p>
            <a:pPr lvl="1"/>
            <a:r>
              <a:rPr lang="ko-KR" altLang="en-US" dirty="0"/>
              <a:t>모델의 </a:t>
            </a:r>
            <a:r>
              <a:rPr lang="ko-KR" altLang="en-US" dirty="0" err="1"/>
              <a:t>최적화을</a:t>
            </a:r>
            <a:r>
              <a:rPr lang="ko-KR" altLang="en-US" dirty="0"/>
              <a:t> 통해 성능 고도화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46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본론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실험</a:t>
            </a:r>
            <a:endParaRPr lang="en-US" altLang="ko-KR" dirty="0"/>
          </a:p>
          <a:p>
            <a:pPr lvl="1"/>
            <a:r>
              <a:rPr lang="ko-KR" altLang="en-US" dirty="0"/>
              <a:t>실험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8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발표</a:t>
            </a:r>
            <a:r>
              <a:rPr lang="en-US" altLang="ko-KR" dirty="0"/>
              <a:t>(2008)</a:t>
            </a:r>
            <a:r>
              <a:rPr lang="ko-KR" altLang="en-US" dirty="0"/>
              <a:t> 이후</a:t>
            </a:r>
            <a:r>
              <a:rPr lang="en-US" altLang="ko-KR" dirty="0"/>
              <a:t>, </a:t>
            </a:r>
            <a:r>
              <a:rPr lang="ko-KR" altLang="en-US" dirty="0"/>
              <a:t>증가하는 거래량</a:t>
            </a:r>
            <a:r>
              <a:rPr lang="en-US" altLang="ko-KR" dirty="0"/>
              <a:t>,</a:t>
            </a:r>
            <a:r>
              <a:rPr lang="ko-KR" altLang="en-US" dirty="0"/>
              <a:t>가격</a:t>
            </a:r>
            <a:endParaRPr lang="en-US" altLang="ko-KR" dirty="0"/>
          </a:p>
          <a:p>
            <a:pPr marL="4953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</a:t>
            </a:r>
            <a:r>
              <a:rPr lang="ko-KR" altLang="en-US" dirty="0">
                <a:sym typeface="Wingdings" panose="05000000000000000000" pitchFamily="2" charset="2"/>
              </a:rPr>
              <a:t>증가하는 관심</a:t>
            </a:r>
            <a:endParaRPr lang="en-US" altLang="ko-KR" dirty="0"/>
          </a:p>
          <a:p>
            <a:pPr marL="495300" lvl="1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소셜 미디어 및 뉴스 기사 증가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953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</a:t>
            </a:r>
            <a:r>
              <a:rPr lang="ko-KR" altLang="en-US" dirty="0">
                <a:sym typeface="Wingdings" panose="05000000000000000000" pitchFamily="2" charset="2"/>
              </a:rPr>
              <a:t>소셜 미디어와 뉴스 기사를 활용한 </a:t>
            </a:r>
            <a:r>
              <a:rPr lang="ko-KR" altLang="en-US" dirty="0" err="1">
                <a:sym typeface="Wingdings" panose="05000000000000000000" pitchFamily="2" charset="2"/>
              </a:rPr>
              <a:t>비트코인</a:t>
            </a:r>
            <a:r>
              <a:rPr lang="ko-KR" altLang="en-US" dirty="0">
                <a:sym typeface="Wingdings" panose="05000000000000000000" pitchFamily="2" charset="2"/>
              </a:rPr>
              <a:t> 가격 등락예측 연구 또한 증가</a:t>
            </a:r>
            <a:endParaRPr lang="en-US" altLang="ko-KR" dirty="0"/>
          </a:p>
          <a:p>
            <a:pPr marL="4953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6B3DD88-3948-4223-B92C-CF85CFA79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287358"/>
              </p:ext>
            </p:extLst>
          </p:nvPr>
        </p:nvGraphicFramePr>
        <p:xfrm>
          <a:off x="227965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0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  <a:endParaRPr lang="en-US" altLang="ko-KR" dirty="0"/>
          </a:p>
          <a:p>
            <a:pPr marL="495300" lvl="1" indent="0">
              <a:buNone/>
            </a:pPr>
            <a:r>
              <a:rPr lang="en-US" altLang="ko-KR" dirty="0"/>
              <a:t>[1] LSTM </a:t>
            </a:r>
            <a:r>
              <a:rPr lang="ko-KR" altLang="en-US" dirty="0"/>
              <a:t>모델을 이용한 </a:t>
            </a:r>
            <a:r>
              <a:rPr lang="ko-KR" altLang="en-US" dirty="0" err="1"/>
              <a:t>비트코인</a:t>
            </a:r>
            <a:r>
              <a:rPr lang="ko-KR" altLang="en-US" dirty="0"/>
              <a:t> 가격 등락 예측</a:t>
            </a:r>
            <a:endParaRPr lang="en-US" altLang="ko-KR" dirty="0"/>
          </a:p>
          <a:p>
            <a:pPr lvl="2"/>
            <a:r>
              <a:rPr lang="en-US" altLang="ko-KR" dirty="0" err="1"/>
              <a:t>TexBlob</a:t>
            </a:r>
            <a:r>
              <a:rPr lang="ko-KR" altLang="en-US" dirty="0"/>
              <a:t>을 이용한 뉴스 데이터 감성분석 값 이용</a:t>
            </a:r>
            <a:endParaRPr lang="en-US" altLang="ko-KR" dirty="0"/>
          </a:p>
          <a:p>
            <a:pPr marL="495300" lvl="1" indent="0">
              <a:buNone/>
            </a:pPr>
            <a:r>
              <a:rPr lang="en-US" altLang="ko-KR" dirty="0"/>
              <a:t>[2] </a:t>
            </a:r>
            <a:r>
              <a:rPr lang="ko-KR" altLang="en-US" dirty="0"/>
              <a:t>감성분석 결과 값과 주가지수의 방향성 비교</a:t>
            </a:r>
            <a:endParaRPr lang="en-US" altLang="ko-KR" dirty="0"/>
          </a:p>
          <a:p>
            <a:pPr lvl="2"/>
            <a:r>
              <a:rPr lang="en-US" altLang="ko-KR" dirty="0"/>
              <a:t>Word2Vec</a:t>
            </a:r>
            <a:r>
              <a:rPr lang="ko-KR" altLang="en-US" dirty="0"/>
              <a:t>을 이용한 주식 관련 감성분석 사전 구축</a:t>
            </a:r>
            <a:endParaRPr lang="en-US" altLang="ko-KR" dirty="0"/>
          </a:p>
          <a:p>
            <a:pPr marL="495300" lvl="1" indent="0">
              <a:buNone/>
            </a:pPr>
            <a:r>
              <a:rPr lang="en-US" altLang="ko-KR" dirty="0"/>
              <a:t>[3] </a:t>
            </a:r>
            <a:r>
              <a:rPr lang="ko-KR" altLang="en-US" dirty="0" err="1"/>
              <a:t>머신러닝</a:t>
            </a:r>
            <a:r>
              <a:rPr lang="en-US" altLang="ko-KR" sz="1200" dirty="0"/>
              <a:t>(SVM,</a:t>
            </a:r>
            <a:r>
              <a:rPr lang="ko-KR" altLang="en-US" sz="1200" dirty="0" err="1"/>
              <a:t>나이브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베이즈</a:t>
            </a:r>
            <a:r>
              <a:rPr lang="en-US" altLang="ko-KR" sz="1200" dirty="0"/>
              <a:t>,</a:t>
            </a:r>
            <a:r>
              <a:rPr lang="ko-KR" altLang="en-US" sz="1200" dirty="0"/>
              <a:t>로지스틱 회귀</a:t>
            </a:r>
            <a:r>
              <a:rPr lang="en-US" altLang="ko-KR" sz="1200" dirty="0"/>
              <a:t>)</a:t>
            </a:r>
            <a:r>
              <a:rPr lang="ko-KR" altLang="en-US" dirty="0"/>
              <a:t>을 이용한 </a:t>
            </a:r>
            <a:r>
              <a:rPr lang="ko-KR" altLang="en-US" dirty="0" err="1"/>
              <a:t>비트코인</a:t>
            </a:r>
            <a:r>
              <a:rPr lang="ko-KR" altLang="en-US" dirty="0"/>
              <a:t> 가격변동 예측</a:t>
            </a:r>
            <a:endParaRPr lang="en-US" altLang="ko-KR" dirty="0"/>
          </a:p>
          <a:p>
            <a:pPr lvl="2"/>
            <a:r>
              <a:rPr lang="en-US" altLang="ko-KR" dirty="0" err="1"/>
              <a:t>CounterVectorzier</a:t>
            </a:r>
            <a:r>
              <a:rPr lang="ko-KR" altLang="en-US" dirty="0"/>
              <a:t>을 이용한 뉴스기사 벡터화 값 이용 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953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많은 논문들이 텍스트 처리를 위해 감성분석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/>
              <a:t>감성분석 사전 필요</a:t>
            </a:r>
            <a:r>
              <a:rPr lang="en-US" altLang="ko-KR" dirty="0"/>
              <a:t>,</a:t>
            </a:r>
            <a:r>
              <a:rPr lang="ko-KR" altLang="en-US" dirty="0"/>
              <a:t>감성분석 과정에서 데이터 손실 가능성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	</a:t>
            </a:r>
            <a:endParaRPr lang="en-US" altLang="ko-KR" dirty="0"/>
          </a:p>
          <a:p>
            <a:r>
              <a:rPr lang="ko-KR" altLang="en-US" dirty="0"/>
              <a:t>연구목표</a:t>
            </a:r>
            <a:endParaRPr lang="en-US" altLang="ko-KR" dirty="0"/>
          </a:p>
          <a:p>
            <a:pPr lvl="1"/>
            <a:r>
              <a:rPr lang="ko-KR" altLang="en-US" dirty="0"/>
              <a:t>감성분석 값 외의 뉴스데이터를 이용한 가격 등락 예측</a:t>
            </a:r>
            <a:endParaRPr lang="en-US" altLang="ko-KR" dirty="0"/>
          </a:p>
          <a:p>
            <a:pPr lvl="2"/>
            <a:r>
              <a:rPr lang="en-US" altLang="ko-KR" dirty="0"/>
              <a:t>TF-IDF </a:t>
            </a:r>
            <a:r>
              <a:rPr lang="ko-KR" altLang="en-US" dirty="0"/>
              <a:t>벡터화</a:t>
            </a:r>
            <a:r>
              <a:rPr lang="en-US" altLang="ko-KR" dirty="0"/>
              <a:t>, </a:t>
            </a:r>
            <a:r>
              <a:rPr lang="ko-KR" altLang="en-US" dirty="0"/>
              <a:t>뉴스  </a:t>
            </a:r>
            <a:r>
              <a:rPr lang="ko-KR" altLang="en-US" dirty="0" err="1"/>
              <a:t>기사수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모델 간 성능 비교</a:t>
            </a:r>
            <a:endParaRPr lang="en-US" altLang="ko-KR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개의 분류 모델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52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관련 기사를 가장 많이 쓴 상위 </a:t>
            </a:r>
            <a:r>
              <a:rPr lang="en-US" altLang="ko-KR" dirty="0"/>
              <a:t>4</a:t>
            </a:r>
            <a:r>
              <a:rPr lang="ko-KR" altLang="en-US" dirty="0"/>
              <a:t>개의 언론사</a:t>
            </a:r>
            <a:endParaRPr lang="en-US" altLang="ko-KR" dirty="0"/>
          </a:p>
          <a:p>
            <a:pPr lvl="2"/>
            <a:r>
              <a:rPr lang="en-US" altLang="ko-KR" dirty="0"/>
              <a:t>[1] (2013~2020) Google news </a:t>
            </a:r>
            <a:r>
              <a:rPr lang="ko-KR" altLang="en-US" dirty="0"/>
              <a:t>기준 </a:t>
            </a:r>
            <a:endParaRPr lang="en-US" altLang="ko-KR" dirty="0"/>
          </a:p>
          <a:p>
            <a:pPr lvl="1"/>
            <a:r>
              <a:rPr lang="ko-KR" altLang="en-US" dirty="0" err="1"/>
              <a:t>크롤링을</a:t>
            </a:r>
            <a:r>
              <a:rPr lang="ko-KR" altLang="en-US" dirty="0"/>
              <a:t> 통해 </a:t>
            </a:r>
            <a:r>
              <a:rPr lang="en-US" altLang="ko-KR" dirty="0"/>
              <a:t>csv</a:t>
            </a:r>
            <a:r>
              <a:rPr lang="ko-KR" altLang="en-US" dirty="0"/>
              <a:t>형태로 저장</a:t>
            </a:r>
            <a:endParaRPr lang="en-US" altLang="ko-KR" dirty="0"/>
          </a:p>
          <a:p>
            <a:pPr lvl="1"/>
            <a:r>
              <a:rPr lang="ko-KR" altLang="en-US" dirty="0"/>
              <a:t>날짜</a:t>
            </a:r>
            <a:r>
              <a:rPr lang="en-US" altLang="ko-KR" dirty="0"/>
              <a:t>,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본문 수집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B5EBA0-DAC9-45EC-9546-B4D05246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76" y="1756354"/>
            <a:ext cx="2908824" cy="199919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2C4E35F-44FC-45D4-886F-7C7DD31E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7928128">
            <a:extLst>
              <a:ext uri="{FF2B5EF4-FFF2-40B4-BE49-F238E27FC236}">
                <a16:creationId xmlns:a16="http://schemas.microsoft.com/office/drawing/2014/main" id="{F7F4BA9E-4B4E-4977-9E9E-6715BECE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13" y="4646693"/>
            <a:ext cx="7120274" cy="12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Is,a,the</a:t>
            </a:r>
            <a:r>
              <a:rPr lang="en-US" altLang="ko-KR" dirty="0"/>
              <a:t> </a:t>
            </a:r>
            <a:r>
              <a:rPr lang="ko-KR" altLang="en-US" dirty="0"/>
              <a:t>등 의미 없는 단어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i="1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패키지 이용</a:t>
            </a:r>
            <a:endParaRPr lang="en-US" altLang="ko-KR" dirty="0"/>
          </a:p>
          <a:p>
            <a:pPr lvl="1"/>
            <a:r>
              <a:rPr lang="ko-KR" altLang="en-US" dirty="0"/>
              <a:t>토큰화</a:t>
            </a:r>
            <a:endParaRPr lang="en-US" altLang="ko-KR" dirty="0"/>
          </a:p>
          <a:p>
            <a:pPr lvl="2"/>
            <a:r>
              <a:rPr lang="ko-KR" altLang="en-US" dirty="0"/>
              <a:t>단어의 어원으로 변환</a:t>
            </a:r>
            <a:endParaRPr lang="en-US" altLang="ko-KR" dirty="0"/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i="1" dirty="0" err="1"/>
              <a:t>nltk</a:t>
            </a:r>
            <a:r>
              <a:rPr lang="ko-KR" altLang="en-US" dirty="0"/>
              <a:t> 패키지 이용</a:t>
            </a:r>
            <a:endParaRPr lang="en-US" altLang="ko-KR" dirty="0"/>
          </a:p>
          <a:p>
            <a:pPr lvl="1"/>
            <a:r>
              <a:rPr lang="ko-KR" altLang="en-US" dirty="0"/>
              <a:t>뉴스 기사 벡터화</a:t>
            </a:r>
            <a:endParaRPr lang="en-US" altLang="ko-KR" dirty="0"/>
          </a:p>
          <a:p>
            <a:pPr lvl="2"/>
            <a:r>
              <a:rPr lang="en-US" altLang="ko-KR" dirty="0"/>
              <a:t>TF-IDF </a:t>
            </a:r>
            <a:r>
              <a:rPr lang="ko-KR" altLang="en-US" dirty="0"/>
              <a:t>알고리즘 이용</a:t>
            </a:r>
            <a:endParaRPr lang="en-US" altLang="ko-KR" dirty="0"/>
          </a:p>
          <a:p>
            <a:pPr lvl="3"/>
            <a:r>
              <a:rPr lang="ko-KR" altLang="en-US" dirty="0"/>
              <a:t>단어 빈도 수와 역 문서 빈도 수를 이용해 단어의 가중치를 구하는 텍스트 마이닝 알고리즘</a:t>
            </a:r>
            <a:endParaRPr lang="en-US" altLang="ko-KR" dirty="0"/>
          </a:p>
          <a:p>
            <a:pPr lvl="3"/>
            <a:r>
              <a:rPr lang="ko-KR" altLang="en-US" dirty="0"/>
              <a:t>한 문서안에서 자주 나오는 단어일 수록 가중치 </a:t>
            </a:r>
            <a:r>
              <a:rPr lang="en-US" altLang="ko-KR" dirty="0"/>
              <a:t>Up,</a:t>
            </a:r>
            <a:r>
              <a:rPr lang="ko-KR" altLang="en-US" dirty="0"/>
              <a:t> 다른 문서에서도 자주 나오는 단어일수록 가중치 </a:t>
            </a:r>
            <a:r>
              <a:rPr lang="en-US" altLang="ko-KR" dirty="0"/>
              <a:t>Down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pic>
        <p:nvPicPr>
          <p:cNvPr id="3075" name="Picture 3" descr="공돌이의 노트정리 :: 블로그 제목, 포스트의 TF-IDF 변환으로 유사한 글 검색한 결과">
            <a:extLst>
              <a:ext uri="{FF2B5EF4-FFF2-40B4-BE49-F238E27FC236}">
                <a16:creationId xmlns:a16="http://schemas.microsoft.com/office/drawing/2014/main" id="{A2E81712-4E26-4748-AD22-BB51A58AE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81" y="4867060"/>
            <a:ext cx="2534938" cy="15893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95300" lvl="1" indent="0">
              <a:buNone/>
            </a:pPr>
            <a:r>
              <a:rPr lang="en-US" altLang="ko-KR" dirty="0"/>
              <a:t>             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D3EC8-AECF-4E06-903E-C248FBD8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5" y="1434791"/>
            <a:ext cx="2485872" cy="1129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1FF334-587A-4CDF-8F36-0ABB0489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70" y="1409751"/>
            <a:ext cx="5523037" cy="1881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05240E2-3E0C-4809-B8BA-C49118DA1F8C}"/>
              </a:ext>
            </a:extLst>
          </p:cNvPr>
          <p:cNvSpPr/>
          <p:nvPr/>
        </p:nvSpPr>
        <p:spPr bwMode="auto">
          <a:xfrm>
            <a:off x="2776757" y="1907077"/>
            <a:ext cx="489713" cy="243281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8447E6-478E-4258-9CE2-F06BA723D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70" y="4357230"/>
            <a:ext cx="5523037" cy="1903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15DA8D8-FF63-4FE0-B1AE-F372163BAB15}"/>
              </a:ext>
            </a:extLst>
          </p:cNvPr>
          <p:cNvSpPr/>
          <p:nvPr/>
        </p:nvSpPr>
        <p:spPr bwMode="auto">
          <a:xfrm>
            <a:off x="5847126" y="3567107"/>
            <a:ext cx="335560" cy="417664"/>
          </a:xfrm>
          <a:prstGeom prst="down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" name="_x473586256">
            <a:extLst>
              <a:ext uri="{FF2B5EF4-FFF2-40B4-BE49-F238E27FC236}">
                <a16:creationId xmlns:a16="http://schemas.microsoft.com/office/drawing/2014/main" id="{FAE9B789-B8E5-47E8-A708-6109CA9B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23" y="3499525"/>
            <a:ext cx="1693644" cy="4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9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/>
      </p:transition>
    </mc:Choice>
    <mc:Fallback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  <a:p>
            <a:pPr lvl="1"/>
            <a:r>
              <a:rPr lang="ko-KR" altLang="en-US" dirty="0"/>
              <a:t>뉴스 데이터들을 하루 단위로 합산</a:t>
            </a:r>
            <a:endParaRPr lang="en-US" altLang="ko-KR" dirty="0"/>
          </a:p>
          <a:p>
            <a:pPr lvl="2"/>
            <a:r>
              <a:rPr lang="ko-KR" altLang="en-US" dirty="0"/>
              <a:t>기사 수 </a:t>
            </a:r>
            <a:r>
              <a:rPr lang="en-US" altLang="ko-KR" dirty="0"/>
              <a:t>Count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기사 제목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본문 </a:t>
            </a:r>
            <a:r>
              <a:rPr lang="en-US" altLang="ko-KR" dirty="0">
                <a:sym typeface="Wingdings" panose="05000000000000000000" pitchFamily="2" charset="2"/>
              </a:rPr>
              <a:t>Append</a:t>
            </a:r>
            <a:endParaRPr lang="en-US" altLang="ko-KR" dirty="0"/>
          </a:p>
          <a:p>
            <a:pPr lvl="1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  <a:r>
              <a:rPr lang="en-US" altLang="ko-KR" dirty="0"/>
              <a:t>,</a:t>
            </a:r>
            <a:r>
              <a:rPr lang="ko-KR" altLang="en-US" dirty="0"/>
              <a:t>토큰화</a:t>
            </a:r>
            <a:r>
              <a:rPr lang="en-US" altLang="ko-KR" dirty="0"/>
              <a:t>,TF-IDF </a:t>
            </a:r>
            <a:r>
              <a:rPr lang="ko-KR" altLang="en-US" dirty="0"/>
              <a:t>벡터화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</a:t>
            </a:r>
            <a:r>
              <a:rPr lang="ko-KR" altLang="en-US" dirty="0"/>
              <a:t>제목의 </a:t>
            </a:r>
            <a:r>
              <a:rPr lang="en-US" altLang="ko-KR" dirty="0"/>
              <a:t>TF-IDF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본문의 </a:t>
            </a:r>
            <a:r>
              <a:rPr lang="en-US" altLang="ko-KR" dirty="0"/>
              <a:t>TF-IDF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기사 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dirty="0"/>
              <a:t>Network Management Lab.,</a:t>
            </a:r>
            <a:br>
              <a:rPr lang="en-US" altLang="ko-KR" dirty="0"/>
            </a:br>
            <a:r>
              <a:rPr lang="en-US" altLang="ko-KR" dirty="0"/>
              <a:t>Dept. of Computer and Information Science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2766E92-4D75-40F3-98FE-233EAF5E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50098"/>
              </p:ext>
            </p:extLst>
          </p:nvPr>
        </p:nvGraphicFramePr>
        <p:xfrm>
          <a:off x="5581114" y="4192855"/>
          <a:ext cx="3148496" cy="1051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7124">
                  <a:extLst>
                    <a:ext uri="{9D8B030D-6E8A-4147-A177-3AD203B41FA5}">
                      <a16:colId xmlns:a16="http://schemas.microsoft.com/office/drawing/2014/main" val="107741698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3206728217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3064360019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34766212"/>
                    </a:ext>
                  </a:extLst>
                </a:gridCol>
              </a:tblGrid>
              <a:tr h="326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Date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Vectorized </a:t>
                      </a:r>
                    </a:p>
                    <a:p>
                      <a:pPr latinLnBrk="1"/>
                      <a:r>
                        <a:rPr lang="en-US" altLang="ko-KR" sz="900" dirty="0"/>
                        <a:t>Title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Vectorized</a:t>
                      </a:r>
                    </a:p>
                    <a:p>
                      <a:pPr latinLnBrk="1"/>
                      <a:r>
                        <a:rPr lang="en-US" altLang="ko-KR" sz="900" dirty="0"/>
                        <a:t>Paragraph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Number of News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56774"/>
                  </a:ext>
                </a:extLst>
              </a:tr>
              <a:tr h="21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Day1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[0,0.1…,0]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[0,0.1…,0]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2967"/>
                  </a:ext>
                </a:extLst>
              </a:tr>
              <a:tr h="21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Day2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[0,0.1…,0]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[0,0.1…,0]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22"/>
                  </a:ext>
                </a:extLst>
              </a:tr>
              <a:tr h="21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Day3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[0,0.1…,0]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[0,0.1…,0]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6960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D208643-AD3E-4395-A2DE-87AE110E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0" y="3072662"/>
            <a:ext cx="757192" cy="609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12A99-47F1-4D7C-A7D8-D6BA5B8E8E5C}"/>
              </a:ext>
            </a:extLst>
          </p:cNvPr>
          <p:cNvSpPr txBox="1"/>
          <p:nvPr/>
        </p:nvSpPr>
        <p:spPr>
          <a:xfrm>
            <a:off x="632321" y="3810484"/>
            <a:ext cx="1135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News1,2,3…n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82361-618F-4B30-8FC9-163D509E3A4D}"/>
              </a:ext>
            </a:extLst>
          </p:cNvPr>
          <p:cNvSpPr txBox="1"/>
          <p:nvPr/>
        </p:nvSpPr>
        <p:spPr>
          <a:xfrm>
            <a:off x="36035" y="2872607"/>
            <a:ext cx="1135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Day1</a:t>
            </a:r>
            <a:endParaRPr lang="ko-KR" altLang="en-US" sz="7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40BE4CA-0814-47F6-AF21-0E37BF0D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5" y="3142293"/>
            <a:ext cx="757192" cy="6099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172197C-E409-44A8-8B01-4E7C1433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24" y="3220313"/>
            <a:ext cx="757192" cy="6099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F8670C3-B737-466B-806B-3FD4B625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85" y="4323342"/>
            <a:ext cx="757192" cy="6099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4CCF596-C95F-417C-9AA4-C0655345786F}"/>
              </a:ext>
            </a:extLst>
          </p:cNvPr>
          <p:cNvSpPr txBox="1"/>
          <p:nvPr/>
        </p:nvSpPr>
        <p:spPr>
          <a:xfrm>
            <a:off x="573623" y="5080136"/>
            <a:ext cx="1135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News1,2,3…n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9C18AA-657E-4DCA-ABFA-51AC1D6B8E6F}"/>
              </a:ext>
            </a:extLst>
          </p:cNvPr>
          <p:cNvSpPr txBox="1"/>
          <p:nvPr/>
        </p:nvSpPr>
        <p:spPr>
          <a:xfrm>
            <a:off x="0" y="4123287"/>
            <a:ext cx="1135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Day2</a:t>
            </a:r>
            <a:endParaRPr lang="ko-KR" altLang="en-US" sz="7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FFF4636-868D-4599-AF66-529F27C2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0" y="4392973"/>
            <a:ext cx="757192" cy="60996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DB7EF52-4B9C-420E-92E4-584A8A54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" y="4470993"/>
            <a:ext cx="757192" cy="60996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2B4DFBC-229C-41CA-9960-F783AB89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9" y="5570236"/>
            <a:ext cx="757192" cy="6099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61EBAF-2A1D-408C-A7FA-D08BCA4D1154}"/>
              </a:ext>
            </a:extLst>
          </p:cNvPr>
          <p:cNvSpPr txBox="1"/>
          <p:nvPr/>
        </p:nvSpPr>
        <p:spPr>
          <a:xfrm>
            <a:off x="573623" y="6312934"/>
            <a:ext cx="1135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News1,2,3…n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0C628-4B20-4075-9930-D812C4D9B986}"/>
              </a:ext>
            </a:extLst>
          </p:cNvPr>
          <p:cNvSpPr txBox="1"/>
          <p:nvPr/>
        </p:nvSpPr>
        <p:spPr>
          <a:xfrm>
            <a:off x="5794" y="5370181"/>
            <a:ext cx="1135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Day3</a:t>
            </a:r>
            <a:endParaRPr lang="ko-KR" altLang="en-US" sz="7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AFA2B70-9ECF-450C-8E96-1809EC68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4" y="5639867"/>
            <a:ext cx="757192" cy="60996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0C4B979-6153-4899-B455-8F97EA41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3" y="5717887"/>
            <a:ext cx="757192" cy="6099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E5C7357-4892-4331-AC1E-7CC5808B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55" y="3142293"/>
            <a:ext cx="757192" cy="60996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5EBE76C-51B8-4283-B67A-0FC6BFDB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18" y="4387184"/>
            <a:ext cx="757192" cy="6099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70AE1C-0314-40EC-BD50-36702BCC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55" y="5632075"/>
            <a:ext cx="757192" cy="609960"/>
          </a:xfrm>
          <a:prstGeom prst="rect">
            <a:avLst/>
          </a:prstGeom>
        </p:spPr>
      </p:pic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1CF212D8-B323-40DE-B9AD-0184AA1E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60192"/>
              </p:ext>
            </p:extLst>
          </p:nvPr>
        </p:nvGraphicFramePr>
        <p:xfrm>
          <a:off x="5470740" y="1188584"/>
          <a:ext cx="3148496" cy="1143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7124">
                  <a:extLst>
                    <a:ext uri="{9D8B030D-6E8A-4147-A177-3AD203B41FA5}">
                      <a16:colId xmlns:a16="http://schemas.microsoft.com/office/drawing/2014/main" val="107741698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1338267757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3206728217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3064360019"/>
                    </a:ext>
                  </a:extLst>
                </a:gridCol>
              </a:tblGrid>
              <a:tr h="21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News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Date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Title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Paragraph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56774"/>
                  </a:ext>
                </a:extLst>
              </a:tr>
              <a:tr h="17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News1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Day1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Bitcoin…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Coinrise</a:t>
                      </a:r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2967"/>
                  </a:ext>
                </a:extLst>
              </a:tr>
              <a:tr h="17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News2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Day1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Bitcoin…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Bitcoin…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22"/>
                  </a:ext>
                </a:extLst>
              </a:tr>
              <a:tr h="17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News3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Day2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Bitcoin…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Regulate…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69600"/>
                  </a:ext>
                </a:extLst>
              </a:tr>
              <a:tr h="17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News4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Day3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Bitcoin…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Bitcoin…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5544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458044B-EE3C-417C-8A3D-BC37A47A9C55}"/>
              </a:ext>
            </a:extLst>
          </p:cNvPr>
          <p:cNvCxnSpPr>
            <a:stCxn id="19" idx="3"/>
            <a:endCxn id="38" idx="1"/>
          </p:cNvCxnSpPr>
          <p:nvPr/>
        </p:nvCxnSpPr>
        <p:spPr bwMode="auto">
          <a:xfrm>
            <a:off x="1620307" y="3447273"/>
            <a:ext cx="14908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FB2334-5685-4EBA-8BA8-ED19548CD4CA}"/>
              </a:ext>
            </a:extLst>
          </p:cNvPr>
          <p:cNvCxnSpPr>
            <a:stCxn id="31" idx="3"/>
            <a:endCxn id="39" idx="1"/>
          </p:cNvCxnSpPr>
          <p:nvPr/>
        </p:nvCxnSpPr>
        <p:spPr bwMode="auto">
          <a:xfrm flipV="1">
            <a:off x="1584272" y="4692164"/>
            <a:ext cx="1538246" cy="5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A3384C9-1C92-44C1-B786-3B54B3463C35}"/>
              </a:ext>
            </a:extLst>
          </p:cNvPr>
          <p:cNvCxnSpPr>
            <a:stCxn id="36" idx="3"/>
            <a:endCxn id="40" idx="1"/>
          </p:cNvCxnSpPr>
          <p:nvPr/>
        </p:nvCxnSpPr>
        <p:spPr bwMode="auto">
          <a:xfrm flipV="1">
            <a:off x="1590066" y="5937055"/>
            <a:ext cx="1521089" cy="7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92D44D9-F9A4-46C9-B87F-A9D6715426DE}"/>
              </a:ext>
            </a:extLst>
          </p:cNvPr>
          <p:cNvSpPr txBox="1"/>
          <p:nvPr/>
        </p:nvSpPr>
        <p:spPr>
          <a:xfrm>
            <a:off x="1602949" y="3220313"/>
            <a:ext cx="150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Count, Append 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D1F9ED-1129-4AAC-8BFE-129F9C04D998}"/>
              </a:ext>
            </a:extLst>
          </p:cNvPr>
          <p:cNvSpPr txBox="1"/>
          <p:nvPr/>
        </p:nvSpPr>
        <p:spPr>
          <a:xfrm>
            <a:off x="1499423" y="4472414"/>
            <a:ext cx="150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Count, Append 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EC7F38-B2FF-488F-997F-9DDDAA1EA0A2}"/>
              </a:ext>
            </a:extLst>
          </p:cNvPr>
          <p:cNvSpPr txBox="1"/>
          <p:nvPr/>
        </p:nvSpPr>
        <p:spPr>
          <a:xfrm>
            <a:off x="1538495" y="5706661"/>
            <a:ext cx="150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Count, Append </a:t>
            </a:r>
            <a:endParaRPr lang="ko-KR" altLang="en-US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E28F3DD-0629-4DA0-9EF6-4132CF31924C}"/>
              </a:ext>
            </a:extLst>
          </p:cNvPr>
          <p:cNvCxnSpPr>
            <a:stCxn id="38" idx="3"/>
            <a:endCxn id="8" idx="1"/>
          </p:cNvCxnSpPr>
          <p:nvPr/>
        </p:nvCxnSpPr>
        <p:spPr bwMode="auto">
          <a:xfrm>
            <a:off x="3868347" y="3447273"/>
            <a:ext cx="1712767" cy="1271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9236153-5AFA-4C90-8443-E57F697822FD}"/>
              </a:ext>
            </a:extLst>
          </p:cNvPr>
          <p:cNvCxnSpPr>
            <a:stCxn id="39" idx="3"/>
            <a:endCxn id="8" idx="1"/>
          </p:cNvCxnSpPr>
          <p:nvPr/>
        </p:nvCxnSpPr>
        <p:spPr bwMode="auto">
          <a:xfrm>
            <a:off x="3879710" y="4692164"/>
            <a:ext cx="1701404" cy="26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3F020C5-AE30-4B5F-A1EE-D5A63DBA985E}"/>
              </a:ext>
            </a:extLst>
          </p:cNvPr>
          <p:cNvCxnSpPr>
            <a:stCxn id="40" idx="3"/>
            <a:endCxn id="8" idx="1"/>
          </p:cNvCxnSpPr>
          <p:nvPr/>
        </p:nvCxnSpPr>
        <p:spPr bwMode="auto">
          <a:xfrm flipV="1">
            <a:off x="3868347" y="4718635"/>
            <a:ext cx="1712767" cy="1218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E2135F-12E4-4BF2-A052-375D4043DD48}"/>
              </a:ext>
            </a:extLst>
          </p:cNvPr>
          <p:cNvSpPr txBox="1"/>
          <p:nvPr/>
        </p:nvSpPr>
        <p:spPr>
          <a:xfrm rot="2224277">
            <a:off x="3897169" y="3739145"/>
            <a:ext cx="1504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Vectorize,tokenize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BA65DA-A571-4B19-BEF1-BA3C406B32F0}"/>
              </a:ext>
            </a:extLst>
          </p:cNvPr>
          <p:cNvSpPr txBox="1"/>
          <p:nvPr/>
        </p:nvSpPr>
        <p:spPr>
          <a:xfrm>
            <a:off x="3823582" y="4501793"/>
            <a:ext cx="150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Vectorize,tokenize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ED45B2-A69B-4878-9B52-483E975AC205}"/>
              </a:ext>
            </a:extLst>
          </p:cNvPr>
          <p:cNvSpPr txBox="1"/>
          <p:nvPr/>
        </p:nvSpPr>
        <p:spPr>
          <a:xfrm rot="19479864">
            <a:off x="3964947" y="5357118"/>
            <a:ext cx="150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Vectorize,tokenize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DC2C8D-3B86-4566-87F3-5445CFC891A6}"/>
              </a:ext>
            </a:extLst>
          </p:cNvPr>
          <p:cNvSpPr txBox="1"/>
          <p:nvPr/>
        </p:nvSpPr>
        <p:spPr>
          <a:xfrm>
            <a:off x="6587533" y="2353808"/>
            <a:ext cx="1135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&lt;</a:t>
            </a:r>
            <a:r>
              <a:rPr lang="ko-KR" altLang="en-US" sz="1050" b="1" dirty="0" err="1"/>
              <a:t>전처리</a:t>
            </a:r>
            <a:r>
              <a:rPr lang="ko-KR" altLang="en-US" sz="1050" b="1" dirty="0"/>
              <a:t> 전</a:t>
            </a:r>
            <a:r>
              <a:rPr lang="en-US" altLang="ko-KR" sz="1050" b="1" dirty="0"/>
              <a:t>&gt;</a:t>
            </a:r>
            <a:r>
              <a:rPr lang="ko-KR" altLang="en-US" sz="1050" b="1" dirty="0"/>
              <a:t> </a:t>
            </a:r>
            <a:endParaRPr lang="ko-KR" altLang="en-US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44A6A6-18E6-4C43-A21C-1EF57D03CFF6}"/>
              </a:ext>
            </a:extLst>
          </p:cNvPr>
          <p:cNvSpPr txBox="1"/>
          <p:nvPr/>
        </p:nvSpPr>
        <p:spPr>
          <a:xfrm>
            <a:off x="6604522" y="5288124"/>
            <a:ext cx="1135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&lt;</a:t>
            </a:r>
            <a:r>
              <a:rPr lang="ko-KR" altLang="en-US" sz="1050" b="1" dirty="0" err="1"/>
              <a:t>전처리</a:t>
            </a:r>
            <a:r>
              <a:rPr lang="ko-KR" altLang="en-US" sz="1050" b="1" dirty="0"/>
              <a:t> 후</a:t>
            </a:r>
            <a:r>
              <a:rPr lang="en-US" altLang="ko-KR" sz="1050" b="1" dirty="0"/>
              <a:t>&gt;</a:t>
            </a:r>
            <a:r>
              <a:rPr lang="ko-KR" altLang="en-US" sz="1050" b="1" dirty="0"/>
              <a:t> </a:t>
            </a:r>
            <a:endParaRPr lang="ko-KR" altLang="en-US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7F5BD1-199A-4BB1-B8ED-263027F374A8}"/>
              </a:ext>
            </a:extLst>
          </p:cNvPr>
          <p:cNvSpPr txBox="1"/>
          <p:nvPr/>
        </p:nvSpPr>
        <p:spPr>
          <a:xfrm>
            <a:off x="2943054" y="3774761"/>
            <a:ext cx="1135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Day1</a:t>
            </a:r>
            <a:endParaRPr lang="ko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88109A-B2FB-4EC7-A69F-4C4022226290}"/>
              </a:ext>
            </a:extLst>
          </p:cNvPr>
          <p:cNvSpPr txBox="1"/>
          <p:nvPr/>
        </p:nvSpPr>
        <p:spPr>
          <a:xfrm>
            <a:off x="2943054" y="5041903"/>
            <a:ext cx="1135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Day2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30B1AD-910D-49E9-A40F-812109B6FCC8}"/>
              </a:ext>
            </a:extLst>
          </p:cNvPr>
          <p:cNvSpPr txBox="1"/>
          <p:nvPr/>
        </p:nvSpPr>
        <p:spPr>
          <a:xfrm>
            <a:off x="2943054" y="6271669"/>
            <a:ext cx="1135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Day3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82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altLang="ko-KR" dirty="0"/>
          </a:p>
          <a:p>
            <a:pPr lvl="1"/>
            <a:r>
              <a:rPr lang="ko-KR" altLang="en-US" dirty="0"/>
              <a:t>가격 데이터</a:t>
            </a:r>
            <a:r>
              <a:rPr lang="en-US" altLang="ko-KR" dirty="0"/>
              <a:t>,</a:t>
            </a:r>
            <a:r>
              <a:rPr lang="ko-KR" altLang="en-US" dirty="0"/>
              <a:t>뉴스 데이터를 이용해 학습</a:t>
            </a:r>
            <a:endParaRPr lang="en-US" altLang="ko-KR" dirty="0"/>
          </a:p>
          <a:p>
            <a:pPr lvl="2"/>
            <a:r>
              <a:rPr lang="en-US" altLang="ko-KR" dirty="0"/>
              <a:t>Feature:[</a:t>
            </a:r>
            <a:r>
              <a:rPr lang="ko-KR" altLang="en-US" dirty="0"/>
              <a:t>전날의 종가</a:t>
            </a:r>
            <a:r>
              <a:rPr lang="en-US" altLang="ko-KR" dirty="0"/>
              <a:t>(00:00),</a:t>
            </a:r>
            <a:r>
              <a:rPr lang="ko-KR" altLang="en-US" dirty="0"/>
              <a:t>제목의 </a:t>
            </a:r>
            <a:r>
              <a:rPr lang="en-US" altLang="ko-KR" dirty="0"/>
              <a:t>TF-IDF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본문의 </a:t>
            </a:r>
            <a:r>
              <a:rPr lang="en-US" altLang="ko-KR" dirty="0"/>
              <a:t>TF-IDF 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뉴스 기사 수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/>
              <a:t>Label:</a:t>
            </a:r>
            <a:r>
              <a:rPr lang="ko-KR" altLang="en-US" dirty="0"/>
              <a:t>다음날 종가</a:t>
            </a:r>
            <a:endParaRPr lang="en-US" altLang="ko-KR" dirty="0"/>
          </a:p>
          <a:p>
            <a:pPr marL="495300" lvl="1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가격 데이터만 사용한 모델과 비교</a:t>
            </a:r>
            <a:endParaRPr lang="en-US" altLang="ko-KR" dirty="0"/>
          </a:p>
          <a:p>
            <a:pPr lvl="2"/>
            <a:r>
              <a:rPr lang="ko-KR" altLang="en-US" dirty="0"/>
              <a:t>뉴스 데이터의 영향력 확인 </a:t>
            </a:r>
            <a:endParaRPr lang="en-US" altLang="ko-KR" dirty="0"/>
          </a:p>
          <a:p>
            <a:pPr marL="4953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56CC5-8D11-4B16-8232-6CF3FE1F283A}"/>
              </a:ext>
            </a:extLst>
          </p:cNvPr>
          <p:cNvSpPr/>
          <p:nvPr/>
        </p:nvSpPr>
        <p:spPr bwMode="auto">
          <a:xfrm>
            <a:off x="780177" y="3020037"/>
            <a:ext cx="7415866" cy="14532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3EB74-98C9-40B0-848C-55E653B6F194}"/>
              </a:ext>
            </a:extLst>
          </p:cNvPr>
          <p:cNvSpPr/>
          <p:nvPr/>
        </p:nvSpPr>
        <p:spPr bwMode="auto">
          <a:xfrm>
            <a:off x="1090569" y="3437811"/>
            <a:ext cx="864066" cy="302004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Labels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E556F9-D89B-41C5-B96B-5F07D542703E}"/>
              </a:ext>
            </a:extLst>
          </p:cNvPr>
          <p:cNvSpPr/>
          <p:nvPr/>
        </p:nvSpPr>
        <p:spPr bwMode="auto">
          <a:xfrm>
            <a:off x="1090569" y="3901929"/>
            <a:ext cx="864066" cy="302004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News 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DFE77E-8DBC-4EF7-BD63-45C7302DEB75}"/>
              </a:ext>
            </a:extLst>
          </p:cNvPr>
          <p:cNvSpPr/>
          <p:nvPr/>
        </p:nvSpPr>
        <p:spPr bwMode="auto">
          <a:xfrm>
            <a:off x="2615268" y="3901929"/>
            <a:ext cx="864066" cy="302004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Data Processing 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E716A5-0E5E-4936-921C-5738CC212BEE}"/>
              </a:ext>
            </a:extLst>
          </p:cNvPr>
          <p:cNvSpPr/>
          <p:nvPr/>
        </p:nvSpPr>
        <p:spPr bwMode="auto">
          <a:xfrm>
            <a:off x="4139967" y="3901929"/>
            <a:ext cx="864066" cy="3020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Feature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D7AEA2-EF7B-4F16-B78F-2832C44F483D}"/>
              </a:ext>
            </a:extLst>
          </p:cNvPr>
          <p:cNvSpPr/>
          <p:nvPr/>
        </p:nvSpPr>
        <p:spPr bwMode="auto">
          <a:xfrm>
            <a:off x="5949949" y="3288322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Algorithm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17BFFF-8B02-40EE-9B18-8206624124A1}"/>
              </a:ext>
            </a:extLst>
          </p:cNvPr>
          <p:cNvCxnSpPr>
            <a:stCxn id="9" idx="3"/>
          </p:cNvCxnSpPr>
          <p:nvPr/>
        </p:nvCxnSpPr>
        <p:spPr bwMode="auto">
          <a:xfrm>
            <a:off x="1954635" y="3588813"/>
            <a:ext cx="37100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566764-1523-4999-A120-B520D794DA17}"/>
              </a:ext>
            </a:extLst>
          </p:cNvPr>
          <p:cNvCxnSpPr/>
          <p:nvPr/>
        </p:nvCxnSpPr>
        <p:spPr bwMode="auto">
          <a:xfrm>
            <a:off x="1954635" y="4052931"/>
            <a:ext cx="6606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43CC7F-C705-49BE-B7E4-C5ECE271A96D}"/>
              </a:ext>
            </a:extLst>
          </p:cNvPr>
          <p:cNvCxnSpPr/>
          <p:nvPr/>
        </p:nvCxnSpPr>
        <p:spPr bwMode="auto">
          <a:xfrm>
            <a:off x="3479334" y="4052931"/>
            <a:ext cx="6606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2E74DF-48D0-4BD1-82BC-89D46619B6B0}"/>
              </a:ext>
            </a:extLst>
          </p:cNvPr>
          <p:cNvCxnSpPr/>
          <p:nvPr/>
        </p:nvCxnSpPr>
        <p:spPr bwMode="auto">
          <a:xfrm>
            <a:off x="5004033" y="4053979"/>
            <a:ext cx="6606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A43849-B6FC-41C2-8DA7-6AF4A63B343A}"/>
              </a:ext>
            </a:extLst>
          </p:cNvPr>
          <p:cNvSpPr/>
          <p:nvPr/>
        </p:nvSpPr>
        <p:spPr bwMode="auto">
          <a:xfrm>
            <a:off x="5868215" y="3364973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Algorithm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D76A2A-9362-4AD8-9E64-F4E770A5EC09}"/>
              </a:ext>
            </a:extLst>
          </p:cNvPr>
          <p:cNvSpPr/>
          <p:nvPr/>
        </p:nvSpPr>
        <p:spPr bwMode="auto">
          <a:xfrm>
            <a:off x="5778092" y="3482843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Algorithm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B4F14F-A4FB-45CC-BD6E-DF999DF58C94}"/>
              </a:ext>
            </a:extLst>
          </p:cNvPr>
          <p:cNvSpPr/>
          <p:nvPr/>
        </p:nvSpPr>
        <p:spPr bwMode="auto">
          <a:xfrm>
            <a:off x="5669035" y="3592324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Algorithms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E9DFB3-1C85-4DC6-BA18-8FB4AE98DBF5}"/>
              </a:ext>
            </a:extLst>
          </p:cNvPr>
          <p:cNvSpPr txBox="1"/>
          <p:nvPr/>
        </p:nvSpPr>
        <p:spPr>
          <a:xfrm>
            <a:off x="780177" y="3020037"/>
            <a:ext cx="11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Training Step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8510F-70DB-4C77-92F9-AFC1F5482170}"/>
              </a:ext>
            </a:extLst>
          </p:cNvPr>
          <p:cNvSpPr/>
          <p:nvPr/>
        </p:nvSpPr>
        <p:spPr bwMode="auto">
          <a:xfrm>
            <a:off x="780176" y="4717335"/>
            <a:ext cx="7415867" cy="14532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2F2C7E-E6F5-4914-8B1D-756EF779E992}"/>
              </a:ext>
            </a:extLst>
          </p:cNvPr>
          <p:cNvSpPr/>
          <p:nvPr/>
        </p:nvSpPr>
        <p:spPr bwMode="auto">
          <a:xfrm>
            <a:off x="1086201" y="5438162"/>
            <a:ext cx="864066" cy="302004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News 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A01A1B-1E60-4268-88CD-580E219A5056}"/>
              </a:ext>
            </a:extLst>
          </p:cNvPr>
          <p:cNvSpPr/>
          <p:nvPr/>
        </p:nvSpPr>
        <p:spPr bwMode="auto">
          <a:xfrm>
            <a:off x="2610900" y="5438162"/>
            <a:ext cx="864066" cy="302004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Data Processing 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CE2256-60BF-4745-B7A4-E8E50D79C043}"/>
              </a:ext>
            </a:extLst>
          </p:cNvPr>
          <p:cNvSpPr/>
          <p:nvPr/>
        </p:nvSpPr>
        <p:spPr bwMode="auto">
          <a:xfrm>
            <a:off x="4135599" y="5438162"/>
            <a:ext cx="864066" cy="3020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Feature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FD63F9-28CE-441F-A4D5-A12E09F8A523}"/>
              </a:ext>
            </a:extLst>
          </p:cNvPr>
          <p:cNvSpPr/>
          <p:nvPr/>
        </p:nvSpPr>
        <p:spPr bwMode="auto">
          <a:xfrm>
            <a:off x="5949949" y="4985620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Algorithm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A3B9C0E-C092-40A7-BEA0-A153034364B5}"/>
              </a:ext>
            </a:extLst>
          </p:cNvPr>
          <p:cNvCxnSpPr/>
          <p:nvPr/>
        </p:nvCxnSpPr>
        <p:spPr bwMode="auto">
          <a:xfrm>
            <a:off x="1950267" y="5589164"/>
            <a:ext cx="6606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50B3BD-0784-413E-8F6B-577D333B6ADD}"/>
              </a:ext>
            </a:extLst>
          </p:cNvPr>
          <p:cNvCxnSpPr/>
          <p:nvPr/>
        </p:nvCxnSpPr>
        <p:spPr bwMode="auto">
          <a:xfrm>
            <a:off x="3474966" y="5589164"/>
            <a:ext cx="6606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2EE95BB-9939-4DE4-B9FE-AB4813D6B70C}"/>
              </a:ext>
            </a:extLst>
          </p:cNvPr>
          <p:cNvCxnSpPr/>
          <p:nvPr/>
        </p:nvCxnSpPr>
        <p:spPr bwMode="auto">
          <a:xfrm>
            <a:off x="4999665" y="5590212"/>
            <a:ext cx="6606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E588F7-65DF-4F33-A762-4433EEDB6710}"/>
              </a:ext>
            </a:extLst>
          </p:cNvPr>
          <p:cNvSpPr/>
          <p:nvPr/>
        </p:nvSpPr>
        <p:spPr bwMode="auto">
          <a:xfrm>
            <a:off x="5868215" y="5062271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Algorithm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21870-5690-4EBC-B3C0-4C308299F2EC}"/>
              </a:ext>
            </a:extLst>
          </p:cNvPr>
          <p:cNvSpPr/>
          <p:nvPr/>
        </p:nvSpPr>
        <p:spPr bwMode="auto">
          <a:xfrm>
            <a:off x="5778092" y="5180141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Algorithm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058B20-683C-4AC9-B8B1-8595071B9A0D}"/>
              </a:ext>
            </a:extLst>
          </p:cNvPr>
          <p:cNvSpPr/>
          <p:nvPr/>
        </p:nvSpPr>
        <p:spPr bwMode="auto">
          <a:xfrm>
            <a:off x="5669035" y="5289622"/>
            <a:ext cx="864066" cy="7749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Trained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Models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43C9C-9F26-4935-A889-BE5C92C3E8CF}"/>
              </a:ext>
            </a:extLst>
          </p:cNvPr>
          <p:cNvSpPr txBox="1"/>
          <p:nvPr/>
        </p:nvSpPr>
        <p:spPr>
          <a:xfrm>
            <a:off x="780177" y="4717335"/>
            <a:ext cx="11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Predict Step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838C38-AEE6-4C82-A0AD-B015AD047B35}"/>
              </a:ext>
            </a:extLst>
          </p:cNvPr>
          <p:cNvSpPr/>
          <p:nvPr/>
        </p:nvSpPr>
        <p:spPr bwMode="auto">
          <a:xfrm>
            <a:off x="7143342" y="5438162"/>
            <a:ext cx="864066" cy="302004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Labels</a:t>
            </a:r>
            <a:endParaRPr lang="ko-KR" altLang="en-US" sz="9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5588C0-AA06-4A44-A043-68E9B46FAF2B}"/>
              </a:ext>
            </a:extLst>
          </p:cNvPr>
          <p:cNvCxnSpPr/>
          <p:nvPr/>
        </p:nvCxnSpPr>
        <p:spPr bwMode="auto">
          <a:xfrm>
            <a:off x="6107185" y="4404220"/>
            <a:ext cx="0" cy="581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10260F-4298-4D01-8DDF-D5F838C2C3A9}"/>
              </a:ext>
            </a:extLst>
          </p:cNvPr>
          <p:cNvCxnSpPr>
            <a:endCxn id="41" idx="1"/>
          </p:cNvCxnSpPr>
          <p:nvPr/>
        </p:nvCxnSpPr>
        <p:spPr bwMode="auto">
          <a:xfrm>
            <a:off x="6849554" y="5589164"/>
            <a:ext cx="2937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5E20D7AF-A44D-4F55-9028-CB49010FF367}"/>
              </a:ext>
            </a:extLst>
          </p:cNvPr>
          <p:cNvSpPr/>
          <p:nvPr/>
        </p:nvSpPr>
        <p:spPr bwMode="auto">
          <a:xfrm>
            <a:off x="3997259" y="4323129"/>
            <a:ext cx="1403097" cy="302004"/>
          </a:xfrm>
          <a:prstGeom prst="wedgeRectCallout">
            <a:avLst>
              <a:gd name="adj1" fmla="val -21804"/>
              <a:gd name="adj2" fmla="val -82972"/>
            </a:avLst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Feature: </a:t>
            </a:r>
            <a:r>
              <a:rPr lang="ko-KR" altLang="en-US" sz="900" b="1" dirty="0">
                <a:solidFill>
                  <a:schemeClr val="tx1"/>
                </a:solidFill>
                <a:latin typeface="Arial" charset="0"/>
              </a:rPr>
              <a:t>전날의 종가</a:t>
            </a:r>
          </a:p>
        </p:txBody>
      </p: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9BEB2FBB-1416-4259-9632-400DB45BAFFC}"/>
              </a:ext>
            </a:extLst>
          </p:cNvPr>
          <p:cNvSpPr/>
          <p:nvPr/>
        </p:nvSpPr>
        <p:spPr bwMode="auto">
          <a:xfrm>
            <a:off x="3992970" y="4317390"/>
            <a:ext cx="2739311" cy="302004"/>
          </a:xfrm>
          <a:prstGeom prst="wedgeRectCallout">
            <a:avLst>
              <a:gd name="adj1" fmla="val -33924"/>
              <a:gd name="adj2" fmla="val -88528"/>
            </a:avLst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Feature: </a:t>
            </a:r>
            <a:r>
              <a:rPr lang="ko-KR" altLang="en-US" sz="900" b="1" dirty="0">
                <a:solidFill>
                  <a:schemeClr val="tx1"/>
                </a:solidFill>
                <a:latin typeface="Arial" charset="0"/>
              </a:rPr>
              <a:t>전날의 종가</a:t>
            </a:r>
            <a:r>
              <a:rPr lang="en-US" altLang="ko-KR" sz="900" b="1" dirty="0">
                <a:solidFill>
                  <a:schemeClr val="tx1"/>
                </a:solidFill>
                <a:latin typeface="Arial" charset="0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chemeClr val="accent2"/>
                </a:solidFill>
                <a:latin typeface="Arial" charset="0"/>
              </a:rPr>
              <a:t>+</a:t>
            </a:r>
            <a:r>
              <a:rPr lang="ko-KR" altLang="en-US" sz="900" b="1" dirty="0">
                <a:solidFill>
                  <a:schemeClr val="accent2"/>
                </a:solidFill>
                <a:latin typeface="Arial" charset="0"/>
              </a:rPr>
              <a:t>제목의 </a:t>
            </a:r>
            <a:r>
              <a:rPr lang="en-US" altLang="ko-KR" sz="900" b="1" dirty="0">
                <a:solidFill>
                  <a:schemeClr val="accent2"/>
                </a:solidFill>
                <a:latin typeface="Arial" charset="0"/>
              </a:rPr>
              <a:t>TF-IDF</a:t>
            </a:r>
            <a:r>
              <a:rPr lang="ko-KR" altLang="en-US" sz="900" b="1" dirty="0">
                <a:solidFill>
                  <a:schemeClr val="accent2"/>
                </a:solidFill>
                <a:latin typeface="Arial" charset="0"/>
              </a:rPr>
              <a:t>값</a:t>
            </a:r>
            <a:r>
              <a:rPr lang="en-US" altLang="ko-KR" sz="900" b="1" dirty="0">
                <a:solidFill>
                  <a:schemeClr val="accent2"/>
                </a:solidFill>
                <a:latin typeface="Arial" charset="0"/>
              </a:rPr>
              <a:t>,</a:t>
            </a:r>
            <a:r>
              <a:rPr lang="ko-KR" altLang="en-US" sz="900" b="1" dirty="0">
                <a:solidFill>
                  <a:schemeClr val="accent2"/>
                </a:solidFill>
                <a:latin typeface="Arial" charset="0"/>
              </a:rPr>
              <a:t>본문의 </a:t>
            </a:r>
            <a:r>
              <a:rPr lang="en-US" altLang="ko-KR" sz="900" b="1" dirty="0">
                <a:solidFill>
                  <a:schemeClr val="accent2"/>
                </a:solidFill>
                <a:latin typeface="Arial" charset="0"/>
              </a:rPr>
              <a:t>TF-IDF</a:t>
            </a:r>
            <a:r>
              <a:rPr lang="ko-KR" altLang="en-US" sz="900" b="1" dirty="0">
                <a:solidFill>
                  <a:schemeClr val="accent2"/>
                </a:solidFill>
                <a:latin typeface="Arial" charset="0"/>
              </a:rPr>
              <a:t>값</a:t>
            </a:r>
            <a:r>
              <a:rPr lang="en-US" altLang="ko-KR" sz="900" b="1" dirty="0">
                <a:solidFill>
                  <a:schemeClr val="accent2"/>
                </a:solidFill>
                <a:latin typeface="Arial" charset="0"/>
              </a:rPr>
              <a:t>,</a:t>
            </a:r>
            <a:r>
              <a:rPr lang="ko-KR" altLang="en-US" sz="900" b="1" dirty="0">
                <a:solidFill>
                  <a:schemeClr val="accent2"/>
                </a:solidFill>
                <a:latin typeface="Arial" charset="0"/>
              </a:rPr>
              <a:t>뉴스 기사 수</a:t>
            </a:r>
          </a:p>
        </p:txBody>
      </p:sp>
    </p:spTree>
    <p:extLst>
      <p:ext uri="{BB962C8B-B14F-4D97-AF65-F5344CB8AC3E}">
        <p14:creationId xmlns:p14="http://schemas.microsoft.com/office/powerpoint/2010/main" val="8916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3_default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27D34"/>
      </a:hlink>
      <a:folHlink>
        <a:srgbClr val="627D34"/>
      </a:folHlink>
    </a:clrScheme>
    <a:fontScheme name="NM LAB">
      <a:majorFont>
        <a:latin typeface="Arial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900" b="1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/>
        </a:defPPr>
      </a:lstStyle>
    </a:txDef>
  </a:objectDefaults>
  <a:extraClrSchemeLst>
    <a:extraClrScheme>
      <a:clrScheme name="1_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CC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0099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M LAB">
      <a:majorFont>
        <a:latin typeface="Arial Black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13860</TotalTime>
  <Words>1102</Words>
  <Application>Microsoft Office PowerPoint</Application>
  <PresentationFormat>화면 슬라이드 쇼(4:3)</PresentationFormat>
  <Paragraphs>404</Paragraphs>
  <Slides>12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한양신명조</vt:lpstr>
      <vt:lpstr>Arial</vt:lpstr>
      <vt:lpstr>Roboto</vt:lpstr>
      <vt:lpstr>Wingdings</vt:lpstr>
      <vt:lpstr>3_default</vt:lpstr>
      <vt:lpstr>뉴스 데이터를 이용한 머신러닝 기반 비트코인 가격 등락 예측 (Machine Learning based Prediction of Bitcoin Price Fluctuation Using News Data)</vt:lpstr>
      <vt:lpstr>목 차</vt:lpstr>
      <vt:lpstr>서론</vt:lpstr>
      <vt:lpstr>서론</vt:lpstr>
      <vt:lpstr>본론</vt:lpstr>
      <vt:lpstr>본론</vt:lpstr>
      <vt:lpstr>본론</vt:lpstr>
      <vt:lpstr>본론</vt:lpstr>
      <vt:lpstr>본론 </vt:lpstr>
      <vt:lpstr>연구 목표</vt:lpstr>
      <vt:lpstr>본론 </vt:lpstr>
      <vt:lpstr>결론 및 향후연구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helpnara</dc:creator>
  <cp:lastModifiedBy>강민규[ 학부재학 / 컴퓨터정보학과 ]</cp:lastModifiedBy>
  <cp:revision>405</cp:revision>
  <dcterms:created xsi:type="dcterms:W3CDTF">2016-08-13T04:33:54Z</dcterms:created>
  <dcterms:modified xsi:type="dcterms:W3CDTF">2021-04-29T14:30:47Z</dcterms:modified>
</cp:coreProperties>
</file>