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9" r:id="rId3"/>
    <p:sldId id="277" r:id="rId4"/>
    <p:sldId id="278" r:id="rId5"/>
    <p:sldId id="279" r:id="rId6"/>
    <p:sldId id="28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7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D4D0-327B-4818-91D3-779443DEAB67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E060C-6015-46ED-99FF-799FFDC6A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845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051720" y="1494308"/>
            <a:ext cx="6635080" cy="1468800"/>
          </a:xfrm>
          <a:prstGeom prst="rect">
            <a:avLst/>
          </a:prstGeom>
          <a:ln w="12700">
            <a:solidFill>
              <a:srgbClr val="7C001A"/>
            </a:solidFill>
          </a:ln>
        </p:spPr>
        <p:txBody>
          <a:bodyPr anchor="ctr" anchorCtr="0"/>
          <a:lstStyle>
            <a:lvl1pPr>
              <a:defRPr b="1" i="0" baseline="0">
                <a:solidFill>
                  <a:schemeClr val="tx1"/>
                </a:solidFill>
                <a:latin typeface="Roboto" panose="02000000000000000000" pitchFamily="2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noProof="0" dirty="0"/>
              <a:t> Click here to Enter Presentation Name</a:t>
            </a: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2091970" y="5410200"/>
            <a:ext cx="65948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51B3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7" name="Picture 3" descr="C:\Users\Jongsoo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32" y="-4860"/>
            <a:ext cx="1481138" cy="29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Jongsoo\Downloads\logo&amp;ui(3)\emblem_03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48237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4"/>
          <p:cNvCxnSpPr/>
          <p:nvPr/>
        </p:nvCxnSpPr>
        <p:spPr bwMode="auto">
          <a:xfrm>
            <a:off x="2091970" y="5410200"/>
            <a:ext cx="65948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51B3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360" y="4556234"/>
            <a:ext cx="6586440" cy="81132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 b="1" baseline="0">
                <a:solidFill>
                  <a:schemeClr val="tx1"/>
                </a:solidFill>
                <a:latin typeface="+mj-lt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here to enter author or presenter’s name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2100263" y="3013744"/>
            <a:ext cx="6586537" cy="5676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i="1" baseline="0">
                <a:latin typeface="Roboto" panose="02000000000000000000" pitchFamily="2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here to describe paper 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CB63C338-9D02-4F75-ADA3-D5B8633EEBF5}" type="datetime1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1" baseline="0">
                <a:solidFill>
                  <a:srgbClr val="595959"/>
                </a:solidFill>
                <a:latin typeface="+mj-lt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4EED1F5F-4CD8-441B-AD26-7696CA6A430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2" descr="C:\Users\Jongsoo\Downloads\logo&amp;ui(3)\emblem_03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48237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4"/>
          <p:cNvCxnSpPr/>
          <p:nvPr userDrawn="1"/>
        </p:nvCxnSpPr>
        <p:spPr bwMode="auto">
          <a:xfrm>
            <a:off x="2091970" y="5410200"/>
            <a:ext cx="65948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51B3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 userDrawn="1"/>
        </p:nvSpPr>
        <p:spPr>
          <a:xfrm>
            <a:off x="464882" y="3242934"/>
            <a:ext cx="1771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https://nmlab.korea.ac.kr</a:t>
            </a:r>
            <a:endParaRPr lang="en-US" sz="1000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013744"/>
            <a:ext cx="1482371" cy="25516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147888" y="5367556"/>
            <a:ext cx="6586537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1400" b="1" i="1" noProof="0">
                <a:solidFill>
                  <a:srgbClr val="595959"/>
                </a:solidFill>
              </a:rPr>
              <a:t>Network Management Lab.,</a:t>
            </a:r>
          </a:p>
          <a:p>
            <a:pPr lvl="0" algn="r"/>
            <a:r>
              <a:rPr lang="en-US" altLang="ko-KR" sz="1400" b="1" i="1" noProof="0">
                <a:solidFill>
                  <a:srgbClr val="595959"/>
                </a:solidFill>
              </a:rPr>
              <a:t>Dept., of Computer and Information Science</a:t>
            </a:r>
          </a:p>
          <a:p>
            <a:pPr lvl="0" algn="r"/>
            <a:r>
              <a:rPr lang="en-US" altLang="ko-KR" sz="1400" b="1" i="1" noProof="0">
                <a:solidFill>
                  <a:srgbClr val="595959"/>
                </a:solidFill>
              </a:rPr>
              <a:t>Korea University, Korea</a:t>
            </a:r>
            <a:endParaRPr lang="ko-KR" altLang="en-US" sz="1400" b="1" i="1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0850" y="401638"/>
            <a:ext cx="8235950" cy="501650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850" y="925512"/>
            <a:ext cx="8229600" cy="5634051"/>
          </a:xfrm>
          <a:prstGeom prst="rect">
            <a:avLst/>
          </a:prstGeom>
        </p:spPr>
        <p:txBody>
          <a:bodyPr/>
          <a:lstStyle>
            <a:lvl1pPr marL="365760" indent="-365760">
              <a:lnSpc>
                <a:spcPct val="100000"/>
              </a:lnSpc>
              <a:buClr>
                <a:srgbClr val="951B39"/>
              </a:buClr>
              <a:buFont typeface="Wingdings" panose="05000000000000000000" pitchFamily="2" charset="2"/>
              <a:buChar char="q"/>
              <a:defRPr sz="2000" b="1" baseline="0">
                <a:solidFill>
                  <a:srgbClr val="951B39"/>
                </a:solidFill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1pPr>
            <a:lvl2pPr marL="742950" indent="-247650">
              <a:lnSpc>
                <a:spcPct val="100000"/>
              </a:lnSpc>
              <a:buFont typeface="Wingdings" panose="05000000000000000000" pitchFamily="2" charset="2"/>
              <a:buChar char="§"/>
              <a:defRPr sz="1800" baseline="0">
                <a:solidFill>
                  <a:srgbClr val="4D4D4D"/>
                </a:solidFill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600" baseline="0">
                <a:solidFill>
                  <a:srgbClr val="4D4D4D"/>
                </a:solidFill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3pPr>
            <a:lvl4pPr marL="1422400" indent="-168275">
              <a:lnSpc>
                <a:spcPct val="100000"/>
              </a:lnSpc>
              <a:buFont typeface="Arial" panose="020B0604020202020204" pitchFamily="34" charset="0"/>
              <a:buChar char="−"/>
              <a:defRPr sz="1400" baseline="0">
                <a:solidFill>
                  <a:srgbClr val="4D4D4D"/>
                </a:solidFill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200" baseline="0">
                <a:solidFill>
                  <a:schemeClr val="bg1">
                    <a:lumMod val="50000"/>
                  </a:schemeClr>
                </a:solidFill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C00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직선 연결선 4"/>
          <p:cNvCxnSpPr/>
          <p:nvPr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C00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D11DB79D-4617-4C3F-93DB-DD4381FBFD91}" type="datetime1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4EED1F5F-4CD8-441B-AD26-7696CA6A430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직선 연결선 4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C00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14" y="571483"/>
            <a:ext cx="874986" cy="319619"/>
          </a:xfrm>
          <a:prstGeom prst="rect">
            <a:avLst/>
          </a:prstGeom>
        </p:spPr>
      </p:pic>
      <p:sp>
        <p:nvSpPr>
          <p:cNvPr id="12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2167156" y="6570677"/>
            <a:ext cx="4819650" cy="231644"/>
          </a:xfrm>
        </p:spPr>
        <p:txBody>
          <a:bodyPr/>
          <a:lstStyle>
            <a:lvl1pPr>
              <a:defRPr b="1" baseline="0">
                <a:solidFill>
                  <a:srgbClr val="595959"/>
                </a:solidFill>
                <a:latin typeface="+mj-lt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96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0850" y="401638"/>
            <a:ext cx="8235950" cy="501650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+mj-lt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cxnSp>
        <p:nvCxnSpPr>
          <p:cNvPr id="7" name="직선 연결선 4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C00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직선 연결선 4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C00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570677"/>
            <a:ext cx="1047750" cy="231644"/>
          </a:xfrm>
        </p:spPr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D11DB79D-4617-4C3F-93DB-DD4381FBFD91}" type="datetime1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77250" y="6570677"/>
            <a:ext cx="514350" cy="231644"/>
          </a:xfrm>
        </p:spPr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4EED1F5F-4CD8-441B-AD26-7696CA6A430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직선 연결선 4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C00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14" y="571483"/>
            <a:ext cx="874986" cy="319619"/>
          </a:xfrm>
          <a:prstGeom prst="rect">
            <a:avLst/>
          </a:prstGeom>
        </p:spPr>
      </p:pic>
      <p:sp>
        <p:nvSpPr>
          <p:cNvPr id="12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2167156" y="6570677"/>
            <a:ext cx="4819650" cy="231644"/>
          </a:xfrm>
        </p:spPr>
        <p:txBody>
          <a:bodyPr/>
          <a:lstStyle>
            <a:lvl1pPr>
              <a:defRPr b="1" baseline="0">
                <a:solidFill>
                  <a:srgbClr val="595959"/>
                </a:solidFill>
                <a:latin typeface="+mj-lt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996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19400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defRPr sz="2800" b="1" cap="all" baseline="0">
                <a:latin typeface="+mj-lt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2910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aseline="0">
                <a:latin typeface="+mn-lt"/>
                <a:ea typeface="HY견고딕" panose="02030600000101010101" pitchFamily="18" charset="-127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717610" y="4231688"/>
            <a:ext cx="77405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51B3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직선 연결선 4"/>
          <p:cNvCxnSpPr/>
          <p:nvPr/>
        </p:nvCxnSpPr>
        <p:spPr bwMode="auto">
          <a:xfrm>
            <a:off x="717610" y="4231688"/>
            <a:ext cx="77405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51B3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95ED051F-AE46-4930-AFC5-6DE57F8C2A31}" type="datetime1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4EED1F5F-4CD8-441B-AD26-7696CA6A430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직선 연결선 4"/>
          <p:cNvCxnSpPr/>
          <p:nvPr userDrawn="1"/>
        </p:nvCxnSpPr>
        <p:spPr bwMode="auto">
          <a:xfrm>
            <a:off x="717610" y="4231688"/>
            <a:ext cx="77405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51B3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2167156" y="6570677"/>
            <a:ext cx="4819650" cy="231644"/>
          </a:xfrm>
        </p:spPr>
        <p:txBody>
          <a:bodyPr/>
          <a:lstStyle>
            <a:lvl1pPr>
              <a:defRPr b="1" baseline="0">
                <a:solidFill>
                  <a:srgbClr val="595959"/>
                </a:solidFill>
                <a:latin typeface="+mj-lt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888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152400" y="6570677"/>
            <a:ext cx="1047750" cy="231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243286B8-B421-46A3-A348-C435FBF00ADF}" type="datetime1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2167156" y="6570677"/>
            <a:ext cx="4819650" cy="231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77250" y="6570677"/>
            <a:ext cx="514350" cy="231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HY견고딕" panose="02030600000101010101" pitchFamily="18" charset="-127"/>
              </a:defRPr>
            </a:lvl1pPr>
          </a:lstStyle>
          <a:p>
            <a:fld id="{4EED1F5F-4CD8-441B-AD26-7696CA6A43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4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9" r:id="rId3"/>
    <p:sldLayoutId id="2147483678" r:id="rId4"/>
  </p:sldLayoutIdLst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476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4D4D4D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4D4D4D"/>
          </a:solidFill>
          <a:latin typeface="+mn-lt"/>
        </a:defRPr>
      </a:lvl3pPr>
      <a:lvl4pPr marL="1422400" indent="-1682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rgbClr val="4D4D4D"/>
          </a:solidFill>
          <a:latin typeface="+mn-lt"/>
        </a:defRPr>
      </a:lvl4pPr>
      <a:lvl5pPr marL="177800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rgbClr val="4D4D4D"/>
          </a:solidFill>
          <a:latin typeface="+mn-lt"/>
        </a:defRPr>
      </a:lvl5pPr>
      <a:lvl6pPr marL="223520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rgbClr val="4D4D4D"/>
          </a:solidFill>
          <a:latin typeface="+mn-lt"/>
        </a:defRPr>
      </a:lvl6pPr>
      <a:lvl7pPr marL="269240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rgbClr val="4D4D4D"/>
          </a:solidFill>
          <a:latin typeface="+mn-lt"/>
        </a:defRPr>
      </a:lvl7pPr>
      <a:lvl8pPr marL="314960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rgbClr val="4D4D4D"/>
          </a:solidFill>
          <a:latin typeface="+mn-lt"/>
        </a:defRPr>
      </a:lvl8pPr>
      <a:lvl9pPr marL="360680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rgbClr val="4D4D4D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5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ma"/><Relationship Id="rId1" Type="http://schemas.microsoft.com/office/2007/relationships/media" Target="../media/media6.wma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2000" b="0" dirty="0" smtClean="0">
                <a:latin typeface="+mj-lt"/>
              </a:rPr>
              <a:t>DB </a:t>
            </a:r>
            <a:r>
              <a:rPr lang="ko-KR" altLang="en-US" sz="2000" b="0" dirty="0" smtClean="0">
                <a:latin typeface="+mj-lt"/>
              </a:rPr>
              <a:t>프로젝트 </a:t>
            </a:r>
            <a:r>
              <a:rPr lang="ko-KR" altLang="en-US" sz="2000" b="0" dirty="0" smtClean="0">
                <a:latin typeface="+mj-lt"/>
              </a:rPr>
              <a:t>제안서</a:t>
            </a:r>
            <a:endParaRPr lang="ko-KR" altLang="en-US" sz="2000" b="0" dirty="0">
              <a:latin typeface="+mj-lt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00360" y="4548146"/>
            <a:ext cx="6586440" cy="819410"/>
          </a:xfrm>
        </p:spPr>
        <p:txBody>
          <a:bodyPr/>
          <a:lstStyle/>
          <a:p>
            <a:r>
              <a:rPr lang="ko-KR" altLang="en-US" b="0" dirty="0" smtClean="0"/>
              <a:t>강민규</a:t>
            </a:r>
            <a:endParaRPr lang="en-US" altLang="ko-KR" b="0" dirty="0" smtClean="0"/>
          </a:p>
          <a:p>
            <a:r>
              <a:rPr lang="ko-KR" altLang="en-US" b="0" dirty="0" smtClean="0"/>
              <a:t>컴퓨터정보학과</a:t>
            </a:r>
            <a:r>
              <a:rPr lang="en-US" altLang="ko-KR" b="0" dirty="0" smtClean="0"/>
              <a:t>2016270202</a:t>
            </a:r>
            <a:endParaRPr lang="en-US" altLang="ko-KR" b="0" dirty="0">
              <a:latin typeface="+mj-lt"/>
            </a:endParaRPr>
          </a:p>
          <a:p>
            <a:r>
              <a:rPr lang="en-US" altLang="ko-KR" b="0" dirty="0" smtClean="0"/>
              <a:t>cxz3619</a:t>
            </a:r>
            <a:r>
              <a:rPr lang="en-US" altLang="ko-KR" b="0" dirty="0" smtClean="0">
                <a:latin typeface="+mj-lt"/>
              </a:rPr>
              <a:t>@korea.ac.kr</a:t>
            </a:r>
            <a:endParaRPr lang="en-US" altLang="ko-KR" b="0" dirty="0">
              <a:latin typeface="+mj-lt"/>
            </a:endParaRPr>
          </a:p>
          <a:p>
            <a:endParaRPr lang="ko-KR" altLang="en-US" dirty="0">
              <a:latin typeface="+mj-lt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 smtClean="0"/>
              <a:t>Bitcoin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관련기사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생성</a:t>
            </a:r>
            <a:endParaRPr lang="en-US" alt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B63C338-9D02-4F75-ADA3-D5B8633EEBF5}" type="datetime1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/>
              <a:t>Network Management Lab.,</a:t>
            </a:r>
            <a:br>
              <a:rPr lang="en-US" altLang="ko-KR"/>
            </a:br>
            <a:r>
              <a:rPr lang="en-US" altLang="ko-KR"/>
              <a:t>Dept. of Computer and Information Science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7" name="오디오 1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21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4075"/>
    </mc:Choice>
    <mc:Fallback>
      <p:transition advTm="140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배경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프로젝트 개요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  <p:pic>
        <p:nvPicPr>
          <p:cNvPr id="7" name="오디오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34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 advTm="450">
        <p:push/>
      </p:transition>
    </mc:Choice>
    <mc:Fallback>
      <p:transition advTm="45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캡스톤</a:t>
            </a:r>
            <a:r>
              <a:rPr lang="ko-KR" altLang="en-US" dirty="0" smtClean="0"/>
              <a:t> 디자인과의 연계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캡스톤</a:t>
            </a:r>
            <a:r>
              <a:rPr lang="ko-KR" altLang="en-US" dirty="0" smtClean="0"/>
              <a:t> 디자인 목표</a:t>
            </a:r>
            <a:r>
              <a:rPr lang="en-US" altLang="ko-KR" dirty="0" smtClean="0"/>
              <a:t>:</a:t>
            </a:r>
            <a:r>
              <a:rPr lang="ko-KR" altLang="en-US" dirty="0" smtClean="0"/>
              <a:t>뉴스데이터를 이용한 비트코인 가격 예측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수집된 기사들을 효율적으로 저장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관리할 </a:t>
            </a:r>
            <a:r>
              <a:rPr lang="en-US" altLang="ko-KR" dirty="0" smtClean="0"/>
              <a:t>DB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43" y="3476367"/>
            <a:ext cx="7292675" cy="23022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43693" y="5892081"/>
            <a:ext cx="1616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캡스톤</a:t>
            </a:r>
            <a:r>
              <a:rPr lang="ko-KR" altLang="en-US" sz="1100" dirty="0" smtClean="0"/>
              <a:t> 디자인 구조도</a:t>
            </a:r>
          </a:p>
        </p:txBody>
      </p:sp>
      <p:pic>
        <p:nvPicPr>
          <p:cNvPr id="10" name="오디오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97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 advTm="66446">
        <p:push/>
      </p:transition>
    </mc:Choice>
    <mc:Fallback>
      <p:transition advTm="66446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Bitcoin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관련기사</a:t>
            </a:r>
            <a:r>
              <a:rPr lang="en-US" altLang="ko-KR" dirty="0"/>
              <a:t> 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DataBase</a:t>
            </a:r>
            <a:r>
              <a:rPr lang="en-US" altLang="ko-KR" dirty="0" smtClean="0"/>
              <a:t> Table </a:t>
            </a:r>
            <a:r>
              <a:rPr lang="ko-KR" altLang="en-US" dirty="0" smtClean="0"/>
              <a:t>양식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87327"/>
              </p:ext>
            </p:extLst>
          </p:nvPr>
        </p:nvGraphicFramePr>
        <p:xfrm>
          <a:off x="741407" y="2443617"/>
          <a:ext cx="7735842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7"/>
                <a:gridCol w="1289307"/>
                <a:gridCol w="1289307"/>
                <a:gridCol w="1577288"/>
                <a:gridCol w="1001326"/>
                <a:gridCol w="1289307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언론사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감성분석수치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본문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2018-01-01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조선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0.8548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비트코인 </a:t>
                      </a:r>
                      <a:r>
                        <a:rPr lang="en-US" altLang="ko-KR" sz="1100" dirty="0" smtClean="0"/>
                        <a:t>1280</a:t>
                      </a:r>
                      <a:r>
                        <a:rPr lang="ko-KR" altLang="en-US" sz="1100" dirty="0" smtClean="0"/>
                        <a:t>만원대로 올라</a:t>
                      </a:r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비트코인은 </a:t>
                      </a:r>
                      <a:r>
                        <a:rPr lang="en-US" altLang="ko-KR" sz="1100" dirty="0" smtClean="0"/>
                        <a:t>1BTC</a:t>
                      </a:r>
                      <a:r>
                        <a:rPr lang="ko-KR" altLang="en-US" sz="1100" dirty="0" smtClean="0"/>
                        <a:t>당 </a:t>
                      </a:r>
                      <a:r>
                        <a:rPr lang="en-US" altLang="ko-KR" sz="1100" dirty="0" smtClean="0"/>
                        <a:t>1289</a:t>
                      </a:r>
                      <a:r>
                        <a:rPr lang="ko-KR" altLang="en-US" sz="1100" dirty="0" smtClean="0"/>
                        <a:t>만</a:t>
                      </a:r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</a:tr>
              <a:tr h="693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2018-01-01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연합뉴스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-0.2564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美증시</a:t>
                      </a:r>
                      <a:r>
                        <a:rPr lang="en-US" altLang="ko-KR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비트코인 상승세 지속</a:t>
                      </a:r>
                      <a:r>
                        <a:rPr lang="en-US" altLang="ko-KR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…BTC 1.1</a:t>
                      </a:r>
                      <a:r>
                        <a:rPr lang="ko-KR" alt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만달러</a:t>
                      </a:r>
                      <a:r>
                        <a:rPr lang="ko-KR" alt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안착 여부 주목</a:t>
                      </a:r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간밤 뉴욕증시에서 주요 지수는 미국의 부양책 타결에 대한 기대로 상승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2018-01-02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JTBC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뉴스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0.2268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비트코인 </a:t>
                      </a:r>
                      <a:r>
                        <a:rPr lang="en-US" altLang="ko-KR" sz="1000" smtClean="0"/>
                        <a:t>1250</a:t>
                      </a:r>
                      <a:r>
                        <a:rPr lang="ko-KR" altLang="en-US" sz="1000" smtClean="0"/>
                        <a:t>만원대 지켜</a:t>
                      </a:r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가상화페</a:t>
                      </a:r>
                      <a:r>
                        <a:rPr lang="ko-KR" altLang="en-US" sz="1000" dirty="0" smtClean="0"/>
                        <a:t> 시세가 </a:t>
                      </a:r>
                      <a:r>
                        <a:rPr lang="ko-KR" altLang="en-US" sz="1000" dirty="0" err="1" smtClean="0"/>
                        <a:t>혼조세를</a:t>
                      </a:r>
                      <a:r>
                        <a:rPr lang="ko-KR" altLang="en-US" sz="1000" dirty="0" smtClean="0"/>
                        <a:t> 보이고 있다</a:t>
                      </a:r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오디오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4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 advTm="50399">
        <p:push/>
      </p:transition>
    </mc:Choice>
    <mc:Fallback>
      <p:transition advTm="50399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정보를 보일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해당 날짜의 기사 수</a:t>
            </a:r>
            <a:endParaRPr lang="en-US" altLang="ko-KR" dirty="0" smtClean="0"/>
          </a:p>
          <a:p>
            <a:pPr marL="4953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select count(*) from </a:t>
            </a:r>
            <a:r>
              <a:rPr lang="en-US" altLang="ko-KR" dirty="0" err="1">
                <a:sym typeface="Wingdings" panose="05000000000000000000" pitchFamily="2" charset="2"/>
              </a:rPr>
              <a:t>news_DB</a:t>
            </a:r>
            <a:r>
              <a:rPr lang="en-US" altLang="ko-KR" dirty="0">
                <a:sym typeface="Wingdings" panose="05000000000000000000" pitchFamily="2" charset="2"/>
              </a:rPr>
              <a:t> where date=2018-01-01</a:t>
            </a:r>
            <a:r>
              <a:rPr lang="en-US" altLang="ko-KR" dirty="0" smtClean="0">
                <a:sym typeface="Wingdings" panose="05000000000000000000" pitchFamily="2" charset="2"/>
              </a:rPr>
              <a:t>;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해당날짜의 긍정적인 기사 수</a:t>
            </a:r>
            <a:endParaRPr lang="en-US" altLang="ko-KR" dirty="0" smtClean="0"/>
          </a:p>
          <a:p>
            <a:pPr marL="4953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select count(*) from </a:t>
            </a:r>
            <a:r>
              <a:rPr lang="en-US" altLang="ko-KR" dirty="0" err="1" smtClean="0">
                <a:sym typeface="Wingdings" panose="05000000000000000000" pitchFamily="2" charset="2"/>
              </a:rPr>
              <a:t>news_DB</a:t>
            </a:r>
            <a:r>
              <a:rPr lang="en-US" altLang="ko-KR" dirty="0" smtClean="0">
                <a:sym typeface="Wingdings" panose="05000000000000000000" pitchFamily="2" charset="2"/>
              </a:rPr>
              <a:t> where </a:t>
            </a:r>
            <a:r>
              <a:rPr lang="en-US" altLang="ko-KR" dirty="0" err="1" smtClean="0">
                <a:sym typeface="Wingdings" panose="05000000000000000000" pitchFamily="2" charset="2"/>
              </a:rPr>
              <a:t>emotional_value</a:t>
            </a:r>
            <a:r>
              <a:rPr lang="en-US" altLang="ko-KR" dirty="0" smtClean="0">
                <a:sym typeface="Wingdings" panose="05000000000000000000" pitchFamily="2" charset="2"/>
              </a:rPr>
              <a:t> &gt;0 select from </a:t>
            </a:r>
            <a:r>
              <a:rPr lang="en-US" altLang="ko-KR" dirty="0" err="1" smtClean="0">
                <a:sym typeface="Wingdings" panose="05000000000000000000" pitchFamily="2" charset="2"/>
              </a:rPr>
              <a:t>news_DB</a:t>
            </a:r>
            <a:r>
              <a:rPr lang="en-US" altLang="ko-KR" dirty="0" smtClean="0">
                <a:sym typeface="Wingdings" panose="05000000000000000000" pitchFamily="2" charset="2"/>
              </a:rPr>
              <a:t> where </a:t>
            </a:r>
            <a:r>
              <a:rPr lang="en-US" altLang="ko-KR" dirty="0">
                <a:sym typeface="Wingdings" panose="05000000000000000000" pitchFamily="2" charset="2"/>
              </a:rPr>
              <a:t>date=2018-01-01;</a:t>
            </a:r>
            <a:endParaRPr lang="en-US" altLang="ko-KR" dirty="0"/>
          </a:p>
          <a:p>
            <a:pPr lvl="1"/>
            <a:r>
              <a:rPr lang="ko-KR" altLang="en-US" dirty="0" smtClean="0"/>
              <a:t>해당 날짜의 감성수치 값</a:t>
            </a:r>
            <a:endParaRPr lang="en-US" altLang="ko-KR" dirty="0"/>
          </a:p>
          <a:p>
            <a:pPr marL="4953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smtClean="0">
                <a:sym typeface="Wingdings" panose="05000000000000000000" pitchFamily="2" charset="2"/>
              </a:rPr>
              <a:t>select </a:t>
            </a:r>
            <a:r>
              <a:rPr lang="en-US" altLang="ko-KR" dirty="0" err="1" smtClean="0">
                <a:sym typeface="Wingdings" panose="05000000000000000000" pitchFamily="2" charset="2"/>
              </a:rPr>
              <a:t>avg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emotional_value</a:t>
            </a:r>
            <a:r>
              <a:rPr lang="en-US" altLang="ko-KR" dirty="0" smtClean="0">
                <a:sym typeface="Wingdings" panose="05000000000000000000" pitchFamily="2" charset="2"/>
              </a:rPr>
              <a:t>) from </a:t>
            </a:r>
            <a:r>
              <a:rPr lang="en-US" altLang="ko-KR" dirty="0" err="1" smtClean="0">
                <a:sym typeface="Wingdings" panose="05000000000000000000" pitchFamily="2" charset="2"/>
              </a:rPr>
              <a:t>news_DB</a:t>
            </a:r>
            <a:r>
              <a:rPr lang="en-US" altLang="ko-KR" dirty="0" smtClean="0">
                <a:sym typeface="Wingdings" panose="05000000000000000000" pitchFamily="2" charset="2"/>
              </a:rPr>
              <a:t> where date=2018-01-01;</a:t>
            </a:r>
          </a:p>
          <a:p>
            <a:pPr marL="495300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  <p:pic>
        <p:nvPicPr>
          <p:cNvPr id="7" name="오디오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4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 advTm="16950">
        <p:push/>
      </p:transition>
    </mc:Choice>
    <mc:Fallback>
      <p:transition advTm="1695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auto">
          <a:xfrm>
            <a:off x="473761" y="1828799"/>
            <a:ext cx="8235950" cy="449786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디자인</a:t>
            </a:r>
            <a:r>
              <a:rPr lang="en-US" altLang="ko-KR" dirty="0" smtClean="0"/>
              <a:t>	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B79D-4617-4C3F-93DB-DD4381FBFD91}" type="datetime1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1F5F-4CD8-441B-AD26-7696CA6A430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ko-KR" smtClean="0"/>
              <a:t>Network Management Lab.,</a:t>
            </a:r>
            <a:br>
              <a:rPr lang="en-US" altLang="ko-KR" smtClean="0"/>
            </a:br>
            <a:r>
              <a:rPr lang="en-US" altLang="ko-KR" smtClean="0"/>
              <a:t>Dept. of Computer and Information Science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017328"/>
              </p:ext>
            </p:extLst>
          </p:nvPr>
        </p:nvGraphicFramePr>
        <p:xfrm>
          <a:off x="642553" y="3028505"/>
          <a:ext cx="7158678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113"/>
                <a:gridCol w="1193113"/>
                <a:gridCol w="1193113"/>
                <a:gridCol w="1459608"/>
                <a:gridCol w="926618"/>
                <a:gridCol w="1193113"/>
              </a:tblGrid>
              <a:tr h="341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언론사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감성분석수치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본문</a:t>
                      </a:r>
                      <a:endParaRPr lang="ko-KR" altLang="en-US" dirty="0"/>
                    </a:p>
                  </a:txBody>
                  <a:tcPr/>
                </a:tc>
              </a:tr>
              <a:tr h="5545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2018-01-01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조선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0.8548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비트코인 </a:t>
                      </a:r>
                      <a:r>
                        <a:rPr lang="en-US" altLang="ko-KR" sz="1100" dirty="0" smtClean="0"/>
                        <a:t>1280</a:t>
                      </a:r>
                      <a:r>
                        <a:rPr lang="ko-KR" altLang="en-US" sz="1100" dirty="0" smtClean="0"/>
                        <a:t>만원대로 올라</a:t>
                      </a:r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비트코인은 </a:t>
                      </a:r>
                      <a:r>
                        <a:rPr lang="en-US" altLang="ko-KR" sz="1100" dirty="0" smtClean="0"/>
                        <a:t>1BTC</a:t>
                      </a:r>
                      <a:r>
                        <a:rPr lang="ko-KR" altLang="en-US" sz="1100" dirty="0" smtClean="0"/>
                        <a:t>당 </a:t>
                      </a:r>
                      <a:r>
                        <a:rPr lang="en-US" altLang="ko-KR" sz="1100" dirty="0" smtClean="0"/>
                        <a:t>1289</a:t>
                      </a:r>
                      <a:r>
                        <a:rPr lang="ko-KR" altLang="en-US" sz="1100" dirty="0" smtClean="0"/>
                        <a:t>만</a:t>
                      </a:r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</a:tr>
              <a:tr h="910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2018-01-01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연합뉴스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-0.2564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美증시</a:t>
                      </a:r>
                      <a:r>
                        <a:rPr lang="en-US" altLang="ko-KR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비트코인 상승세 지속</a:t>
                      </a:r>
                      <a:r>
                        <a:rPr lang="en-US" altLang="ko-KR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…BTC 1.1</a:t>
                      </a:r>
                      <a:r>
                        <a:rPr lang="ko-KR" alt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만달러</a:t>
                      </a:r>
                      <a:r>
                        <a:rPr lang="ko-KR" alt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안착 여부 주목</a:t>
                      </a:r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간밤 뉴욕증시에서 주요 지수는 미국의 부양책 타결에 대한 기대로 상승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/>
                </a:tc>
              </a:tr>
              <a:tr h="5119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2018-01-02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JTBC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뉴스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0.2268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비트코인 </a:t>
                      </a:r>
                      <a:r>
                        <a:rPr lang="en-US" altLang="ko-KR" sz="1000" smtClean="0"/>
                        <a:t>1250</a:t>
                      </a:r>
                      <a:r>
                        <a:rPr lang="ko-KR" altLang="en-US" sz="1000" smtClean="0"/>
                        <a:t>만원대 지켜</a:t>
                      </a:r>
                      <a:r>
                        <a:rPr lang="en-US" altLang="ko-KR" sz="100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가상화페</a:t>
                      </a:r>
                      <a:r>
                        <a:rPr lang="ko-KR" altLang="en-US" sz="1000" dirty="0" smtClean="0"/>
                        <a:t> 시세가 </a:t>
                      </a:r>
                      <a:r>
                        <a:rPr lang="ko-KR" altLang="en-US" sz="1000" dirty="0" err="1" smtClean="0"/>
                        <a:t>혼조세를</a:t>
                      </a:r>
                      <a:r>
                        <a:rPr lang="ko-KR" altLang="en-US" sz="1000" dirty="0" smtClean="0"/>
                        <a:t> 보이고 있다</a:t>
                      </a:r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</a:tr>
              <a:tr h="346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5848865" y="2323070"/>
            <a:ext cx="1276866" cy="35422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chemeClr val="tx1"/>
                </a:solidFill>
                <a:latin typeface="Arial" charset="0"/>
              </a:rPr>
              <a:t>날짜</a:t>
            </a: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</a:rPr>
              <a:t>,</a:t>
            </a:r>
            <a:r>
              <a:rPr lang="ko-KR" altLang="en-US" sz="900" b="1" dirty="0" smtClean="0">
                <a:solidFill>
                  <a:schemeClr val="tx1"/>
                </a:solidFill>
                <a:latin typeface="Arial" charset="0"/>
              </a:rPr>
              <a:t>언론사</a:t>
            </a: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</a:rPr>
              <a:t>,</a:t>
            </a:r>
            <a:r>
              <a:rPr lang="ko-KR" altLang="en-US" sz="900" b="1" dirty="0" smtClean="0">
                <a:solidFill>
                  <a:schemeClr val="tx1"/>
                </a:solidFill>
                <a:latin typeface="Arial" charset="0"/>
              </a:rPr>
              <a:t>제목</a:t>
            </a: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</a:rPr>
              <a:t>…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290486" y="2323070"/>
            <a:ext cx="675503" cy="354226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chemeClr val="tx1"/>
                </a:solidFill>
                <a:latin typeface="Arial" charset="0"/>
              </a:rPr>
              <a:t>검색</a:t>
            </a:r>
          </a:p>
        </p:txBody>
      </p:sp>
      <p:pic>
        <p:nvPicPr>
          <p:cNvPr id="11" name="오디오 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94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 advTm="17745">
        <p:push/>
      </p:transition>
    </mc:Choice>
    <mc:Fallback>
      <p:transition advTm="17745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3_default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27D34"/>
      </a:hlink>
      <a:folHlink>
        <a:srgbClr val="627D34"/>
      </a:folHlink>
    </a:clrScheme>
    <a:fontScheme name="NM LAB">
      <a:majorFont>
        <a:latin typeface="Arial"/>
        <a:ea typeface="HY견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solidFill>
            <a:schemeClr val="bg2">
              <a:lumMod val="90000"/>
            </a:schemeClr>
          </a:solidFill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900" b="1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sz="1200" dirty="0" smtClean="0"/>
        </a:defPPr>
      </a:lstStyle>
    </a:txDef>
  </a:objectDefaults>
  <a:extraClrSchemeLst>
    <a:extraClrScheme>
      <a:clrScheme name="1_default 1">
        <a:dk1>
          <a:srgbClr val="4D4D4D"/>
        </a:dk1>
        <a:lt1>
          <a:srgbClr val="FFFFFF"/>
        </a:lt1>
        <a:dk2>
          <a:srgbClr val="999999"/>
        </a:dk2>
        <a:lt2>
          <a:srgbClr val="000000"/>
        </a:lt2>
        <a:accent1>
          <a:srgbClr val="F04E22"/>
        </a:accent1>
        <a:accent2>
          <a:srgbClr val="F0B500"/>
        </a:accent2>
        <a:accent3>
          <a:srgbClr val="FFFFFF"/>
        </a:accent3>
        <a:accent4>
          <a:srgbClr val="404040"/>
        </a:accent4>
        <a:accent5>
          <a:srgbClr val="F6B2AB"/>
        </a:accent5>
        <a:accent6>
          <a:srgbClr val="D9A400"/>
        </a:accent6>
        <a:hlink>
          <a:srgbClr val="F07800"/>
        </a:hlink>
        <a:folHlink>
          <a:srgbClr val="00A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2">
        <a:dk1>
          <a:srgbClr val="4D4D4D"/>
        </a:dk1>
        <a:lt1>
          <a:srgbClr val="FFFFFF"/>
        </a:lt1>
        <a:dk2>
          <a:srgbClr val="999999"/>
        </a:dk2>
        <a:lt2>
          <a:srgbClr val="000000"/>
        </a:lt2>
        <a:accent1>
          <a:srgbClr val="F04E22"/>
        </a:accent1>
        <a:accent2>
          <a:srgbClr val="F0B500"/>
        </a:accent2>
        <a:accent3>
          <a:srgbClr val="FFFFFF"/>
        </a:accent3>
        <a:accent4>
          <a:srgbClr val="404040"/>
        </a:accent4>
        <a:accent5>
          <a:srgbClr val="F6B2AB"/>
        </a:accent5>
        <a:accent6>
          <a:srgbClr val="D9A400"/>
        </a:accent6>
        <a:hlink>
          <a:srgbClr val="33CCFF"/>
        </a:hlink>
        <a:folHlink>
          <a:srgbClr val="00A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3">
        <a:dk1>
          <a:srgbClr val="4D4D4D"/>
        </a:dk1>
        <a:lt1>
          <a:srgbClr val="FFFFFF"/>
        </a:lt1>
        <a:dk2>
          <a:srgbClr val="999999"/>
        </a:dk2>
        <a:lt2>
          <a:srgbClr val="000000"/>
        </a:lt2>
        <a:accent1>
          <a:srgbClr val="F04E22"/>
        </a:accent1>
        <a:accent2>
          <a:srgbClr val="F0B500"/>
        </a:accent2>
        <a:accent3>
          <a:srgbClr val="FFFFFF"/>
        </a:accent3>
        <a:accent4>
          <a:srgbClr val="404040"/>
        </a:accent4>
        <a:accent5>
          <a:srgbClr val="F6B2AB"/>
        </a:accent5>
        <a:accent6>
          <a:srgbClr val="D9A400"/>
        </a:accent6>
        <a:hlink>
          <a:srgbClr val="33CCCC"/>
        </a:hlink>
        <a:folHlink>
          <a:srgbClr val="00A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4">
        <a:dk1>
          <a:srgbClr val="4D4D4D"/>
        </a:dk1>
        <a:lt1>
          <a:srgbClr val="FFFFFF"/>
        </a:lt1>
        <a:dk2>
          <a:srgbClr val="999999"/>
        </a:dk2>
        <a:lt2>
          <a:srgbClr val="000000"/>
        </a:lt2>
        <a:accent1>
          <a:srgbClr val="F04E22"/>
        </a:accent1>
        <a:accent2>
          <a:srgbClr val="F0B500"/>
        </a:accent2>
        <a:accent3>
          <a:srgbClr val="FFFFFF"/>
        </a:accent3>
        <a:accent4>
          <a:srgbClr val="404040"/>
        </a:accent4>
        <a:accent5>
          <a:srgbClr val="F6B2AB"/>
        </a:accent5>
        <a:accent6>
          <a:srgbClr val="D9A400"/>
        </a:accent6>
        <a:hlink>
          <a:srgbClr val="0099FF"/>
        </a:hlink>
        <a:folHlink>
          <a:srgbClr val="00A6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M LAB">
      <a:majorFont>
        <a:latin typeface="Arial Black"/>
        <a:ea typeface="HY견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11958</TotalTime>
  <Words>287</Words>
  <Application>Microsoft Office PowerPoint</Application>
  <PresentationFormat>화면 슬라이드 쇼(4:3)</PresentationFormat>
  <Paragraphs>141</Paragraphs>
  <Slides>6</Slides>
  <Notes>0</Notes>
  <HiddenSlides>0</HiddenSlides>
  <MMClips>6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HY견고딕</vt:lpstr>
      <vt:lpstr>Roboto</vt:lpstr>
      <vt:lpstr>맑은 고딕</vt:lpstr>
      <vt:lpstr>Arial</vt:lpstr>
      <vt:lpstr>Wingdings</vt:lpstr>
      <vt:lpstr>3_default</vt:lpstr>
      <vt:lpstr>DB 프로젝트 제안서</vt:lpstr>
      <vt:lpstr>목 차</vt:lpstr>
      <vt:lpstr>프로젝트 배경</vt:lpstr>
      <vt:lpstr>프로젝트 개요</vt:lpstr>
      <vt:lpstr>프로젝트 개요</vt:lpstr>
      <vt:lpstr>연구 목표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helpnara</dc:creator>
  <cp:lastModifiedBy>d</cp:lastModifiedBy>
  <cp:revision>370</cp:revision>
  <dcterms:created xsi:type="dcterms:W3CDTF">2016-08-13T04:33:54Z</dcterms:created>
  <dcterms:modified xsi:type="dcterms:W3CDTF">2020-10-11T10:22:16Z</dcterms:modified>
</cp:coreProperties>
</file>