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85" r:id="rId2"/>
    <p:sldId id="259" r:id="rId3"/>
    <p:sldId id="277" r:id="rId4"/>
    <p:sldId id="278" r:id="rId5"/>
    <p:sldId id="286" r:id="rId6"/>
    <p:sldId id="287" r:id="rId7"/>
    <p:sldId id="280" r:id="rId8"/>
    <p:sldId id="281" r:id="rId9"/>
    <p:sldId id="282" r:id="rId10"/>
    <p:sldId id="283" r:id="rId11"/>
    <p:sldId id="284" r:id="rId12"/>
    <p:sldId id="291" r:id="rId13"/>
    <p:sldId id="292" r:id="rId14"/>
    <p:sldId id="293" r:id="rId15"/>
    <p:sldId id="294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>
        <p:scale>
          <a:sx n="75" d="100"/>
          <a:sy n="75" d="100"/>
        </p:scale>
        <p:origin x="1908" y="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D4D0-327B-4818-91D3-779443DEAB6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E060C-6015-46ED-99FF-799FFDC6A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84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감성분석이란 텍스트에 나타난 주관적인 감정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의견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기분 등을 분석하는 자연어 처리기술입니다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또한 감성분석을 이용하면 텍스트에 대한 주관성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부정적인 수치를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실수형태의 값으로 얻을 것이 가능합니다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수집된 기사들을 텍스트 형태의 데이터이기 때문에 이 텍스트만을 이용해 가격의 등락을 예측하는 것은 쉽지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감성분석을 통해</a:t>
            </a:r>
            <a:r>
              <a:rPr lang="ko-KR" altLang="en-US" baseline="0" dirty="0" smtClean="0"/>
              <a:t> 텍스트 형태의 기사들을 수치화된 값으로 만든 후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값들을 이용해 긍정적인 기사와 부정적인 기사의 분류가 가능하고 해당 날짜에 비트코인에 대한 감정을 평균 메기는 것 또한 가능합니다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E060C-6015-46ED-99FF-799FFDC6AB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8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051720" y="1494308"/>
            <a:ext cx="6635080" cy="1468800"/>
          </a:xfrm>
          <a:prstGeom prst="rect">
            <a:avLst/>
          </a:prstGeom>
          <a:ln w="12700">
            <a:solidFill>
              <a:srgbClr val="7C001A"/>
            </a:solidFill>
          </a:ln>
        </p:spPr>
        <p:txBody>
          <a:bodyPr anchor="ctr" anchorCtr="0"/>
          <a:lstStyle>
            <a:lvl1pPr>
              <a:defRPr b="1" i="0" baseline="0">
                <a:solidFill>
                  <a:schemeClr val="tx1"/>
                </a:solidFill>
                <a:latin typeface="Roboto" panose="02000000000000000000" pitchFamily="2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noProof="0" dirty="0"/>
              <a:t> Click here to Enter Presentation Name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 descr="C:\Users\Jongsoo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2" y="-4860"/>
            <a:ext cx="1481138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ngsoo\Downloads\logo&amp;ui(3)\emblem_03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48237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4"/>
          <p:cNvCxnSpPr/>
          <p:nvPr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360" y="4556234"/>
            <a:ext cx="6586440" cy="81132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enter author or presenter’s name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2100263" y="3013744"/>
            <a:ext cx="6586537" cy="5676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i="1" baseline="0">
                <a:latin typeface="Roboto" panose="02000000000000000000" pitchFamily="2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describe paper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CB63C338-9D02-4F75-ADA3-D5B8633EEBF5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C:\Users\Jongsoo\Downloads\logo&amp;ui(3)\emblem_03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48237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4"/>
          <p:cNvCxnSpPr/>
          <p:nvPr userDrawn="1"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 userDrawn="1"/>
        </p:nvSpPr>
        <p:spPr>
          <a:xfrm>
            <a:off x="464882" y="3242934"/>
            <a:ext cx="1771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https://nmlab.korea.ac.kr</a:t>
            </a:r>
            <a:endParaRPr lang="en-US" sz="1000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013744"/>
            <a:ext cx="1482371" cy="25516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147888" y="5367556"/>
            <a:ext cx="658653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Network Management Lab.,</a:t>
            </a:r>
          </a:p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Dept., of Computer and Information Science</a:t>
            </a:r>
          </a:p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Korea University, Korea</a:t>
            </a:r>
            <a:endParaRPr lang="ko-KR" altLang="en-US" sz="1400" b="1" i="1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850" y="401638"/>
            <a:ext cx="8235950" cy="501650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850" y="925512"/>
            <a:ext cx="8229600" cy="5634051"/>
          </a:xfrm>
          <a:prstGeom prst="rect">
            <a:avLst/>
          </a:prstGeom>
        </p:spPr>
        <p:txBody>
          <a:bodyPr/>
          <a:lstStyle>
            <a:lvl1pPr marL="365760" indent="-365760">
              <a:lnSpc>
                <a:spcPct val="100000"/>
              </a:lnSpc>
              <a:buClr>
                <a:srgbClr val="951B39"/>
              </a:buClr>
              <a:buFont typeface="Wingdings" panose="05000000000000000000" pitchFamily="2" charset="2"/>
              <a:buChar char="q"/>
              <a:defRPr sz="2000" b="1" baseline="0">
                <a:solidFill>
                  <a:srgbClr val="951B39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 marL="742950" indent="-247650">
              <a:lnSpc>
                <a:spcPct val="100000"/>
              </a:lnSpc>
              <a:buFont typeface="Wingdings" panose="05000000000000000000" pitchFamily="2" charset="2"/>
              <a:buChar char="§"/>
              <a:defRPr sz="18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6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3pPr>
            <a:lvl4pPr marL="1422400" indent="-168275">
              <a:lnSpc>
                <a:spcPct val="100000"/>
              </a:lnSpc>
              <a:buFont typeface="Arial" panose="020B0604020202020204" pitchFamily="34" charset="0"/>
              <a:buChar char="−"/>
              <a:defRPr sz="14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200" baseline="0">
                <a:solidFill>
                  <a:schemeClr val="bg1">
                    <a:lumMod val="50000"/>
                  </a:schemeClr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직선 연결선 4"/>
          <p:cNvCxnSpPr/>
          <p:nvPr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4" y="571483"/>
            <a:ext cx="874986" cy="319619"/>
          </a:xfrm>
          <a:prstGeom prst="rect">
            <a:avLst/>
          </a:prstGeom>
        </p:spPr>
      </p:pic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6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0850" y="401638"/>
            <a:ext cx="8235950" cy="501650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cxnSp>
        <p:nvCxnSpPr>
          <p:cNvPr id="7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570677"/>
            <a:ext cx="1047750" cy="231644"/>
          </a:xfrm>
        </p:spPr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7250" y="6570677"/>
            <a:ext cx="514350" cy="231644"/>
          </a:xfrm>
        </p:spPr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4" y="571483"/>
            <a:ext cx="874986" cy="319619"/>
          </a:xfrm>
          <a:prstGeom prst="rect">
            <a:avLst/>
          </a:prstGeom>
        </p:spPr>
      </p:pic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996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defRPr sz="2800" b="1" cap="all" baseline="0"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2910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aseline="0"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직선 연결선 4"/>
          <p:cNvCxnSpPr/>
          <p:nvPr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95ED051F-AE46-4930-AFC5-6DE57F8C2A3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직선 연결선 4"/>
          <p:cNvCxnSpPr/>
          <p:nvPr userDrawn="1"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88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152400" y="6570677"/>
            <a:ext cx="10477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243286B8-B421-46A3-A348-C435FBF00ADF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167156" y="6570677"/>
            <a:ext cx="48196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77250" y="6570677"/>
            <a:ext cx="5143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  <p:sldLayoutId id="2147483678" r:id="rId4"/>
  </p:sldLayoutIdLst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476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4D4D4D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4D4D4D"/>
          </a:solidFill>
          <a:latin typeface="+mn-lt"/>
        </a:defRPr>
      </a:lvl3pPr>
      <a:lvl4pPr marL="1422400" indent="-168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4D4D4D"/>
          </a:solidFill>
          <a:latin typeface="+mn-lt"/>
        </a:defRPr>
      </a:lvl4pPr>
      <a:lvl5pPr marL="17780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5pPr>
      <a:lvl6pPr marL="22352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6pPr>
      <a:lvl7pPr marL="26924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7pPr>
      <a:lvl8pPr marL="31496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8pPr>
      <a:lvl9pPr marL="36068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2000" b="0" dirty="0">
                <a:latin typeface="+mj-lt"/>
              </a:rPr>
              <a:t>DB </a:t>
            </a:r>
            <a:r>
              <a:rPr lang="ko-KR" altLang="en-US" sz="2000" b="0" dirty="0" smtClean="0">
                <a:latin typeface="+mj-lt"/>
              </a:rPr>
              <a:t>프로젝트</a:t>
            </a:r>
            <a:r>
              <a:rPr lang="en-US" altLang="ko-KR" sz="2000" b="0" dirty="0" smtClean="0">
                <a:latin typeface="+mj-lt"/>
              </a:rPr>
              <a:t>3</a:t>
            </a:r>
            <a:endParaRPr lang="ko-KR" altLang="en-US" sz="2000" b="0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00360" y="4548146"/>
            <a:ext cx="6586440" cy="819410"/>
          </a:xfrm>
        </p:spPr>
        <p:txBody>
          <a:bodyPr/>
          <a:lstStyle/>
          <a:p>
            <a:r>
              <a:rPr lang="ko-KR" altLang="en-US" b="0" dirty="0"/>
              <a:t>강민규</a:t>
            </a:r>
            <a:endParaRPr lang="en-US" altLang="ko-KR" b="0" dirty="0"/>
          </a:p>
          <a:p>
            <a:r>
              <a:rPr lang="en-US" altLang="ko-KR" b="0" dirty="0"/>
              <a:t>Min-</a:t>
            </a:r>
            <a:r>
              <a:rPr lang="en-US" altLang="ko-KR" b="0" dirty="0" err="1"/>
              <a:t>gyu</a:t>
            </a:r>
            <a:r>
              <a:rPr lang="en-US" altLang="ko-KR" b="0" dirty="0"/>
              <a:t> Gang</a:t>
            </a:r>
            <a:endParaRPr lang="en-US" altLang="ko-KR" b="0" dirty="0">
              <a:latin typeface="+mj-lt"/>
            </a:endParaRPr>
          </a:p>
          <a:p>
            <a:r>
              <a:rPr lang="en-US" altLang="ko-KR" b="0" dirty="0"/>
              <a:t>cxz3619</a:t>
            </a:r>
            <a:r>
              <a:rPr lang="en-US" altLang="ko-KR" b="0" dirty="0">
                <a:latin typeface="+mj-lt"/>
              </a:rPr>
              <a:t>@korea.ac.kr</a:t>
            </a: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B63C338-9D02-4F75-ADA3-D5B8633EEBF5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xmlns="" id="{16D3EF5F-C7B4-4C08-B948-A850F54ECF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2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516"/>
    </mc:Choice>
    <mc:Fallback>
      <p:transition advTm="55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구현된 </a:t>
            </a:r>
            <a:r>
              <a:rPr lang="en-US" altLang="ko-KR" dirty="0"/>
              <a:t>DB</a:t>
            </a:r>
            <a:r>
              <a:rPr lang="ko-KR" altLang="en-US" dirty="0"/>
              <a:t>구성 </a:t>
            </a:r>
            <a:r>
              <a:rPr lang="ko-KR" altLang="en-US" dirty="0" err="1"/>
              <a:t>캡쳐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애트리뷰트</a:t>
            </a:r>
            <a:r>
              <a:rPr lang="en-US" altLang="ko-KR" dirty="0" smtClean="0"/>
              <a:t>:6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,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:304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28" y="1855858"/>
            <a:ext cx="6211878" cy="43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Main_page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 페이지와 기사 페이지로 가는 버튼 제공</a:t>
            </a:r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7903669" y="1128584"/>
            <a:ext cx="601877" cy="44484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main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476696" y="1776498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table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330642" y="1776499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article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330641" y="2446638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search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 bwMode="auto">
          <a:xfrm flipH="1">
            <a:off x="7777635" y="1573427"/>
            <a:ext cx="426973" cy="203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endCxn id="9" idx="0"/>
          </p:cNvCxnSpPr>
          <p:nvPr/>
        </p:nvCxnSpPr>
        <p:spPr bwMode="auto">
          <a:xfrm>
            <a:off x="8204607" y="1584541"/>
            <a:ext cx="426974" cy="191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9" idx="2"/>
            <a:endCxn id="10" idx="0"/>
          </p:cNvCxnSpPr>
          <p:nvPr/>
        </p:nvCxnSpPr>
        <p:spPr bwMode="auto">
          <a:xfrm flipH="1">
            <a:off x="8631580" y="2221342"/>
            <a:ext cx="1" cy="225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/>
          <p:cNvSpPr/>
          <p:nvPr/>
        </p:nvSpPr>
        <p:spPr bwMode="auto">
          <a:xfrm>
            <a:off x="8326522" y="3094553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view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꺾인 연결선 22"/>
          <p:cNvCxnSpPr>
            <a:stCxn id="9" idx="3"/>
            <a:endCxn id="21" idx="3"/>
          </p:cNvCxnSpPr>
          <p:nvPr/>
        </p:nvCxnSpPr>
        <p:spPr bwMode="auto">
          <a:xfrm flipH="1">
            <a:off x="8928399" y="1998921"/>
            <a:ext cx="4120" cy="1318054"/>
          </a:xfrm>
          <a:prstGeom prst="bentConnector3">
            <a:avLst>
              <a:gd name="adj1" fmla="val -33491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꺾인 연결선 26"/>
          <p:cNvCxnSpPr>
            <a:stCxn id="10" idx="3"/>
            <a:endCxn id="21" idx="3"/>
          </p:cNvCxnSpPr>
          <p:nvPr/>
        </p:nvCxnSpPr>
        <p:spPr bwMode="auto">
          <a:xfrm flipH="1">
            <a:off x="8928399" y="2669060"/>
            <a:ext cx="4119" cy="647915"/>
          </a:xfrm>
          <a:prstGeom prst="bentConnector3">
            <a:avLst>
              <a:gd name="adj1" fmla="val -33499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5" y="2993017"/>
            <a:ext cx="4068656" cy="330374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24" y="5664514"/>
            <a:ext cx="58578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Table_page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err="1" smtClean="0"/>
              <a:t>일단위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기사량과</a:t>
            </a:r>
            <a:r>
              <a:rPr lang="ko-KR" altLang="en-US" dirty="0" smtClean="0"/>
              <a:t> 언론사별 기사 수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/>
            <a:r>
              <a:rPr lang="en-US" altLang="ko-KR" sz="1400" dirty="0" smtClean="0"/>
              <a:t>$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="select </a:t>
            </a:r>
            <a:r>
              <a:rPr lang="en-US" altLang="ko-KR" sz="1400" dirty="0" err="1"/>
              <a:t>date,count</a:t>
            </a:r>
            <a:r>
              <a:rPr lang="en-US" altLang="ko-KR" sz="1400" dirty="0"/>
              <a:t>(date) as 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 from </a:t>
            </a:r>
            <a:r>
              <a:rPr lang="en-US" altLang="ko-KR" sz="1400" dirty="0" err="1"/>
              <a:t>table_write</a:t>
            </a:r>
            <a:r>
              <a:rPr lang="en-US" altLang="ko-KR" sz="1400" dirty="0"/>
              <a:t> group by date</a:t>
            </a:r>
            <a:r>
              <a:rPr lang="en-US" altLang="ko-KR" sz="1400" dirty="0" smtClean="0"/>
              <a:t>";</a:t>
            </a:r>
          </a:p>
          <a:p>
            <a:pPr lvl="2"/>
            <a:r>
              <a:rPr lang="en-US" altLang="ko-KR" sz="1400" dirty="0"/>
              <a:t>$sql2="select </a:t>
            </a:r>
            <a:r>
              <a:rPr lang="en-US" altLang="ko-KR" sz="1400" dirty="0" err="1"/>
              <a:t>press,count</a:t>
            </a:r>
            <a:r>
              <a:rPr lang="en-US" altLang="ko-KR" sz="1400" dirty="0"/>
              <a:t>(press) as 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 from </a:t>
            </a:r>
            <a:r>
              <a:rPr lang="en-US" altLang="ko-KR" sz="1400" dirty="0" err="1"/>
              <a:t>table_write</a:t>
            </a:r>
            <a:r>
              <a:rPr lang="en-US" altLang="ko-KR" sz="1400" dirty="0"/>
              <a:t> group by press";</a:t>
            </a:r>
            <a:endParaRPr lang="en-US" altLang="ko-KR" sz="1400" dirty="0"/>
          </a:p>
          <a:p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7903669" y="1128584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main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476696" y="1776498"/>
            <a:ext cx="601877" cy="444843"/>
          </a:xfrm>
          <a:prstGeom prst="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table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330642" y="1776499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article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330641" y="2446638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search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 bwMode="auto">
          <a:xfrm flipH="1">
            <a:off x="7777635" y="1573427"/>
            <a:ext cx="426973" cy="203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endCxn id="9" idx="0"/>
          </p:cNvCxnSpPr>
          <p:nvPr/>
        </p:nvCxnSpPr>
        <p:spPr bwMode="auto">
          <a:xfrm>
            <a:off x="8204607" y="1584541"/>
            <a:ext cx="426974" cy="191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9" idx="2"/>
            <a:endCxn id="10" idx="0"/>
          </p:cNvCxnSpPr>
          <p:nvPr/>
        </p:nvCxnSpPr>
        <p:spPr bwMode="auto">
          <a:xfrm flipH="1">
            <a:off x="8631580" y="2221342"/>
            <a:ext cx="1" cy="225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/>
          <p:cNvSpPr/>
          <p:nvPr/>
        </p:nvSpPr>
        <p:spPr bwMode="auto">
          <a:xfrm>
            <a:off x="8326522" y="3094553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view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꺾인 연결선 22"/>
          <p:cNvCxnSpPr>
            <a:stCxn id="9" idx="3"/>
            <a:endCxn id="21" idx="3"/>
          </p:cNvCxnSpPr>
          <p:nvPr/>
        </p:nvCxnSpPr>
        <p:spPr bwMode="auto">
          <a:xfrm flipH="1">
            <a:off x="8928399" y="1998921"/>
            <a:ext cx="4120" cy="1318054"/>
          </a:xfrm>
          <a:prstGeom prst="bentConnector3">
            <a:avLst>
              <a:gd name="adj1" fmla="val -33491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꺾인 연결선 26"/>
          <p:cNvCxnSpPr>
            <a:stCxn id="10" idx="3"/>
            <a:endCxn id="21" idx="3"/>
          </p:cNvCxnSpPr>
          <p:nvPr/>
        </p:nvCxnSpPr>
        <p:spPr bwMode="auto">
          <a:xfrm flipH="1">
            <a:off x="8928399" y="2669060"/>
            <a:ext cx="4119" cy="647915"/>
          </a:xfrm>
          <a:prstGeom prst="bentConnector3">
            <a:avLst>
              <a:gd name="adj1" fmla="val -33499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669059"/>
            <a:ext cx="3771900" cy="35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Article_page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기사 제공</a:t>
            </a:r>
            <a:endParaRPr lang="en-US" altLang="ko-KR" dirty="0" smtClean="0"/>
          </a:p>
          <a:p>
            <a:pPr lvl="2"/>
            <a:r>
              <a:rPr lang="en-US" altLang="ko-KR" dirty="0"/>
              <a:t>$</a:t>
            </a:r>
            <a:r>
              <a:rPr lang="en-US" altLang="ko-KR" dirty="0" err="1"/>
              <a:t>sql</a:t>
            </a:r>
            <a:r>
              <a:rPr lang="en-US" altLang="ko-KR" dirty="0"/>
              <a:t>="select * from </a:t>
            </a:r>
            <a:r>
              <a:rPr lang="en-US" altLang="ko-KR" dirty="0" err="1"/>
              <a:t>table_write</a:t>
            </a:r>
            <a:r>
              <a:rPr lang="en-US" altLang="ko-KR" dirty="0"/>
              <a:t>";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검색기능 제공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Get method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select option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7903669" y="1128584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main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476696" y="1776498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table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330642" y="1776499"/>
            <a:ext cx="601877" cy="444843"/>
          </a:xfrm>
          <a:prstGeom prst="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article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330641" y="2446638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search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 bwMode="auto">
          <a:xfrm flipH="1">
            <a:off x="7777635" y="1573427"/>
            <a:ext cx="426973" cy="203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endCxn id="9" idx="0"/>
          </p:cNvCxnSpPr>
          <p:nvPr/>
        </p:nvCxnSpPr>
        <p:spPr bwMode="auto">
          <a:xfrm>
            <a:off x="8204607" y="1584541"/>
            <a:ext cx="426974" cy="191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9" idx="2"/>
            <a:endCxn id="10" idx="0"/>
          </p:cNvCxnSpPr>
          <p:nvPr/>
        </p:nvCxnSpPr>
        <p:spPr bwMode="auto">
          <a:xfrm flipH="1">
            <a:off x="8631580" y="2221342"/>
            <a:ext cx="1" cy="225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/>
          <p:cNvSpPr/>
          <p:nvPr/>
        </p:nvSpPr>
        <p:spPr bwMode="auto">
          <a:xfrm>
            <a:off x="8326522" y="3094553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view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꺾인 연결선 22"/>
          <p:cNvCxnSpPr>
            <a:stCxn id="9" idx="3"/>
            <a:endCxn id="21" idx="3"/>
          </p:cNvCxnSpPr>
          <p:nvPr/>
        </p:nvCxnSpPr>
        <p:spPr bwMode="auto">
          <a:xfrm flipH="1">
            <a:off x="8928399" y="1998921"/>
            <a:ext cx="4120" cy="1318054"/>
          </a:xfrm>
          <a:prstGeom prst="bentConnector3">
            <a:avLst>
              <a:gd name="adj1" fmla="val -33491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꺾인 연결선 26"/>
          <p:cNvCxnSpPr>
            <a:stCxn id="10" idx="3"/>
            <a:endCxn id="21" idx="3"/>
          </p:cNvCxnSpPr>
          <p:nvPr/>
        </p:nvCxnSpPr>
        <p:spPr bwMode="auto">
          <a:xfrm flipH="1">
            <a:off x="8928399" y="2669060"/>
            <a:ext cx="4119" cy="647915"/>
          </a:xfrm>
          <a:prstGeom prst="bentConnector3">
            <a:avLst>
              <a:gd name="adj1" fmla="val -33499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30" y="3250545"/>
            <a:ext cx="5171475" cy="323487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727" y="2318265"/>
            <a:ext cx="2895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Search_page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검색값에</a:t>
            </a:r>
            <a:r>
              <a:rPr lang="ko-KR" altLang="en-US" dirty="0" smtClean="0"/>
              <a:t> 대한 결과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</a:t>
            </a:r>
            <a:r>
              <a:rPr lang="ko-KR" altLang="en-US" dirty="0" err="1" smtClean="0"/>
              <a:t>애트리뷰트에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3"/>
            <a:r>
              <a:rPr lang="en-US" altLang="ko-KR" dirty="0"/>
              <a:t>$sql2="select * from </a:t>
            </a:r>
            <a:r>
              <a:rPr lang="en-US" altLang="ko-KR" dirty="0" err="1"/>
              <a:t>table_write</a:t>
            </a:r>
            <a:r>
              <a:rPr lang="en-US" altLang="ko-KR" dirty="0"/>
              <a:t> where $category like '%{$search}%';";</a:t>
            </a:r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7903669" y="1128584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main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476696" y="1776498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table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330642" y="1776499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article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330641" y="2446638"/>
            <a:ext cx="601877" cy="444843"/>
          </a:xfrm>
          <a:prstGeom prst="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search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 bwMode="auto">
          <a:xfrm flipH="1">
            <a:off x="7777635" y="1573427"/>
            <a:ext cx="426973" cy="203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endCxn id="9" idx="0"/>
          </p:cNvCxnSpPr>
          <p:nvPr/>
        </p:nvCxnSpPr>
        <p:spPr bwMode="auto">
          <a:xfrm>
            <a:off x="8204607" y="1584541"/>
            <a:ext cx="426974" cy="191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9" idx="2"/>
            <a:endCxn id="10" idx="0"/>
          </p:cNvCxnSpPr>
          <p:nvPr/>
        </p:nvCxnSpPr>
        <p:spPr bwMode="auto">
          <a:xfrm flipH="1">
            <a:off x="8631580" y="2221342"/>
            <a:ext cx="1" cy="225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/>
          <p:cNvSpPr/>
          <p:nvPr/>
        </p:nvSpPr>
        <p:spPr bwMode="auto">
          <a:xfrm>
            <a:off x="8326522" y="3094553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view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꺾인 연결선 22"/>
          <p:cNvCxnSpPr>
            <a:stCxn id="9" idx="3"/>
            <a:endCxn id="21" idx="3"/>
          </p:cNvCxnSpPr>
          <p:nvPr/>
        </p:nvCxnSpPr>
        <p:spPr bwMode="auto">
          <a:xfrm flipH="1">
            <a:off x="8928399" y="1998921"/>
            <a:ext cx="4120" cy="1318054"/>
          </a:xfrm>
          <a:prstGeom prst="bentConnector3">
            <a:avLst>
              <a:gd name="adj1" fmla="val -33491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꺾인 연결선 26"/>
          <p:cNvCxnSpPr>
            <a:stCxn id="10" idx="3"/>
            <a:endCxn id="21" idx="3"/>
          </p:cNvCxnSpPr>
          <p:nvPr/>
        </p:nvCxnSpPr>
        <p:spPr bwMode="auto">
          <a:xfrm flipH="1">
            <a:off x="8928399" y="2669060"/>
            <a:ext cx="4119" cy="647915"/>
          </a:xfrm>
          <a:prstGeom prst="bentConnector3">
            <a:avLst>
              <a:gd name="adj1" fmla="val -33499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446638"/>
            <a:ext cx="3991186" cy="37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기사 전체 내용 제공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하이퍼링크를 통해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키 </a:t>
            </a:r>
            <a:r>
              <a:rPr lang="en-US" altLang="ko-KR" dirty="0" smtClean="0"/>
              <a:t>sentiment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$</a:t>
            </a:r>
            <a:r>
              <a:rPr lang="en-US" altLang="ko-KR" dirty="0" err="1"/>
              <a:t>sql</a:t>
            </a:r>
            <a:r>
              <a:rPr lang="en-US" altLang="ko-KR" dirty="0"/>
              <a:t>="select * from </a:t>
            </a:r>
            <a:r>
              <a:rPr lang="en-US" altLang="ko-KR" dirty="0" err="1"/>
              <a:t>table_write</a:t>
            </a:r>
            <a:r>
              <a:rPr lang="en-US" altLang="ko-KR" dirty="0"/>
              <a:t> where sentiment like '%{$SENTIMENT}%';";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7903669" y="1128584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main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476696" y="1776498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table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330642" y="1776499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article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330641" y="2446638"/>
            <a:ext cx="601877" cy="44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search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 bwMode="auto">
          <a:xfrm flipH="1">
            <a:off x="7777635" y="1573427"/>
            <a:ext cx="426973" cy="203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endCxn id="9" idx="0"/>
          </p:cNvCxnSpPr>
          <p:nvPr/>
        </p:nvCxnSpPr>
        <p:spPr bwMode="auto">
          <a:xfrm>
            <a:off x="8204607" y="1584541"/>
            <a:ext cx="426974" cy="191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9" idx="2"/>
            <a:endCxn id="10" idx="0"/>
          </p:cNvCxnSpPr>
          <p:nvPr/>
        </p:nvCxnSpPr>
        <p:spPr bwMode="auto">
          <a:xfrm flipH="1">
            <a:off x="8631580" y="2221342"/>
            <a:ext cx="1" cy="225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/>
          <p:cNvSpPr/>
          <p:nvPr/>
        </p:nvSpPr>
        <p:spPr bwMode="auto">
          <a:xfrm>
            <a:off x="8326522" y="3094553"/>
            <a:ext cx="601877" cy="444843"/>
          </a:xfrm>
          <a:prstGeom prst="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view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꺾인 연결선 22"/>
          <p:cNvCxnSpPr>
            <a:stCxn id="9" idx="3"/>
            <a:endCxn id="21" idx="3"/>
          </p:cNvCxnSpPr>
          <p:nvPr/>
        </p:nvCxnSpPr>
        <p:spPr bwMode="auto">
          <a:xfrm flipH="1">
            <a:off x="8928399" y="1998921"/>
            <a:ext cx="4120" cy="1318054"/>
          </a:xfrm>
          <a:prstGeom prst="bentConnector3">
            <a:avLst>
              <a:gd name="adj1" fmla="val -33491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꺾인 연결선 26"/>
          <p:cNvCxnSpPr>
            <a:stCxn id="10" idx="3"/>
            <a:endCxn id="21" idx="3"/>
          </p:cNvCxnSpPr>
          <p:nvPr/>
        </p:nvCxnSpPr>
        <p:spPr bwMode="auto">
          <a:xfrm flipH="1">
            <a:off x="8928399" y="2669060"/>
            <a:ext cx="4119" cy="647915"/>
          </a:xfrm>
          <a:prstGeom prst="bentConnector3">
            <a:avLst>
              <a:gd name="adj1" fmla="val -33499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9" y="2669059"/>
            <a:ext cx="3970793" cy="37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pic>
        <p:nvPicPr>
          <p:cNvPr id="1026" name="Picture 2" descr="Independent Publishing Q and A: Part 2 | Self Publishing 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7" y="2080424"/>
            <a:ext cx="701992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2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1,2</a:t>
            </a:r>
            <a:r>
              <a:rPr lang="ko-KR" altLang="en-US" dirty="0" smtClean="0"/>
              <a:t>차 제출했던 내용의 코멘트 내용과 반영된 수정사항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최종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구현된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구성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구현된 </a:t>
            </a:r>
            <a:r>
              <a:rPr lang="ko-KR" altLang="en-US" dirty="0" err="1" smtClean="0"/>
              <a:t>웹페이지에서의</a:t>
            </a:r>
            <a:r>
              <a:rPr lang="ko-KR" altLang="en-US" dirty="0" smtClean="0"/>
              <a:t> 진행화면 </a:t>
            </a:r>
            <a:r>
              <a:rPr lang="ko-KR" altLang="en-US" dirty="0" err="1" smtClean="0"/>
              <a:t>캡쳐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8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코멘트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코멘트 내용</a:t>
            </a:r>
            <a:endParaRPr lang="en-US" altLang="ko-KR" dirty="0" smtClean="0"/>
          </a:p>
          <a:p>
            <a:pPr lvl="1"/>
            <a:r>
              <a:rPr lang="ko-KR" altLang="en-US" dirty="0"/>
              <a:t>웹의 내용을 어떻게 </a:t>
            </a:r>
            <a:r>
              <a:rPr lang="ko-KR" altLang="en-US" dirty="0" err="1" smtClean="0"/>
              <a:t>크롤링할것인가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어느 프로그램</a:t>
            </a:r>
            <a:r>
              <a:rPr lang="en-US" altLang="ko-KR" dirty="0" smtClean="0"/>
              <a:t>,</a:t>
            </a:r>
            <a:r>
              <a:rPr lang="ko-KR" altLang="en-US" dirty="0" smtClean="0"/>
              <a:t>웹 정보를 어떻게 가져올 것인지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 smtClean="0"/>
              <a:t>감성수치 계산은 어떻게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r>
              <a:rPr lang="ko-KR" altLang="en-US" dirty="0" err="1"/>
              <a:t>크롤링의</a:t>
            </a:r>
            <a:r>
              <a:rPr lang="ko-KR" altLang="en-US" dirty="0"/>
              <a:t> 원리</a:t>
            </a:r>
            <a:endParaRPr lang="en-US" altLang="ko-KR" dirty="0"/>
          </a:p>
          <a:p>
            <a:pPr lvl="1"/>
            <a:r>
              <a:rPr lang="ko-KR" altLang="en-US" dirty="0"/>
              <a:t>웹 페이지는 </a:t>
            </a:r>
            <a:r>
              <a:rPr lang="en-US" altLang="ko-KR" dirty="0"/>
              <a:t>HTML</a:t>
            </a:r>
            <a:r>
              <a:rPr lang="ko-KR" altLang="en-US" dirty="0"/>
              <a:t>언어로 이루어짐 </a:t>
            </a:r>
            <a:endParaRPr lang="en-US" altLang="ko-KR" dirty="0"/>
          </a:p>
          <a:p>
            <a:pPr lvl="2"/>
            <a:r>
              <a:rPr lang="en-US" altLang="ko-KR" dirty="0"/>
              <a:t>HTML</a:t>
            </a:r>
            <a:r>
              <a:rPr lang="ko-KR" altLang="en-US" dirty="0"/>
              <a:t>은 마크 업</a:t>
            </a:r>
            <a:r>
              <a:rPr lang="en-US" altLang="ko-KR" dirty="0"/>
              <a:t>,</a:t>
            </a:r>
            <a:r>
              <a:rPr lang="ko-KR" altLang="en-US" dirty="0"/>
              <a:t>태그로 이루어진 언어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태그를 통해 접근가능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742537"/>
            <a:ext cx="3533775" cy="259143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1371600" y="4882044"/>
            <a:ext cx="739140" cy="31242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2110740" y="5038254"/>
            <a:ext cx="299466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249862" y="4807421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&lt;h1&gt;</a:t>
            </a:r>
            <a:r>
              <a:rPr lang="ko-KR" altLang="en-US" sz="1200" dirty="0"/>
              <a:t>태그를 통해 </a:t>
            </a:r>
            <a:r>
              <a:rPr lang="en-US" altLang="ko-KR" sz="1200" dirty="0"/>
              <a:t>“</a:t>
            </a:r>
            <a:r>
              <a:rPr lang="ko-KR" altLang="en-US" sz="1200" dirty="0"/>
              <a:t>제목크기</a:t>
            </a:r>
            <a:r>
              <a:rPr lang="en-US" altLang="ko-KR" sz="1200" dirty="0"/>
              <a:t>1</a:t>
            </a:r>
            <a:r>
              <a:rPr lang="ko-KR" altLang="en-US" sz="1200" dirty="0"/>
              <a:t>입니다</a:t>
            </a:r>
            <a:r>
              <a:rPr lang="en-US" altLang="ko-KR" sz="1200" dirty="0"/>
              <a:t>” </a:t>
            </a:r>
            <a:r>
              <a:rPr lang="ko-KR" altLang="en-US" sz="1200" dirty="0"/>
              <a:t>텍스트에 접근가능</a:t>
            </a:r>
          </a:p>
        </p:txBody>
      </p:sp>
    </p:spTree>
    <p:extLst>
      <p:ext uri="{BB962C8B-B14F-4D97-AF65-F5344CB8AC3E}">
        <p14:creationId xmlns:p14="http://schemas.microsoft.com/office/powerpoint/2010/main" val="33890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코멘트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en-US" altLang="ko-KR" dirty="0" smtClean="0"/>
              <a:t>,selenium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	</a:t>
            </a:r>
          </a:p>
          <a:p>
            <a:pPr lvl="2"/>
            <a:r>
              <a:rPr lang="en-US" altLang="ko-KR" dirty="0" smtClean="0"/>
              <a:t>Selenium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웹사이트 자동화를 지원하는 자동화 도구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79" y="2486180"/>
            <a:ext cx="3152911" cy="3894772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50643"/>
              </p:ext>
            </p:extLst>
          </p:nvPr>
        </p:nvGraphicFramePr>
        <p:xfrm>
          <a:off x="4629666" y="4242380"/>
          <a:ext cx="4514334" cy="382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389"/>
                <a:gridCol w="752389"/>
                <a:gridCol w="752389"/>
                <a:gridCol w="955588"/>
                <a:gridCol w="549190"/>
                <a:gridCol w="752389"/>
              </a:tblGrid>
              <a:tr h="382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언론사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감성수치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본문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 bwMode="auto">
          <a:xfrm>
            <a:off x="3540986" y="4191250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986" y="3087337"/>
            <a:ext cx="5304832" cy="728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9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코멘트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감성분석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주관적인 감정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태도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의견 등을 분석하는 자연어 처리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싫음 을 </a:t>
            </a:r>
            <a:r>
              <a:rPr lang="en-US" altLang="ko-KR" dirty="0" smtClean="0"/>
              <a:t>-1&lt;=value&lt;=1 </a:t>
            </a:r>
            <a:r>
              <a:rPr lang="ko-KR" altLang="en-US" dirty="0" smtClean="0"/>
              <a:t>로 표현가능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TextBlob</a:t>
            </a:r>
            <a:r>
              <a:rPr lang="ko-KR" altLang="en-US" dirty="0" smtClean="0"/>
              <a:t>라이브러리를 통해 구현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본문전체에 적용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TexBlob</a:t>
            </a:r>
            <a:r>
              <a:rPr lang="en-US" altLang="ko-KR" dirty="0" smtClean="0"/>
              <a:t>(paragraph).</a:t>
            </a:r>
            <a:r>
              <a:rPr lang="en-US" altLang="ko-KR" dirty="0" err="1" smtClean="0"/>
              <a:t>sentiment.polarity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45" y="3447370"/>
            <a:ext cx="4276725" cy="12382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직사각형 14"/>
          <p:cNvSpPr/>
          <p:nvPr/>
        </p:nvSpPr>
        <p:spPr bwMode="auto">
          <a:xfrm>
            <a:off x="2907957" y="3742537"/>
            <a:ext cx="378940" cy="236339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907957" y="4390768"/>
            <a:ext cx="1342767" cy="238897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코멘트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코멘트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기본 키를 정한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두 기본 키를 합쳐 다음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기본 </a:t>
            </a:r>
            <a:r>
              <a:rPr lang="ko-KR" altLang="en-US" dirty="0" err="1" smtClean="0"/>
              <a:t>키으로</a:t>
            </a:r>
            <a:r>
              <a:rPr lang="ko-KR" altLang="en-US" dirty="0" smtClean="0"/>
              <a:t> 정하기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33169" y="2199503"/>
          <a:ext cx="22654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03"/>
                <a:gridCol w="1132703"/>
              </a:tblGrid>
              <a:tr h="218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 smtClean="0"/>
                        <a:t>기자</a:t>
                      </a:r>
                      <a:r>
                        <a:rPr lang="en-US" altLang="ko-KR" sz="1200" u="sng" dirty="0" smtClean="0"/>
                        <a:t>no(</a:t>
                      </a:r>
                      <a:r>
                        <a:rPr lang="en-US" altLang="ko-KR" sz="1200" u="sng" dirty="0" err="1" smtClean="0"/>
                        <a:t>int</a:t>
                      </a:r>
                      <a:r>
                        <a:rPr lang="en-US" altLang="ko-KR" sz="1200" u="sng" dirty="0" smtClean="0"/>
                        <a:t>)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기자이름</a:t>
                      </a:r>
                      <a:r>
                        <a:rPr lang="en-US" altLang="ko-KR" sz="1200" dirty="0" smtClean="0"/>
                        <a:t>(char)</a:t>
                      </a:r>
                      <a:endParaRPr lang="ko-KR" altLang="en-US" sz="1200" dirty="0"/>
                    </a:p>
                  </a:txBody>
                  <a:tcPr/>
                </a:tc>
              </a:tr>
              <a:tr h="218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강민규</a:t>
                      </a:r>
                      <a:endParaRPr lang="ko-KR" altLang="en-US" sz="1200" dirty="0"/>
                    </a:p>
                  </a:txBody>
                  <a:tcPr/>
                </a:tc>
              </a:tr>
              <a:tr h="218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김동련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6005384" y="2207741"/>
          <a:ext cx="22654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03"/>
                <a:gridCol w="1132703"/>
              </a:tblGrid>
              <a:tr h="218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 smtClean="0"/>
                        <a:t>언론사</a:t>
                      </a:r>
                      <a:r>
                        <a:rPr lang="en-US" altLang="ko-KR" sz="1200" u="sng" dirty="0" smtClean="0"/>
                        <a:t>no(</a:t>
                      </a:r>
                      <a:r>
                        <a:rPr lang="en-US" altLang="ko-KR" sz="1200" u="sng" dirty="0" err="1" smtClean="0"/>
                        <a:t>int</a:t>
                      </a:r>
                      <a:r>
                        <a:rPr lang="en-US" altLang="ko-KR" sz="1200" u="sng" dirty="0" smtClean="0"/>
                        <a:t>)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언론사이름</a:t>
                      </a:r>
                      <a:r>
                        <a:rPr lang="en-US" altLang="ko-KR" sz="1200" dirty="0" smtClean="0"/>
                        <a:t>char)</a:t>
                      </a:r>
                      <a:endParaRPr lang="ko-KR" altLang="en-US" sz="1200" dirty="0"/>
                    </a:p>
                  </a:txBody>
                  <a:tcPr/>
                </a:tc>
              </a:tr>
              <a:tr h="218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조선</a:t>
                      </a:r>
                      <a:endParaRPr lang="ko-KR" altLang="en-US" sz="1200" dirty="0"/>
                    </a:p>
                  </a:txBody>
                  <a:tcPr/>
                </a:tc>
              </a:tr>
              <a:tr h="218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동아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96993" y="4082535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 smtClean="0"/>
                        <a:t>기자</a:t>
                      </a:r>
                      <a:r>
                        <a:rPr lang="en-US" altLang="ko-KR" sz="1200" u="sng" dirty="0" smtClean="0"/>
                        <a:t>no(</a:t>
                      </a:r>
                      <a:r>
                        <a:rPr lang="en-US" altLang="ko-KR" sz="1200" u="sng" dirty="0" err="1" smtClean="0"/>
                        <a:t>int</a:t>
                      </a:r>
                      <a:r>
                        <a:rPr lang="en-US" altLang="ko-KR" sz="1200" u="sng" dirty="0" smtClean="0"/>
                        <a:t>)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 smtClean="0"/>
                        <a:t>언론사</a:t>
                      </a:r>
                      <a:r>
                        <a:rPr lang="en-US" altLang="ko-KR" sz="1200" u="sng" dirty="0" smtClean="0"/>
                        <a:t>no(</a:t>
                      </a:r>
                      <a:r>
                        <a:rPr lang="en-US" altLang="ko-KR" sz="1200" u="sng" dirty="0" err="1" smtClean="0"/>
                        <a:t>int</a:t>
                      </a:r>
                      <a:r>
                        <a:rPr lang="en-US" altLang="ko-KR" sz="1200" u="sng" dirty="0" smtClean="0"/>
                        <a:t>)</a:t>
                      </a:r>
                      <a:endParaRPr lang="ko-KR" altLang="en-US" sz="1200" u="sng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r>
                        <a:rPr lang="en-US" altLang="ko-KR" sz="1200" dirty="0" smtClean="0"/>
                        <a:t>(char)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감성수치</a:t>
                      </a:r>
                      <a:r>
                        <a:rPr lang="en-US" altLang="ko-KR" sz="1200" dirty="0" smtClean="0"/>
                        <a:t>(float)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r>
                        <a:rPr lang="en-US" altLang="ko-KR" sz="1200" dirty="0" smtClean="0"/>
                        <a:t>(char)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본문</a:t>
                      </a:r>
                      <a:r>
                        <a:rPr lang="en-US" altLang="ko-KR" sz="1200" dirty="0" smtClean="0"/>
                        <a:t>(char)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2018-01-01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0.664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2018-02-01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0.566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직선 화살표 연결선 31"/>
          <p:cNvCxnSpPr/>
          <p:nvPr/>
        </p:nvCxnSpPr>
        <p:spPr bwMode="auto">
          <a:xfrm>
            <a:off x="1200150" y="2454876"/>
            <a:ext cx="908736" cy="1598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직선 화살표 연결선 34"/>
          <p:cNvCxnSpPr/>
          <p:nvPr/>
        </p:nvCxnSpPr>
        <p:spPr bwMode="auto">
          <a:xfrm flipH="1">
            <a:off x="3064476" y="2397211"/>
            <a:ext cx="3377513" cy="1655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1845275" y="5766486"/>
            <a:ext cx="163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/>
              <a:t>합쳐서 </a:t>
            </a:r>
            <a:r>
              <a:rPr lang="ko-KR" altLang="en-US" sz="1200" u="sng" dirty="0" err="1" smtClean="0"/>
              <a:t>기본키</a:t>
            </a:r>
            <a:endParaRPr lang="ko-KR" altLang="en-US" sz="1200" u="sng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50850" y="1879562"/>
            <a:ext cx="1293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기본키</a:t>
            </a:r>
            <a:endParaRPr lang="ko-KR" altLang="en-US" sz="12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896061" y="1879561"/>
            <a:ext cx="1293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기본키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3530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회귀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기자와 언론사를 기본 키로 삼을 시 중복 값 발생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기본 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감성수치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기사 본문들은 글자 수도 다르며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각각의 문장마다 값 다름</a:t>
            </a:r>
            <a:r>
              <a:rPr lang="en-US" altLang="ko-KR" dirty="0" smtClean="0"/>
              <a:t>!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93074"/>
              </p:ext>
            </p:extLst>
          </p:nvPr>
        </p:nvGraphicFramePr>
        <p:xfrm>
          <a:off x="1088514" y="5087551"/>
          <a:ext cx="60960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none" dirty="0" smtClean="0"/>
                        <a:t>언론사</a:t>
                      </a:r>
                      <a:r>
                        <a:rPr lang="en-US" altLang="ko-KR" sz="1200" u="none" dirty="0" smtClean="0"/>
                        <a:t>(char)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dirty="0" smtClean="0"/>
                        <a:t>기자</a:t>
                      </a:r>
                      <a:r>
                        <a:rPr lang="en-US" altLang="ko-KR" sz="1200" u="none" dirty="0" smtClean="0"/>
                        <a:t>(char)</a:t>
                      </a:r>
                      <a:endParaRPr lang="ko-KR" altLang="en-US" sz="120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r>
                        <a:rPr lang="en-US" altLang="ko-KR" sz="1200" dirty="0" smtClean="0"/>
                        <a:t>(char)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 smtClean="0"/>
                        <a:t>감성수치</a:t>
                      </a:r>
                      <a:r>
                        <a:rPr lang="en-US" altLang="ko-KR" sz="1200" u="sng" dirty="0" smtClean="0"/>
                        <a:t>(float)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r>
                        <a:rPr lang="en-US" altLang="ko-KR" sz="1200" dirty="0" smtClean="0"/>
                        <a:t>(char)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본문</a:t>
                      </a:r>
                      <a:r>
                        <a:rPr lang="en-US" altLang="ko-KR" sz="1200" dirty="0" smtClean="0"/>
                        <a:t>(char)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coindesk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daniel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2018-01-01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0.664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‘’’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‘’’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Forbes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mike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2018-02-01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0.566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‘’’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‘’’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87" y="1905387"/>
            <a:ext cx="7172325" cy="176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감성수치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글이 아니라면 같은 값 불가능</a:t>
            </a:r>
            <a:r>
              <a:rPr lang="en-US" altLang="ko-KR" dirty="0" smtClean="0"/>
              <a:t>!</a:t>
            </a:r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846034"/>
            <a:ext cx="3889845" cy="41048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55" y="1846035"/>
            <a:ext cx="3889845" cy="410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Table_write</a:t>
            </a:r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56329"/>
              </p:ext>
            </p:extLst>
          </p:nvPr>
        </p:nvGraphicFramePr>
        <p:xfrm>
          <a:off x="890806" y="1589608"/>
          <a:ext cx="60960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none" dirty="0" smtClean="0"/>
                        <a:t>언론사</a:t>
                      </a:r>
                      <a:r>
                        <a:rPr lang="en-US" altLang="ko-KR" sz="1200" u="none" dirty="0" smtClean="0"/>
                        <a:t>(char)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dirty="0" smtClean="0"/>
                        <a:t>기자</a:t>
                      </a:r>
                      <a:r>
                        <a:rPr lang="en-US" altLang="ko-KR" sz="1200" u="none" dirty="0" smtClean="0"/>
                        <a:t>(char)</a:t>
                      </a:r>
                      <a:endParaRPr lang="ko-KR" altLang="en-US" sz="120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r>
                        <a:rPr lang="en-US" altLang="ko-KR" sz="1200" dirty="0" smtClean="0"/>
                        <a:t>(char)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 smtClean="0"/>
                        <a:t>감성수치</a:t>
                      </a:r>
                      <a:r>
                        <a:rPr lang="en-US" altLang="ko-KR" sz="1200" u="sng" dirty="0" smtClean="0"/>
                        <a:t>(float)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r>
                        <a:rPr lang="en-US" altLang="ko-KR" sz="1200" dirty="0" smtClean="0"/>
                        <a:t>(char)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본문</a:t>
                      </a:r>
                      <a:r>
                        <a:rPr lang="en-US" altLang="ko-KR" sz="1200" dirty="0" smtClean="0"/>
                        <a:t>(char)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coindesk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daniel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2018-01-01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0.664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‘’’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‘’’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Forbes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mike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2018-02-01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0.566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‘’’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‘’’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51" y="3742537"/>
            <a:ext cx="42767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27D34"/>
      </a:hlink>
      <a:folHlink>
        <a:srgbClr val="627D34"/>
      </a:folHlink>
    </a:clrScheme>
    <a:fontScheme name="NM LAB">
      <a:majorFont>
        <a:latin typeface="Arial"/>
        <a:ea typeface="HY견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bg2">
              <a:lumMod val="90000"/>
            </a:schemeClr>
          </a:solidFill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900" b="1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200" dirty="0" smtClean="0"/>
        </a:defPPr>
      </a:lstStyle>
    </a:txDef>
  </a:objectDefaults>
  <a:extraClrSchemeLst>
    <a:extraClrScheme>
      <a:clrScheme name="1_default 1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F07800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33CCFF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33CCCC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0099FF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M LAB">
      <a:majorFont>
        <a:latin typeface="Arial Black"/>
        <a:ea typeface="HY견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11874</TotalTime>
  <Words>614</Words>
  <Application>Microsoft Office PowerPoint</Application>
  <PresentationFormat>화면 슬라이드 쇼(4:3)</PresentationFormat>
  <Paragraphs>358</Paragraphs>
  <Slides>16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HY견고딕</vt:lpstr>
      <vt:lpstr>Roboto</vt:lpstr>
      <vt:lpstr>맑은 고딕</vt:lpstr>
      <vt:lpstr>Arial</vt:lpstr>
      <vt:lpstr>Wingdings</vt:lpstr>
      <vt:lpstr>3_default</vt:lpstr>
      <vt:lpstr>DB 프로젝트3</vt:lpstr>
      <vt:lpstr>목 차</vt:lpstr>
      <vt:lpstr>1차 코멘트</vt:lpstr>
      <vt:lpstr>1차 코멘트</vt:lpstr>
      <vt:lpstr>1차 코멘트</vt:lpstr>
      <vt:lpstr>2차 코멘트 내용</vt:lpstr>
      <vt:lpstr>연구 목표</vt:lpstr>
      <vt:lpstr>연구 목표</vt:lpstr>
      <vt:lpstr>최종 릴레이션</vt:lpstr>
      <vt:lpstr>구현된 DB구성 캡쳐</vt:lpstr>
      <vt:lpstr>연구 목표</vt:lpstr>
      <vt:lpstr>연구 목표</vt:lpstr>
      <vt:lpstr>연구 목표</vt:lpstr>
      <vt:lpstr>연구 목표</vt:lpstr>
      <vt:lpstr>연구 목표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helpnara</dc:creator>
  <cp:lastModifiedBy>d</cp:lastModifiedBy>
  <cp:revision>366</cp:revision>
  <dcterms:created xsi:type="dcterms:W3CDTF">2016-08-13T04:33:54Z</dcterms:created>
  <dcterms:modified xsi:type="dcterms:W3CDTF">2020-11-29T18:03:18Z</dcterms:modified>
</cp:coreProperties>
</file>