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40" Type="http://schemas.openxmlformats.org/officeDocument/2006/relationships/viewProps" Target="viewProps.xml" /><Relationship Id="rId3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2" Type="http://schemas.openxmlformats.org/officeDocument/2006/relationships/tableStyles" Target="tableStyles.xml" /><Relationship Id="rId4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2025년 장애/이슈 요약 리포트 전체 검토 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검토 일시</a:t>
            </a:r>
            <a:r>
              <a:rPr/>
              <a:t>: 2025.10.10 </a:t>
            </a:r>
            <a:r>
              <a:rPr b="1"/>
              <a:t>원본 파일</a:t>
            </a:r>
            <a:r>
              <a:rPr/>
              <a:t>: 2025_summary_report_by_facility.md </a:t>
            </a:r>
            <a:r>
              <a:rPr b="1"/>
              <a:t>검토자</a:t>
            </a:r>
            <a:r>
              <a:rPr/>
              <a:t>: Claude Code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⚠️ 주요 문제점 및 근본 원인 분석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🔴 1. 조직/프로세스 문제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R&amp;R (역할과 책임) 불명확</a:t>
            </a:r>
          </a:p>
          <a:p>
            <a:pPr lvl="0" indent="0" marL="0">
              <a:buNone/>
            </a:pPr>
            <a:r>
              <a:rPr b="1"/>
              <a:t>현재 구조</a:t>
            </a:r>
          </a:p>
          <a:p>
            <a:pPr lvl="0" indent="0">
              <a:buNone/>
            </a:pPr>
            <a:r>
              <a:rPr>
                <a:latin typeface="Courier"/>
              </a:rPr>
              <a:t>DataForge팀 → PC팀 → 스마트팩토리팀 → 설비팀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통신 오류 발생 시 누구에게 먼저 연락해야 하는지 불명확 - PC팀: “스마트팩토리팀을 통해 요청하면 더 원활” - DataForge팀: “PC팀이 단독 처리 어려우면 이해” - 결과: </a:t>
            </a:r>
            <a:r>
              <a:rPr b="1"/>
              <a:t>의사소통 비효율, 대응 지연, 책임 전가</a:t>
            </a:r>
          </a:p>
          <a:p>
            <a:pPr lvl="0" indent="0" marL="0">
              <a:buNone/>
            </a:pPr>
            <a:r>
              <a:rPr b="1"/>
              <a:t>증거 사례</a:t>
            </a:r>
            <a:r>
              <a:rPr/>
              <a:t> - 2025-03-26: 유병재 “스마트팩토리팀을 통해 요청하시면 근무위치도 동일하여 원활” - 2025-03-27: 변중환 “저희가 통신 오류를 전달하는 과정에서 스마트팩토리에 직접 이야기해야할지, PC팀에 먼저 이야기해야할지 판단이 안 서는 것들이 많습니다” - 2025-05-09: 공강 “현업에 요청하였으나 아무런 연락이 없습니다”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B. 야간/주말 연락 불통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설비 담당자 연락 안 됨 (특히 가공 설비) - 비조업 시 PLC 전원 OFF → 사전 공유 없음 - 조업 계획과 실제 상황 불일치</a:t>
            </a:r>
          </a:p>
          <a:p>
            <a:pPr lvl="0" indent="0" marL="0">
              <a:buNone/>
            </a:pPr>
            <a:r>
              <a:rPr b="1"/>
              <a:t>증거 사례</a:t>
            </a:r>
            <a:r>
              <a:rPr/>
              <a:t> - 2025-06-02: 박명우 “담당자분께 연락드렸는데 지금은 연락을 받지 않은 상황” - 2025-06-24: 박명우 “담당자분께 연락드렸는데 받지 않으셔서” - 2025-07-25: 정영준 “가공이 단독 설비들이라 설비팀 재량으로 계획에 없는 보수나 셧다운이 발생”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C. 사전 공지 체계 부재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설비 점검 계획 공유 안 됨 - 정기수리 일정 사후 인지 - PLC 전원 OFF/ON 무단 진행 - I/O 변경 사전 공유 없음</a:t>
            </a:r>
          </a:p>
          <a:p>
            <a:pPr lvl="0" indent="0" marL="0">
              <a:buNone/>
            </a:pPr>
            <a:r>
              <a:rPr b="1"/>
              <a:t>증거 사례</a:t>
            </a:r>
            <a:r>
              <a:rPr/>
              <a:t> - 2025-06-05: 정영준 “설비점검에 관해서는 설비팀 주관하에 진행되는것으로 알고있습니다. 점검에 대한 공지를 받지 못했고” - 2025-06-05: 정영준 “가공팀으로 부터 I/O 변경등에 대한 정보는 수신하지 않았습니다” - 2025-09-02: 공강 “예열로 2호기 -&gt; 가열로 로 변경됩니다. 호기관련 협의된것은 없습니다. 국책과제로 시행중”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🟡 2. 기술적 문제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데이터 손실 및 복구 불가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</a:t>
            </a:r>
            <a:r>
              <a:rPr b="1"/>
              <a:t>2월 13일 사건</a:t>
            </a:r>
            <a:r>
              <a:rPr/>
              <a:t>: 13일간 데이터 영구 손실 - 이벤트 가공 데이터 로그 미보관 - DB 연결 끊김 감지 체계 없음 - 백업/복구 메커니즘 부재</a:t>
            </a:r>
          </a:p>
          <a:p>
            <a:pPr lvl="0" indent="0" marL="0">
              <a:buNone/>
            </a:pPr>
            <a:r>
              <a:rPr b="1"/>
              <a:t>근본 원인</a:t>
            </a:r>
            <a:r>
              <a:rPr/>
              <a:t> - Oracle DB 연결 끊김 (원인 불명) - 가공된 정보를 저장하는 프로그램만 있고 원시 로그 없음 - 1산세/2산세/C2/STC TRACKING 정보가 별도 이벤트에서 수집</a:t>
            </a:r>
          </a:p>
          <a:p>
            <a:pPr lvl="0" indent="0" marL="0">
              <a:buNone/>
            </a:pPr>
            <a:r>
              <a:rPr b="1"/>
              <a:t>재발 위험</a:t>
            </a:r>
            <a:r>
              <a:rPr/>
              <a:t>: HIGH (동일 구조 유지 중)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B. 반복 장애 근본 원인 미해결</a:t>
            </a:r>
          </a:p>
          <a:p>
            <a:pPr lvl="0" indent="0" marL="0">
              <a:buNone/>
            </a:pPr>
            <a:r>
              <a:rPr b="1"/>
              <a:t>DST (176.16.200.190)</a:t>
            </a:r>
            <a:r>
              <a:rPr/>
              <a:t> - 7개월간 415건 발생 - 근본 원인 미파악 - 네트워크 ping 유실 확인됨 - L2에서도 동일 현상 - 설비팀 요청했으나 진행 없음 - 월 1회 정기 작업 필요성 제기되었으나 실행 안 됨</a:t>
            </a:r>
          </a:p>
          <a:p>
            <a:pPr lvl="0" indent="0" marL="0">
              <a:buNone/>
            </a:pPr>
            <a:r>
              <a:rPr b="1"/>
              <a:t>산세 지멘스 PLC</a:t>
            </a:r>
            <a:r>
              <a:rPr/>
              <a:t> - 5월 네트워크 개선 완료했으나 문제 지속 - 네트워크 라인 및 스위치 교체했으나 동일 - PLC 자체 문제 의심 - 대체 연결 방안 제안했으나 현업 검토 중으로 지연</a:t>
            </a:r>
          </a:p>
          <a:p>
            <a:pPr lvl="0" indent="0" marL="0">
              <a:buNone/>
            </a:pPr>
            <a:r>
              <a:rPr b="1"/>
              <a:t>가공 PLC</a:t>
            </a:r>
            <a:r>
              <a:rPr/>
              <a:t> - Vlan 라우터 설정 문제 의심 - 근본 원인 확인 안 됨 - 정기수리 후 복구 안 되는 경우 발생 - 외부업체 HMI 통합 프로젝트 진행 중 이슈 발생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C. 간헐적 통신 단절 예방 불가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순간 단절 (1~10초) → 장기 단절 (1분 이상)로 악화 - 예측 불가능한 발생 패턴 - Ping 유실, 네트워크 지연 현상 - 원인: 네트워크 품질, PLC 세션 문제, 라우터 설정 등 복합적</a:t>
            </a:r>
          </a:p>
          <a:p>
            <a:pPr lvl="0" indent="0" marL="0">
              <a:buNone/>
            </a:pPr>
            <a:r>
              <a:rPr b="1"/>
              <a:t>영향</a:t>
            </a:r>
            <a:r>
              <a:rPr/>
              <a:t> - 데이터 누락 발생 - 실시간 모니터링 불가 - 알람 피로도 증가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D. L2 실적 데이터 지연 전송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조업 당일이 아닌 며칠 후 일괄 전송 - 10일 이상 지연된 데이터 존재 - Zone-Subzone 소재 IN/OUT 쌍 불일치 - 조업 시간과 LV2 ID트래킹 시간 불일치</a:t>
            </a:r>
          </a:p>
          <a:p>
            <a:pPr lvl="0" indent="0" marL="0">
              <a:buNone/>
            </a:pPr>
            <a:r>
              <a:rPr b="1"/>
              <a:t>원인</a:t>
            </a:r>
            <a:r>
              <a:rPr/>
              <a:t> - 설비 설정 문제 또는 네트워크 문제 - 조업자의 수동 조작에 따른 정보 변경 - 데이터 전송 프로그램 이슈</a:t>
            </a:r>
          </a:p>
          <a:p>
            <a:pPr lvl="0" indent="0" marL="0">
              <a:buNone/>
            </a:pPr>
            <a:r>
              <a:rPr b="1"/>
              <a:t>영향</a:t>
            </a:r>
            <a:r>
              <a:rPr/>
              <a:t> - 실시간 트래킹 불가 - 데이터 정합성 문제 - 고객사 보고 어려움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🟢 3. 모니터링 및 대응 문제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사후 대응 중심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예방적 모니터링 미흡 - 이상 징후 탐지 시스템 없음 - 문제 발생 후 인지 → 늦은 대응 - 근본 원인 분석보다 재기동으로 일시 해결</a:t>
            </a:r>
          </a:p>
          <a:p>
            <a:pPr lvl="0" indent="0" marL="0">
              <a:buNone/>
            </a:pPr>
            <a:r>
              <a:rPr b="1"/>
              <a:t>현재 대응 방식</a:t>
            </a:r>
          </a:p>
          <a:p>
            <a:pPr lvl="0" indent="0">
              <a:buNone/>
            </a:pPr>
            <a:r>
              <a:rPr>
                <a:latin typeface="Courier"/>
              </a:rPr>
              <a:t>문제 발생 → DataForge팀 감지 → PC팀 보고
→ 담당자 확인 → 재기동 → 일시 해결 → 재발</a:t>
            </a:r>
          </a:p>
          <a:p>
            <a:pPr lvl="0" indent="0" marL="0">
              <a:buNone/>
            </a:pPr>
            <a:r>
              <a:rPr b="1"/>
              <a:t>필요한 방식</a:t>
            </a:r>
          </a:p>
          <a:p>
            <a:pPr lvl="0" indent="0">
              <a:buNone/>
            </a:pPr>
            <a:r>
              <a:rPr>
                <a:latin typeface="Courier"/>
              </a:rPr>
              <a:t>이상 징후 탐지 → 예방 조치 → 근본 원인 제거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B. 알람 피로도</a:t>
            </a:r>
          </a:p>
          <a:p>
            <a:pPr lvl="0" indent="0" marL="0">
              <a:buNone/>
            </a:pPr>
            <a:r>
              <a:rPr b="1"/>
              <a:t>문제점</a:t>
            </a:r>
            <a:r>
              <a:rPr/>
              <a:t> - DataForge 모니터링 시스템 도입 후 작은 끊김도 알람 - PC팀 업무 부하 증가 - 중요도 구분 없는 알람 홍수 - 순간 단절(10초 이하)까지 알람</a:t>
            </a:r>
          </a:p>
          <a:p>
            <a:pPr lvl="0" indent="0" marL="0">
              <a:buNone/>
            </a:pPr>
            <a:r>
              <a:rPr b="1"/>
              <a:t>영향</a:t>
            </a:r>
            <a:r>
              <a:rPr/>
              <a:t> - 중요 알람 놓칠 위험 - 담당자 피로도 증가 - 알람 무시 현상</a:t>
            </a:r>
          </a:p>
          <a:p>
            <a:pPr lvl="0" indent="0" marL="0">
              <a:buNone/>
            </a:pPr>
            <a:r>
              <a:rPr b="1"/>
              <a:t>필요 사항</a:t>
            </a:r>
            <a:r>
              <a:rPr/>
              <a:t> - 알람 중요도 분류 (Critical / Warning / Info) - 반복 알람 억제 - 임계값 조정 (1분 이상만 알람)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💡 개선 제안사항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🎯 즉시 조치 필요 (High Priority)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R&amp;R 명확화 및 문서화 ⭐⭐⭐</a:t>
            </a:r>
          </a:p>
          <a:p>
            <a:pPr lvl="0" indent="0" marL="0">
              <a:buNone/>
            </a:pPr>
            <a:r>
              <a:rPr b="1"/>
              <a:t>제안 내용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[</a:t>
            </a:r>
            <a:r>
              <a:rPr>
                <a:solidFill>
                  <a:srgbClr val="007020"/>
                </a:solidFill>
                <a:latin typeface="Courier"/>
              </a:rPr>
              <a:t>통신 장애 발생 시 대응 플로우</a:t>
            </a:r>
            <a:r>
              <a:rPr i="1">
                <a:solidFill>
                  <a:srgbClr val="60A0B0"/>
                </a:solidFill>
                <a:latin typeface="Courier"/>
              </a:rPr>
              <a:t>]</a:t>
            </a:r>
            <a:br/>
            <a:br/>
            <a:r>
              <a:rPr>
                <a:latin typeface="Courier"/>
              </a:rPr>
              <a:t>1단계: DataForge팀 → PC팀 (1차 확인)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시간: 근무시간 내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방법: 메신저 또는 이메일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기대 응답 시간: 30분 이내</a:t>
            </a:r>
            <a:br/>
            <a:br/>
            <a:r>
              <a:rPr>
                <a:latin typeface="Courier"/>
              </a:rPr>
              <a:t>2단계: PC팀 → 담당자 (공강, 정영준, 박명우 등)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담당자가 직접 설비팀 연락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스마트팩토리팀 참조</a:t>
            </a:r>
            <a:br/>
            <a:br/>
            <a:r>
              <a:rPr>
                <a:latin typeface="Courier"/>
              </a:rPr>
              <a:t>3단계: 긴급/야간 (담당자 연락 불가)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DataForge → 스마트팩토리팀 → 설비팀</a:t>
            </a:r>
            <a:br/>
            <a:r>
              <a:rPr>
                <a:solidFill>
                  <a:srgbClr val="BB6688"/>
                </a:solidFill>
                <a:latin typeface="Courier"/>
              </a:rPr>
              <a:t>  - </a:t>
            </a:r>
            <a:r>
              <a:rPr>
                <a:latin typeface="Courier"/>
              </a:rPr>
              <a:t>에스컬레이션 규칙 적용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[</a:t>
            </a:r>
            <a:r>
              <a:rPr>
                <a:solidFill>
                  <a:srgbClr val="007020"/>
                </a:solidFill>
                <a:latin typeface="Courier"/>
              </a:rPr>
              <a:t>긴급도 분류</a:t>
            </a:r>
            <a:r>
              <a:rPr i="1">
                <a:solidFill>
                  <a:srgbClr val="60A0B0"/>
                </a:solidFill>
                <a:latin typeface="Courier"/>
              </a:rPr>
              <a:t>]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Critical: 데이터 완전 손실, 전체 공정 영향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High: 주요 설비 통신 단절 1시간 이상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Medium: 간헐적 단절, 일부 설비 영향</a:t>
            </a:r>
            <a:br/>
            <a:r>
              <a:rPr>
                <a:solidFill>
                  <a:srgbClr val="BB6688"/>
                </a:solidFill>
                <a:latin typeface="Courier"/>
              </a:rPr>
              <a:t>- </a:t>
            </a:r>
            <a:r>
              <a:rPr>
                <a:latin typeface="Courier"/>
              </a:rPr>
              <a:t>Low: 비조업 시간대, 순간 단절</a:t>
            </a:r>
          </a:p>
          <a:p>
            <a:pPr lvl="0" indent="0" marL="0">
              <a:buNone/>
            </a:pPr>
            <a:r>
              <a:rPr b="1"/>
              <a:t>필요 문서</a:t>
            </a:r>
            <a:r>
              <a:rPr/>
              <a:t> - 담당자 연락처 명단 (주간/야간/주말) - 에스컬레이션 매트릭스 - 대응 시간 SLA 정의</a:t>
            </a:r>
          </a:p>
          <a:p>
            <a:pPr lvl="0" indent="0" marL="0">
              <a:buNone/>
            </a:pPr>
            <a:r>
              <a:rPr b="1"/>
              <a:t>기대 효과</a:t>
            </a:r>
            <a:r>
              <a:rPr/>
              <a:t> - 대응 시간 50% 단축 - 책임 소재 명확화 - 의사소통 효율 증가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전체 통계 요약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총 이슈 현황</a:t>
            </a:r>
          </a:p>
          <a:p>
            <a:pPr lvl="0"/>
            <a:r>
              <a:rPr b="1"/>
              <a:t>전체 이슈</a:t>
            </a:r>
            <a:r>
              <a:rPr/>
              <a:t>: 93건</a:t>
            </a:r>
          </a:p>
          <a:p>
            <a:pPr lvl="0"/>
            <a:r>
              <a:rPr b="1"/>
              <a:t>분류</a:t>
            </a:r>
            <a:r>
              <a:rPr/>
              <a:t>: 13개 공장/설비별 카테고리</a:t>
            </a:r>
          </a:p>
          <a:p>
            <a:pPr lvl="0"/>
            <a:r>
              <a:rPr b="1"/>
              <a:t>기간</a:t>
            </a:r>
            <a:r>
              <a:rPr/>
              <a:t>: 2025년 1월 ~ 9월 (9개월)</a:t>
            </a:r>
          </a:p>
          <a:p>
            <a:pPr lvl="0"/>
            <a:r>
              <a:rPr b="1"/>
              <a:t>주요 이슈 유형</a:t>
            </a:r>
            <a:r>
              <a:rPr/>
              <a:t>: PLC/통신 장애 (53%)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카테고리별 분포</a:t>
            </a:r>
          </a:p>
          <a:p>
            <a:pPr lvl="0"/>
            <a:r>
              <a:rPr b="1"/>
              <a:t>PLC/통신 장애</a:t>
            </a:r>
            <a:r>
              <a:rPr/>
              <a:t>: 49건 (53%)</a:t>
            </a:r>
          </a:p>
          <a:p>
            <a:pPr lvl="0"/>
            <a:r>
              <a:rPr b="1"/>
              <a:t>일반 문의</a:t>
            </a:r>
            <a:r>
              <a:rPr/>
              <a:t>: 15건 (16%)</a:t>
            </a:r>
          </a:p>
          <a:p>
            <a:pPr lvl="0"/>
            <a:r>
              <a:rPr b="1"/>
              <a:t>트래킹/데이터</a:t>
            </a:r>
            <a:r>
              <a:rPr/>
              <a:t>: 14건 (15%)</a:t>
            </a:r>
          </a:p>
          <a:p>
            <a:pPr lvl="0"/>
            <a:r>
              <a:rPr b="1"/>
              <a:t>기타</a:t>
            </a:r>
            <a:r>
              <a:rPr/>
              <a:t>: 12건 (13%)</a:t>
            </a:r>
          </a:p>
          <a:p>
            <a:pPr lvl="0"/>
            <a:r>
              <a:rPr b="1"/>
              <a:t>조직/담당자 변경</a:t>
            </a:r>
            <a:r>
              <a:rPr/>
              <a:t>: 3건 (3%)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데이터 손실 방지 체계 구축 ⭐⭐⭐</a:t>
            </a:r>
          </a:p>
          <a:p>
            <a:pPr lvl="0" indent="0" marL="0">
              <a:buNone/>
            </a:pPr>
            <a:r>
              <a:rPr b="1"/>
              <a:t>제안 내용</a:t>
            </a:r>
          </a:p>
          <a:p>
            <a:pPr lvl="0" indent="0" marL="0">
              <a:buNone/>
            </a:pPr>
            <a:r>
              <a:rPr b="1"/>
              <a:t>A. 원시 데이터 로그 보관</a:t>
            </a:r>
            <a:r>
              <a:rPr/>
              <a:t> - 이벤트 가공 전 원시 데이터 로그 보관 (최소 3개월) - 로그 저장 위치: 별도 스토리지 - 자동 백업 및 압축</a:t>
            </a:r>
          </a:p>
          <a:p>
            <a:pPr lvl="0" indent="0" marL="0">
              <a:buNone/>
            </a:pPr>
            <a:r>
              <a:rPr b="1"/>
              <a:t>B. DB 연결 모니터링</a:t>
            </a:r>
            <a:r>
              <a:rPr/>
              <a:t> - DB 연결 끊김 즉시 감지 - 자동 재연결 시도 (3회) - 실패 시 알람 발송 (Critical)</a:t>
            </a:r>
          </a:p>
          <a:p>
            <a:pPr lvl="0" indent="0" marL="0">
              <a:buNone/>
            </a:pPr>
            <a:r>
              <a:rPr b="1"/>
              <a:t>C. 백업 및 복구 체계</a:t>
            </a:r>
            <a:r>
              <a:rPr/>
              <a:t> - 일일 백업 자동화 - 주간 복구 테스트 - 복구 시나리오 문서화</a:t>
            </a:r>
          </a:p>
          <a:p>
            <a:pPr lvl="0" indent="0" marL="0">
              <a:buNone/>
            </a:pPr>
            <a:r>
              <a:rPr b="1"/>
              <a:t>D. 데이터 정합성 검증</a:t>
            </a:r>
            <a:r>
              <a:rPr/>
              <a:t> - 일일 데이터 누락 체크 - IN/OUT 쌍 검증 - 이상치 자동 탐지</a:t>
            </a:r>
          </a:p>
          <a:p>
            <a:pPr lvl="0" indent="0" marL="0">
              <a:buNone/>
            </a:pPr>
            <a:r>
              <a:rPr b="1"/>
              <a:t>예상 비용</a:t>
            </a:r>
            <a:r>
              <a:rPr/>
              <a:t>: 서버 증설 필요 (스토리지 확장) </a:t>
            </a:r>
            <a:r>
              <a:rPr b="1"/>
              <a:t>기대 효과</a:t>
            </a:r>
            <a:r>
              <a:rPr/>
              <a:t>: 데이터 손실 제로화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사전 공지 의무화 ⭐⭐</a:t>
            </a:r>
          </a:p>
          <a:p>
            <a:pPr lvl="0" indent="0" marL="0">
              <a:buNone/>
            </a:pPr>
            <a:r>
              <a:rPr b="1"/>
              <a:t>제안 내용</a:t>
            </a:r>
          </a:p>
          <a:p>
            <a:pPr lvl="0" indent="0" marL="0">
              <a:buNone/>
            </a:pPr>
            <a:r>
              <a:rPr b="1"/>
              <a:t>공지 대상</a:t>
            </a:r>
            <a:r>
              <a:rPr/>
              <a:t> - 설비 점검/수리 계획 - PLC 전원 OFF 계획 - 비조업 계획 (정확한 시간) - I/O 변경, 네트워크 작업 - 펌웨어 업데이트</a:t>
            </a:r>
          </a:p>
          <a:p>
            <a:pPr lvl="0" indent="0" marL="0">
              <a:buNone/>
            </a:pPr>
            <a:r>
              <a:rPr b="1"/>
              <a:t>공지 시점</a:t>
            </a:r>
            <a:r>
              <a:rPr/>
              <a:t> - 최소 1영업일 전 - 긴급 시: 최소 4시간 전</a:t>
            </a:r>
          </a:p>
          <a:p>
            <a:pPr lvl="0" indent="0" marL="0">
              <a:buNone/>
            </a:pPr>
            <a:r>
              <a:rPr b="1"/>
              <a:t>공지 방법</a:t>
            </a:r>
            <a:r>
              <a:rPr/>
              <a:t> - 메신저 그룹 공지 - 이메일 (참조: PC팀, DataForge팀) - 작업 일정 공유 캘린더</a:t>
            </a:r>
          </a:p>
          <a:p>
            <a:pPr lvl="0" indent="0" marL="0">
              <a:buNone/>
            </a:pPr>
            <a:r>
              <a:rPr b="1"/>
              <a:t>공지 필수 정보</a:t>
            </a:r>
            <a:r>
              <a:rPr/>
              <a:t> - 작업 일시 (시작/종료 예정) - 영향 받는 설비 - 예상 다운타임 - 담당자 연락처</a:t>
            </a:r>
          </a:p>
          <a:p>
            <a:pPr lvl="0" indent="0" marL="0">
              <a:buNone/>
            </a:pPr>
            <a:r>
              <a:rPr b="1"/>
              <a:t>미이행 시 조치</a:t>
            </a:r>
            <a:r>
              <a:rPr/>
              <a:t> - 작업 전 재확인 요청 - 반복 시 에스컬레이션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🔧 중기 개선 과제 (Medium Priority, 1~3개월)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 근본 원인 분석 및 해결 ⭐⭐⭐</a:t>
            </a:r>
          </a:p>
          <a:p>
            <a:pPr lvl="0" indent="0" marL="0">
              <a:buNone/>
            </a:pPr>
            <a:r>
              <a:rPr b="1"/>
              <a:t>A. DST (176.16.200.190) - 최우선</a:t>
            </a:r>
          </a:p>
          <a:p>
            <a:pPr lvl="0" indent="0" marL="0">
              <a:buNone/>
            </a:pPr>
            <a:r>
              <a:rPr b="1"/>
              <a:t>단기 조치 (1개월)</a:t>
            </a:r>
            <a:r>
              <a:rPr/>
              <a:t> - 전용 네트워크 라인 구축 검토 - 라우터 QoS 설정 (우선순위 부여) - 케이블 점검 및 교체</a:t>
            </a:r>
          </a:p>
          <a:p>
            <a:pPr lvl="0" indent="0" marL="0">
              <a:buNone/>
            </a:pPr>
            <a:r>
              <a:rPr b="1"/>
              <a:t>중기 조치 (3개월)</a:t>
            </a:r>
            <a:r>
              <a:rPr/>
              <a:t> - PLC 펌웨어 업데이트 - 대체 통신 프로토콜 검토 (Ethernet/IP → OPC UA) - 이중화 구성 검토</a:t>
            </a:r>
          </a:p>
          <a:p>
            <a:pPr lvl="0" indent="0" marL="0">
              <a:buNone/>
            </a:pPr>
            <a:r>
              <a:rPr b="1"/>
              <a:t>예상 비용</a:t>
            </a:r>
            <a:r>
              <a:rPr/>
              <a:t>: 3,000만원 (네트워크 장비 교체)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B. 산세 지멘스 PLC</a:t>
            </a:r>
          </a:p>
          <a:p>
            <a:pPr lvl="0" indent="0" marL="0">
              <a:buNone/>
            </a:pPr>
            <a:r>
              <a:rPr b="1"/>
              <a:t>단기 조치</a:t>
            </a:r>
            <a:r>
              <a:rPr/>
              <a:t> - PLC 진단 (설비 업체 호출) - 통신 모듈 교체 - 대체 통신 경로 구축 (우회)</a:t>
            </a:r>
          </a:p>
          <a:p>
            <a:pPr lvl="0" indent="0" marL="0">
              <a:buNone/>
            </a:pPr>
            <a:r>
              <a:rPr b="1"/>
              <a:t>중기 조치</a:t>
            </a:r>
            <a:r>
              <a:rPr/>
              <a:t> - PLC 전체 교체 검토 - 산세 전체 네트워크 재설계</a:t>
            </a:r>
          </a:p>
          <a:p>
            <a:pPr lvl="0" indent="0" marL="0">
              <a:buNone/>
            </a:pPr>
            <a:r>
              <a:rPr b="1"/>
              <a:t>예상 비용</a:t>
            </a:r>
            <a:r>
              <a:rPr/>
              <a:t>: 5,000만원 (PLC 교체 시)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C. 가공 PLC (Vlan 이슈)</a:t>
            </a:r>
          </a:p>
          <a:p>
            <a:pPr lvl="0" indent="0" marL="0">
              <a:buNone/>
            </a:pPr>
            <a:r>
              <a:rPr b="1"/>
              <a:t>단기 조치</a:t>
            </a:r>
            <a:r>
              <a:rPr/>
              <a:t> - 라우터 Vlan 설정 전수 조사 - 설정 백업 및 문서화 - 외부업체 HMI 프로젝트 영향 분석</a:t>
            </a:r>
          </a:p>
          <a:p>
            <a:pPr lvl="0" indent="0" marL="0">
              <a:buNone/>
            </a:pPr>
            <a:r>
              <a:rPr b="1"/>
              <a:t>중기 조치</a:t>
            </a:r>
            <a:r>
              <a:rPr/>
              <a:t> - 정기적 설정 백업 자동화 - 변경 관리 프로세스 수립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 예방적 모니터링 강화 ⭐⭐</a:t>
            </a:r>
          </a:p>
          <a:p>
            <a:pPr lvl="0" indent="0" marL="0">
              <a:buNone/>
            </a:pPr>
            <a:r>
              <a:rPr b="1"/>
              <a:t>제안 내용</a:t>
            </a:r>
          </a:p>
          <a:p>
            <a:pPr lvl="0" indent="0" marL="0">
              <a:buNone/>
            </a:pPr>
            <a:r>
              <a:rPr b="1"/>
              <a:t>A. 통신 품질 대시보드</a:t>
            </a:r>
            <a:r>
              <a:rPr/>
              <a:t> - 실시간 통신 상태 시각화 - Ping 응답 시간, 패킷 손실률 - 설비별 가용률 (Uptime %) - 주간/월간 트렌드 분석</a:t>
            </a:r>
          </a:p>
          <a:p>
            <a:pPr lvl="0" indent="0" marL="0">
              <a:buNone/>
            </a:pPr>
            <a:r>
              <a:rPr b="1"/>
              <a:t>B. 이상 징후 자동 탐지</a:t>
            </a:r>
            <a:r>
              <a:rPr/>
              <a:t> - 통신 품질 저하 조기 경보 - 패턴 분석 (AI/ML 활용) - 예측적 알람 (장애 발생 전 경고)</a:t>
            </a:r>
          </a:p>
          <a:p>
            <a:pPr lvl="0" indent="0" marL="0">
              <a:buNone/>
            </a:pPr>
            <a:r>
              <a:rPr b="1"/>
              <a:t>C. 정기 리뷰 회의</a:t>
            </a:r>
            <a:r>
              <a:rPr/>
              <a:t> - 주간 회의: PC팀 + DataForge팀 - 월간 회의: + 스마트팩토리팀 + 설비팀 - 안건: 반복 장애, 개선 과제, 예방 조치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6. 알람 체계 개선 ⭐</a:t>
            </a:r>
          </a:p>
          <a:p>
            <a:pPr lvl="0" indent="0" marL="0">
              <a:buNone/>
            </a:pPr>
            <a:r>
              <a:rPr b="1"/>
              <a:t>제안 내용</a:t>
            </a:r>
          </a:p>
          <a:p>
            <a:pPr lvl="0" indent="0" marL="0">
              <a:buNone/>
            </a:pPr>
            <a:r>
              <a:rPr b="1"/>
              <a:t>A. 알람 중요도 3단계 분류</a:t>
            </a:r>
          </a:p>
          <a:p>
            <a:pPr lvl="0" indent="0">
              <a:buNone/>
            </a:pPr>
            <a:r>
              <a:rPr>
                <a:latin typeface="Courier"/>
              </a:rPr>
              <a:t>Critical (즉시 대응)
- 데이터 완전 손실
- 주요 설비 1시간 이상 단절
- DB 연결 끊김
Warning (30분 내 대응)
- 간헐적 단절 3회 이상
- 데이터 지연 전송
- 설비 이상 징후
Info (모니터링)
- 순간 단절 (10초 이하)
- 비조업 시간대 단절
- 정기 점검 알림</a:t>
            </a:r>
          </a:p>
          <a:p>
            <a:pPr lvl="0" indent="0" marL="0">
              <a:buNone/>
            </a:pPr>
            <a:r>
              <a:rPr b="1"/>
              <a:t>B. 반복 알람 억제</a:t>
            </a:r>
            <a:r>
              <a:rPr/>
              <a:t> - 동일 이슈 10분 내 1회만 알람 - 유사 패턴 그룹화 - 알람 요약 리포트 (1시간 단위)</a:t>
            </a:r>
          </a:p>
          <a:p>
            <a:pPr lvl="0" indent="0" marL="0">
              <a:buNone/>
            </a:pPr>
            <a:r>
              <a:rPr b="1"/>
              <a:t>C. 알람 발송 시간대 조정</a:t>
            </a:r>
            <a:r>
              <a:rPr/>
              <a:t> - 근무 시간: 모든 알람 - 근무 시간 외: Critical만 - 주말: Critical만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장기 전략 과제 (Long-term, 6개월~1년)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7. 인프라 고도화 ⭐</a:t>
            </a:r>
          </a:p>
          <a:p>
            <a:pPr lvl="0" indent="0" marL="0">
              <a:buNone/>
            </a:pPr>
            <a:r>
              <a:rPr b="1"/>
              <a:t>A. 네트워크 이중화</a:t>
            </a:r>
            <a:r>
              <a:rPr/>
              <a:t> - 주요 설비 이중 경로 구성 - 자동 Failover - 예상 비용: 1억원</a:t>
            </a:r>
          </a:p>
          <a:p>
            <a:pPr lvl="0" indent="0" marL="0">
              <a:buNone/>
            </a:pPr>
            <a:r>
              <a:rPr b="1"/>
              <a:t>B. PLC 표준화</a:t>
            </a:r>
            <a:r>
              <a:rPr/>
              <a:t> - 노후 PLC 교체 계획 (5년 이상) - 통신 프로토콜 표준화 (OPC UA) - 예상 비용: 3억원 (전체 교체 시)</a:t>
            </a:r>
          </a:p>
          <a:p>
            <a:pPr lvl="0" indent="0" marL="0">
              <a:buNone/>
            </a:pPr>
            <a:r>
              <a:rPr b="1"/>
              <a:t>C. 서버 확장</a:t>
            </a:r>
            <a:r>
              <a:rPr/>
              <a:t> - 데이터 수집 서버 증설 - 스토리지 확장 (백업용) - 예상 비용: 5,000만원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8. 자동화 및 자율 복구 ⭐</a:t>
            </a:r>
          </a:p>
          <a:p>
            <a:pPr lvl="0" indent="0" marL="0">
              <a:buNone/>
            </a:pPr>
            <a:r>
              <a:rPr b="1"/>
              <a:t>A. 통신 자동 재연결</a:t>
            </a:r>
            <a:r>
              <a:rPr/>
              <a:t> - 통신 끊김 감지 즉시 재연결 시도 - 3회 실패 시 알람 - 성공 시 로그만 기록</a:t>
            </a:r>
          </a:p>
          <a:p>
            <a:pPr lvl="0" indent="0" marL="0">
              <a:buNone/>
            </a:pPr>
            <a:r>
              <a:rPr b="1"/>
              <a:t>B. 프로그램 자동 재기동</a:t>
            </a:r>
            <a:r>
              <a:rPr/>
              <a:t> - 프로그램 이상 감지 (Watchdog) - 자동 재시작 및 로그 기록 - 실패 시 알람</a:t>
            </a:r>
          </a:p>
          <a:p>
            <a:pPr lvl="0" indent="0" marL="0">
              <a:buNone/>
            </a:pPr>
            <a:r>
              <a:rPr b="1"/>
              <a:t>C. 자가 진단 시스템</a:t>
            </a:r>
            <a:r>
              <a:rPr/>
              <a:t> - 일일 Health Check - 자가 진단 리포트 - 예방 정비 스케줄링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📝 결론 및 권고사항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✅ 긍정적 측면</a:t>
            </a:r>
          </a:p>
          <a:p>
            <a:pPr lvl="0" indent="-342900" marL="342900">
              <a:buAutoNum type="arabicPeriod"/>
            </a:pPr>
            <a:r>
              <a:rPr b="1"/>
              <a:t>적극적인 모니터링</a:t>
            </a:r>
          </a:p>
          <a:p>
            <a:pPr lvl="1"/>
            <a:r>
              <a:rPr/>
              <a:t>DataForge팀의 24시간 모니터링 체계 구축</a:t>
            </a:r>
          </a:p>
          <a:p>
            <a:pPr lvl="1"/>
            <a:r>
              <a:rPr/>
              <a:t>신속한 이슈 감지 및 보고</a:t>
            </a:r>
          </a:p>
          <a:p>
            <a:pPr lvl="0" indent="-342900" marL="342900">
              <a:buAutoNum type="arabicPeriod"/>
            </a:pPr>
            <a:r>
              <a:rPr b="1"/>
              <a:t>빠른 대응</a:t>
            </a:r>
          </a:p>
          <a:p>
            <a:pPr lvl="1"/>
            <a:r>
              <a:rPr/>
              <a:t>PC팀의 즉각적인 확인 및 재기동</a:t>
            </a:r>
          </a:p>
          <a:p>
            <a:pPr lvl="1"/>
            <a:r>
              <a:rPr/>
              <a:t>담당자 간 협업 문화</a:t>
            </a:r>
          </a:p>
          <a:p>
            <a:pPr lvl="0" indent="-342900" marL="342900">
              <a:buAutoNum type="arabicPeriod"/>
            </a:pPr>
            <a:r>
              <a:rPr b="1"/>
              <a:t>상세한 기록</a:t>
            </a:r>
          </a:p>
          <a:p>
            <a:pPr lvl="1"/>
            <a:r>
              <a:rPr/>
              <a:t>모든 이슈 대화 내용 기록</a:t>
            </a:r>
          </a:p>
          <a:p>
            <a:pPr lvl="1"/>
            <a:r>
              <a:rPr/>
              <a:t>추적 가능한 이력 관리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📈 공장/설비별 이슈 순위 (TOP 12)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순위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공장/설비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총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주요 이슈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비중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미분류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10건, 기타 11건, 일반문의 7건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1단조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27건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27건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2제강/연주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트래킹/데이터 11건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기타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일반 문의 8건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명시되지 않음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4건, 트래킹/데이터 1건, 기타 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2제강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PLC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산세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1건, 트래킹/데이터 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담당자 변경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조직/담당자 변경 2건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1산세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소경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연주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PLC/통신 1건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1%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⚠️ 개선 필요 측면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조직적 측면</a:t>
            </a:r>
          </a:p>
          <a:p>
            <a:pPr lvl="0"/>
            <a:r>
              <a:rPr b="1"/>
              <a:t>R&amp;R 명확화</a:t>
            </a:r>
            <a:r>
              <a:rPr/>
              <a:t> (최우선)</a:t>
            </a:r>
          </a:p>
          <a:p>
            <a:pPr lvl="0"/>
            <a:r>
              <a:rPr/>
              <a:t>사전 공지 체계 수립</a:t>
            </a:r>
          </a:p>
          <a:p>
            <a:pPr lvl="0"/>
            <a:r>
              <a:rPr/>
              <a:t>야간/주말 대응 체계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2. 기술적 측면</a:t>
            </a:r>
          </a:p>
          <a:p>
            <a:pPr lvl="0"/>
            <a:r>
              <a:rPr b="1"/>
              <a:t>데이터 손실 방지</a:t>
            </a:r>
            <a:r>
              <a:rPr/>
              <a:t> (최우선)</a:t>
            </a:r>
          </a:p>
          <a:p>
            <a:pPr lvl="0"/>
            <a:r>
              <a:rPr/>
              <a:t>근본 원인 해결 (DST, 산세 PLC)</a:t>
            </a:r>
          </a:p>
          <a:p>
            <a:pPr lvl="0"/>
            <a:r>
              <a:rPr/>
              <a:t>백업/복구 체계 구축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3. 프로세스 측면</a:t>
            </a:r>
          </a:p>
          <a:p>
            <a:pPr lvl="0"/>
            <a:r>
              <a:rPr/>
              <a:t>예방적 모니터링 강화</a:t>
            </a:r>
          </a:p>
          <a:p>
            <a:pPr lvl="0"/>
            <a:r>
              <a:rPr/>
              <a:t>알람 체계 개선</a:t>
            </a:r>
          </a:p>
          <a:p>
            <a:pPr lvl="0"/>
            <a:r>
              <a:rPr/>
              <a:t>정기 리뷰 회의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🎯 핵심 메시지</a:t>
            </a:r>
          </a:p>
          <a:p>
            <a:pPr lvl="0" indent="0" marL="1270000">
              <a:buNone/>
            </a:pPr>
            <a:r>
              <a:rPr sz="2000" b="1"/>
              <a:t>“반복되는 장애는 더 이상 장애가 아니라 운영 리스크입니다.”</a:t>
            </a:r>
          </a:p>
          <a:p>
            <a:pPr lvl="0" indent="0" marL="0">
              <a:buNone/>
            </a:pPr>
            <a:r>
              <a:rPr b="1"/>
              <a:t>현재 상태</a:t>
            </a:r>
            <a:r>
              <a:rPr/>
              <a:t>: 사후 대응 중심 (Reactive) </a:t>
            </a:r>
            <a:r>
              <a:rPr b="1"/>
              <a:t>목표 상태</a:t>
            </a:r>
            <a:r>
              <a:rPr/>
              <a:t>: 예방 중심 (Proactive) </a:t>
            </a:r>
            <a:r>
              <a:rPr b="1"/>
              <a:t>전환 방법</a:t>
            </a:r>
            <a:r>
              <a:rPr/>
              <a:t>: 근본 원인 제거 + 자동화 + 체계화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🚀 실행 로드맵 (3개월)</a:t>
            </a:r>
          </a:p>
          <a:p>
            <a:pPr lvl="0" indent="0" marL="0">
              <a:buNone/>
            </a:pPr>
            <a:r>
              <a:rPr b="1"/>
              <a:t>1개월차</a:t>
            </a:r>
            <a:r>
              <a:rPr/>
              <a:t> (즉시 조치) - [ ] R&amp;R 문서화 및 공유 - [ ] 담당자 연락처 명단 작성 - [ ] 사전 공지 체계 수립 - [ ] 알람 중요도 분류 적용</a:t>
            </a:r>
          </a:p>
          <a:p>
            <a:pPr lvl="0" indent="0" marL="0">
              <a:buNone/>
            </a:pPr>
            <a:r>
              <a:rPr b="1"/>
              <a:t>2개월차</a:t>
            </a:r>
            <a:r>
              <a:rPr/>
              <a:t> (근본 원인 해결) - [ ] DST 네트워크 개선 착수 - [ ] 산세 PLC 진단 및 조치 - [ ] 가공 Vlan 설정 점검 - [ ] DB 연결 모니터링 구축</a:t>
            </a:r>
          </a:p>
          <a:p>
            <a:pPr lvl="0" indent="0" marL="0">
              <a:buNone/>
            </a:pPr>
            <a:r>
              <a:rPr b="1"/>
              <a:t>3개월차</a:t>
            </a:r>
            <a:r>
              <a:rPr/>
              <a:t> (체계화) - [ ] 원시 데이터 로그 보관 시작 - [ ] 백업/복구 자동화 구축 - [ ] 통신 품질 대시보드 구축 - [ ] 정기 리뷰 회의 시작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📊 기대 효과 (3개월 후)</a:t>
            </a:r>
          </a:p>
          <a:p>
            <a:pPr lvl="0" indent="0" marL="0">
              <a:buNone/>
            </a:pPr>
            <a:r>
              <a:rPr b="1"/>
              <a:t>정량적 효과</a:t>
            </a:r>
            <a:r>
              <a:rPr/>
              <a:t> - 장애 발생 건수: 93건 → 50건 이하 (46% 감소) - 평균 대응 시간: 2시간 → 30분 (75% 단축) - 데이터 손실: 0건 (100% 방지) - 반복 장애: 30건 → 10건 이하 (67% 감소)</a:t>
            </a:r>
          </a:p>
          <a:p>
            <a:pPr lvl="0" indent="0" marL="0">
              <a:buNone/>
            </a:pPr>
            <a:r>
              <a:rPr b="1"/>
              <a:t>정성적 효과</a:t>
            </a:r>
            <a:r>
              <a:rPr/>
              <a:t> - 운영 안정성 향상 - 고객 만족도 증가 - 담당자 업무 효율 향상 - 예방 중심 문화 정착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📎 부록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A. 주요 설비 IP 목록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설비명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IP 주소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빈도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상태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소형압연 DST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176.16.200.190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공강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매우높음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🔴 위험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샷블라스트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176.16.202.45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박명우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높음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🟡 주의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PLC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176.16.202.37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박명우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높음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🟡 주의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PLC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176.16.202.136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박명우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보통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🟡 주의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가공 템퍼링로1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176.16.205.84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정영준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보통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🟢 양호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가공 템퍼링로2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176.16.205.86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정영준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보통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🟢 양호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가공 템퍼링로3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176.16.205.82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정영준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낮음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🟢 양호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가공 그라인딩80-2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176.16.205.55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정영준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낮음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🟢 양호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B. 월별 이슈 발생 추이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1800"/>
                <a:gridCol w="1701800"/>
                <a:gridCol w="17018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추정 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주요 이슈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데이터 수신 문제, DST 단절 시작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 b="1"/>
                        <a:t>데이터 손실 사건 (13일~26일)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데이터 복구 작업, PLC 통신 단절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지시/트래킹 미수신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DST 단절 악화, 산세 네트워크 조치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가공 PLC 설비점검 이슈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DST 415건 발생, 산세 PLC 단절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BGM 서버 단절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9월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네트워크 장비 교체 예정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C. 참고 자료</a:t>
            </a:r>
          </a:p>
          <a:p>
            <a:pPr lvl="0" indent="0" marL="0">
              <a:buNone/>
            </a:pPr>
            <a:r>
              <a:rPr b="1"/>
              <a:t>문서</a:t>
            </a:r>
            <a:r>
              <a:rPr/>
              <a:t> - 2025_summary_report_by_facility.md (원본) - 조업 계획표 (MES 시스템) - PLC 연결 현황 (Kepware)</a:t>
            </a:r>
          </a:p>
          <a:p>
            <a:pPr lvl="0" indent="0" marL="0">
              <a:buNone/>
            </a:pPr>
            <a:r>
              <a:rPr b="1"/>
              <a:t>담당자 연락처</a:t>
            </a:r>
            <a:r>
              <a:rPr/>
              <a:t> - PC팀 메신저 그룹 - DataForge팀 메신저 그룹</a:t>
            </a:r>
          </a:p>
          <a:p>
            <a:pPr lvl="0" indent="0" marL="0">
              <a:buNone/>
            </a:pPr>
            <a:r>
              <a:rPr b="1"/>
              <a:t>관련 시스템</a:t>
            </a:r>
            <a:r>
              <a:rPr/>
              <a:t> - Kepware (PLC 데이터 수집) - MES (작업 지시/실적) - DataForge (모니터링) - Grafana (대시보드)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검토 완료일</a:t>
            </a:r>
            <a:r>
              <a:rPr/>
              <a:t>: 2025.10.10 </a:t>
            </a:r>
            <a:r>
              <a:rPr b="1"/>
              <a:t>다음 검토 예정</a:t>
            </a:r>
            <a:r>
              <a:rPr/>
              <a:t>: 2026.01.10 (분기별) </a:t>
            </a:r>
            <a:r>
              <a:rPr b="1"/>
              <a:t>문의</a:t>
            </a:r>
            <a:r>
              <a:rPr/>
              <a:t>: Claude Code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🚨 심각도 높은 반복 장애 분석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 소형압연 DST (176.16.200.190) ⚠️⚠️⚠️ 최우선 해결 필요</a:t>
            </a:r>
          </a:p>
          <a:p>
            <a:pPr lvl="0" indent="0" marL="0">
              <a:buNone/>
            </a:pPr>
            <a:r>
              <a:rPr b="1"/>
              <a:t>발생 현황</a:t>
            </a:r>
            <a:r>
              <a:rPr/>
              <a:t> - </a:t>
            </a:r>
            <a:r>
              <a:rPr b="1"/>
              <a:t>발생 횟수</a:t>
            </a:r>
            <a:r>
              <a:rPr/>
              <a:t>: 9건 (가장 빈번) - </a:t>
            </a:r>
            <a:r>
              <a:rPr b="1"/>
              <a:t>발생 기간</a:t>
            </a:r>
            <a:r>
              <a:rPr/>
              <a:t>: 2025-01-06 ~ 2025-09-11 - </a:t>
            </a:r>
            <a:r>
              <a:rPr b="1"/>
              <a:t>7월 기준</a:t>
            </a:r>
            <a:r>
              <a:rPr/>
              <a:t>: 415건 통신 단절 발생</a:t>
            </a:r>
          </a:p>
          <a:p>
            <a:pPr lvl="0" indent="0" marL="0">
              <a:buNone/>
            </a:pPr>
            <a:r>
              <a:rPr b="1"/>
              <a:t>주요 증상</a:t>
            </a:r>
            <a:r>
              <a:rPr/>
              <a:t> - 새벽 시간대 집중 발생 (2~6시) - 초기: 1~5초 간헐적 단절 - 악화: 1분 이상 장기 단절 - 패턴: 끊어졌다 붙었다 반복</a:t>
            </a:r>
          </a:p>
          <a:p>
            <a:pPr lvl="0" indent="0" marL="0">
              <a:buNone/>
            </a:pPr>
            <a:r>
              <a:rPr b="1"/>
              <a:t>근본 원인</a:t>
            </a:r>
            <a:r>
              <a:rPr/>
              <a:t> - 네트워크 인프라 문제 (Ping 유실 확인) - L2에서도 동일 현상 발생 - 설비 자체 문제보다는 통신 경로 문제</a:t>
            </a:r>
          </a:p>
          <a:p>
            <a:pPr lvl="0" indent="0" marL="0">
              <a:buNone/>
            </a:pPr>
            <a:r>
              <a:rPr b="1"/>
              <a:t>조치 현황</a:t>
            </a:r>
            <a:r>
              <a:rPr/>
              <a:t> - 설비팀 지속 문의 중 - 월 1회 정기 작업 필요성 제기 - 근본 원인 미해결</a:t>
            </a:r>
          </a:p>
          <a:p>
            <a:pPr lvl="0" indent="0" marL="0">
              <a:buNone/>
            </a:pPr>
            <a:r>
              <a:rPr b="1"/>
              <a:t>영향도</a:t>
            </a:r>
            <a:r>
              <a:rPr/>
              <a:t>: HIGH (데이터 수집 손실, 모니터링 불가)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2. 산세 지멘스 PLC 단절 ⚠️⚠️ 중요</a:t>
            </a:r>
          </a:p>
          <a:p>
            <a:pPr lvl="0" indent="0" marL="0">
              <a:buNone/>
            </a:pPr>
            <a:r>
              <a:rPr b="1"/>
              <a:t>발생 현황</a:t>
            </a:r>
            <a:r>
              <a:rPr/>
              <a:t> - </a:t>
            </a:r>
            <a:r>
              <a:rPr b="1"/>
              <a:t>발생 횟수</a:t>
            </a:r>
            <a:r>
              <a:rPr/>
              <a:t>: 12건 - </a:t>
            </a:r>
            <a:r>
              <a:rPr b="1"/>
              <a:t>발생 기간</a:t>
            </a:r>
            <a:r>
              <a:rPr/>
              <a:t>: 2025-01-23 ~ 2025-07-23</a:t>
            </a:r>
          </a:p>
          <a:p>
            <a:pPr lvl="0" indent="0" marL="0">
              <a:buNone/>
            </a:pPr>
            <a:r>
              <a:rPr b="1"/>
              <a:t>주요 설비</a:t>
            </a:r>
            <a:r>
              <a:rPr/>
              <a:t> - 176.16.202.37 (높은 빈도) - 176.16.202.45 (샷블라스트, 최고 빈도) - 176.16.202.136</a:t>
            </a:r>
          </a:p>
          <a:p>
            <a:pPr lvl="0" indent="0" marL="0">
              <a:buNone/>
            </a:pPr>
            <a:r>
              <a:rPr b="1"/>
              <a:t>조치 내역</a:t>
            </a:r>
            <a:r>
              <a:rPr/>
              <a:t> - 2025년 5월: 네트워크 조치 완료 - 라인 및 스위치 교체 완료 - </a:t>
            </a:r>
            <a:r>
              <a:rPr b="1"/>
              <a:t>결과</a:t>
            </a:r>
            <a:r>
              <a:rPr/>
              <a:t>: 문제 지속 발생</a:t>
            </a:r>
          </a:p>
          <a:p>
            <a:pPr lvl="0" indent="0" marL="0">
              <a:buNone/>
            </a:pPr>
            <a:r>
              <a:rPr b="1"/>
              <a:t>근본 원인 분석</a:t>
            </a:r>
            <a:r>
              <a:rPr/>
              <a:t> - 네트워크 개선 후에도 문제 지속 - PLC 자체 문제 의심 - 대체 연결 방안 검토 중 (현업 검토 중)</a:t>
            </a:r>
          </a:p>
          <a:p>
            <a:pPr lvl="0" indent="0" marL="0">
              <a:buNone/>
            </a:pPr>
            <a:r>
              <a:rPr b="1"/>
              <a:t>영향도</a:t>
            </a:r>
            <a:r>
              <a:rPr/>
              <a:t>: MEDIUM-HIGH (산세 공정 모니터링 지장)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3. 가공 PLC (배치템퍼링로/그라인딩) ⚠️</a:t>
            </a:r>
          </a:p>
          <a:p>
            <a:pPr lvl="0" indent="0" marL="0">
              <a:buNone/>
            </a:pPr>
            <a:r>
              <a:rPr b="1"/>
              <a:t>발생 현황</a:t>
            </a:r>
            <a:r>
              <a:rPr/>
              <a:t> - </a:t>
            </a:r>
            <a:r>
              <a:rPr b="1"/>
              <a:t>발생 횟수</a:t>
            </a:r>
            <a:r>
              <a:rPr/>
              <a:t>: 8건 - </a:t>
            </a:r>
            <a:r>
              <a:rPr b="1"/>
              <a:t>발생 기간</a:t>
            </a:r>
            <a:r>
              <a:rPr/>
              <a:t>: 2025-03-21 ~ 2025-08-18</a:t>
            </a:r>
          </a:p>
          <a:p>
            <a:pPr lvl="0" indent="0" marL="0">
              <a:buNone/>
            </a:pPr>
            <a:r>
              <a:rPr b="1"/>
              <a:t>주요 증상</a:t>
            </a:r>
            <a:r>
              <a:rPr/>
              <a:t> - 라우터 설정(Vlan) 변경/삭제 의심 - 정기수리 후 통신 복구 안 됨 - 외부업체 HMI 통합 프로젝트 진행 중 이슈 발생</a:t>
            </a:r>
          </a:p>
          <a:p>
            <a:pPr lvl="0" indent="0" marL="0">
              <a:buNone/>
            </a:pPr>
            <a:r>
              <a:rPr b="1"/>
              <a:t>설비 목록</a:t>
            </a:r>
            <a:r>
              <a:rPr/>
              <a:t> - 176.16.205.84 (템퍼링로 1호기) - 176.16.205.86 (템퍼링로 2호기) - 176.16.205.82 (템퍼링로 3호기) - 176.16.205.55 (그라인딩80-2)</a:t>
            </a:r>
          </a:p>
          <a:p>
            <a:pPr lvl="0" indent="0" marL="0">
              <a:buNone/>
            </a:pPr>
            <a:r>
              <a:rPr b="1"/>
              <a:t>근본 원인</a:t>
            </a:r>
            <a:r>
              <a:rPr/>
              <a:t> - 라우터 Vlan 설정 문제 추정 - I/O 변경 사전 공유 없음 - 설비 점검 정보 미전달</a:t>
            </a:r>
          </a:p>
          <a:p>
            <a:pPr lvl="0" indent="0" marL="0">
              <a:buNone/>
            </a:pPr>
            <a:r>
              <a:rPr b="1"/>
              <a:t>영향도</a:t>
            </a:r>
            <a:r>
              <a:rPr/>
              <a:t>: MEDIUM (간헐적 발생, 재기동으로 일시 해결)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 2월 13일 산세 데이터 손실 사건 🔴 심각</a:t>
            </a:r>
          </a:p>
          <a:p>
            <a:pPr lvl="0" indent="0" marL="0">
              <a:buNone/>
            </a:pPr>
            <a:r>
              <a:rPr b="1"/>
              <a:t>사건 개요</a:t>
            </a:r>
            <a:r>
              <a:rPr/>
              <a:t> - </a:t>
            </a:r>
            <a:r>
              <a:rPr b="1"/>
              <a:t>발생 시점</a:t>
            </a:r>
            <a:r>
              <a:rPr/>
              <a:t>: 2025-02-13 15:10:58 ~ 02-26 21:51:10 - </a:t>
            </a:r>
            <a:r>
              <a:rPr b="1"/>
              <a:t>기간</a:t>
            </a:r>
            <a:r>
              <a:rPr/>
              <a:t>: 13일간 - </a:t>
            </a:r>
            <a:r>
              <a:rPr b="1"/>
              <a:t>영향 범위</a:t>
            </a:r>
            <a:r>
              <a:rPr/>
              <a:t>: 산세 전체 공정 (1산세, 2산세, C2, C3, STC)</a:t>
            </a:r>
          </a:p>
          <a:p>
            <a:pPr lvl="0" indent="0" marL="0">
              <a:buNone/>
            </a:pPr>
            <a:r>
              <a:rPr b="1"/>
              <a:t>손실 내역</a:t>
            </a:r>
            <a:r>
              <a:rPr/>
              <a:t> - ID트래킹 데이터 완전 손실 - 작업지시 데이터 일부 손실 - 실시간 데이터 복구 불가</a:t>
            </a:r>
          </a:p>
          <a:p>
            <a:pPr lvl="0" indent="0" marL="0">
              <a:buNone/>
            </a:pPr>
            <a:r>
              <a:rPr b="1"/>
              <a:t>원인</a:t>
            </a:r>
            <a:r>
              <a:rPr/>
              <a:t> - Oracle DB 연결 끊김 - 가공된 정보 저장 프로그램 DB 연결 실패 - 이벤트 가공 데이터라 원시 로그 없음</a:t>
            </a:r>
          </a:p>
          <a:p>
            <a:pPr lvl="0" indent="0" marL="0">
              <a:buNone/>
            </a:pPr>
            <a:r>
              <a:rPr b="1"/>
              <a:t>복구 현황</a:t>
            </a:r>
            <a:r>
              <a:rPr/>
              <a:t> - 로그 수동 입력으로 일부 복구 - 1산세: 31,926건 - 2산세: 30,966건 - STC: 2,872건 - 복구 완료일: 2025-03-10 - </a:t>
            </a:r>
            <a:r>
              <a:rPr b="1"/>
              <a:t>단, 이벤트 가공 데이터는 복구 불가</a:t>
            </a:r>
          </a:p>
          <a:p>
            <a:pPr lvl="0" indent="0" marL="0">
              <a:buNone/>
            </a:pPr>
            <a:r>
              <a:rPr b="1"/>
              <a:t>재발 방지 대책</a:t>
            </a:r>
            <a:r>
              <a:rPr/>
              <a:t> - 현재까지 명확한 대책 없음 - DB 연결 모니터링 필요 - 원시 데이터 로그 보관 체계 필요</a:t>
            </a:r>
          </a:p>
          <a:p>
            <a:pPr lvl="0" indent="0" marL="0">
              <a:buNone/>
            </a:pPr>
            <a:r>
              <a:rPr b="1"/>
              <a:t>영향도</a:t>
            </a:r>
            <a:r>
              <a:rPr/>
              <a:t>: CRITICAL (데이터 영구 손실)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👥 담당자별 활동 분석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/>
                <a:gridCol w="1016000"/>
                <a:gridCol w="1016000"/>
                <a:gridCol w="1016000"/>
                <a:gridCol w="10160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담당자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역할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담당 공장/설비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주요 업무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활동 특성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유성열 (성열)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모니터링 총괄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 공장 데이터 수신 확인, 이슈 최초 보고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가장 활발, 야간 대응 빈번, 적극적 모니터링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유병재 (랜디)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기술분석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상세 기술적 분석 및 원인 파악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심층 분석, 장기 모니터링, 데이터 검증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공강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설비연계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설비팀 대응 창구, 현장 확인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현장 확인 및 재기동, 설비팀 중계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정영준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제강/연주 담당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2제강, 연주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송신 프로그램 관리, 재기동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프로그램 재기동, 데이터 재전송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박명우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산세 담당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산세 송신 프로그램 관리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권오영 퇴사 후 인수인계(2025-01-03)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정현태 (닉스)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단조 담당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1단조, 2단조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단조 설비 확인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설비 상태 확인, 조업 여부 판단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장세홍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소경 담당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소경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소경 태스크 관리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태스크 재기동, 트래킹 관리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최규성 (나무)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PC팀 팀장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 총괄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전체 인프라 관리, 의사결정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현장 확인 지시, 네트워크 이슈 대응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변중환 (테디)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DataForge 팀장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고객사 대응, R&amp;R 정리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스마트팩토리팀 협의, 이슈 에스컬레이션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김경립 (코비)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DataForge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통신 모니터링, 이슈 보고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네트워크 로그 분석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이재훈 (위스)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DataForge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L2 실적 데이터 확인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데이터 수신 모니터링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 b="1"/>
                        <a:t>하민규 (미주)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DataForge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-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IBA 태그 수집 관리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l">
                        <a:buNone/>
                      </a:pPr>
                      <a:r>
                        <a:rPr/>
                        <a:t>소형압연 IBA 서버 담당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담당자 협업 구조</a:t>
            </a:r>
          </a:p>
          <a:p>
            <a:pPr lvl="0" indent="0">
              <a:buNone/>
            </a:pPr>
            <a:r>
              <a:rPr>
                <a:latin typeface="Courier"/>
              </a:rPr>
              <a:t>[DataForge팀]
    ↓ 이슈 보고
[PC팀: 공강, 최규성]
    ↓ 확인 요청
[담당자: 정영준, 박명우, 정현태, 장세홍]
    ↓ 현장 확인 필요 시
[설비팀]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주요 협업 이슈</a:t>
            </a:r>
          </a:p>
          <a:p>
            <a:pPr lvl="0" indent="-342900" marL="342900">
              <a:buAutoNum type="arabicPeriod"/>
            </a:pPr>
            <a:r>
              <a:rPr b="1"/>
              <a:t>야간/주말 연락 불통</a:t>
            </a:r>
            <a:r>
              <a:rPr/>
              <a:t>: 설비팀 담당자 연락 안 됨</a:t>
            </a:r>
          </a:p>
          <a:p>
            <a:pPr lvl="0" indent="-342900" marL="342900">
              <a:buAutoNum type="arabicPeriod"/>
            </a:pPr>
            <a:r>
              <a:rPr b="1"/>
              <a:t>스마트팩토리팀 우회</a:t>
            </a:r>
            <a:r>
              <a:rPr/>
              <a:t>: PC팀 직접 대응 어려울 때 스마트팩토리팀 통해 설비팀 요청</a:t>
            </a:r>
          </a:p>
          <a:p>
            <a:pPr lvl="0" indent="-342900" marL="342900">
              <a:buAutoNum type="arabicPeriod"/>
            </a:pPr>
            <a:r>
              <a:rPr b="1"/>
              <a:t>R&amp;R 불명확</a:t>
            </a:r>
            <a:r>
              <a:rPr/>
              <a:t>: 어디에 먼저 연락해야 하는지 혼란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2025-10-11T11:45:58Z</dcterms:created>
  <dcterms:modified xsi:type="dcterms:W3CDTF">2025-10-11T11:45:58Z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