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33"/>
  </p:normalViewPr>
  <p:slideViewPr>
    <p:cSldViewPr snapToGrid="0" showGuides="1">
      <p:cViewPr>
        <p:scale>
          <a:sx n="125" d="100"/>
          <a:sy n="125" d="100"/>
        </p:scale>
        <p:origin x="1560" y="-948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78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67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4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20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01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506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92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95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24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079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AD4D-6BBF-49E7-B870-6EED174E2874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689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7AD4D-6BBF-49E7-B870-6EED174E2874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A935-C032-415D-8D00-C379C3F78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9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2A41AACD-570D-4D01-B5BE-F431FC2C39DD}"/>
              </a:ext>
            </a:extLst>
          </p:cNvPr>
          <p:cNvGrpSpPr/>
          <p:nvPr/>
        </p:nvGrpSpPr>
        <p:grpSpPr>
          <a:xfrm>
            <a:off x="2639381" y="381230"/>
            <a:ext cx="1579278" cy="487809"/>
            <a:chOff x="2639381" y="433685"/>
            <a:chExt cx="1579278" cy="487809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22F20D96-46F2-4929-8C35-3D93849DAB72}"/>
                </a:ext>
              </a:extLst>
            </p:cNvPr>
            <p:cNvSpPr txBox="1"/>
            <p:nvPr/>
          </p:nvSpPr>
          <p:spPr>
            <a:xfrm>
              <a:off x="3105835" y="433685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周明宇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6F7D439-53C5-4C9C-839C-BE04DA1F108F}"/>
                </a:ext>
              </a:extLst>
            </p:cNvPr>
            <p:cNvSpPr txBox="1"/>
            <p:nvPr/>
          </p:nvSpPr>
          <p:spPr>
            <a:xfrm>
              <a:off x="2639381" y="675273"/>
              <a:ext cx="15792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重庆邮电大学</a:t>
              </a:r>
              <a:r>
                <a:rPr lang="en-US" altLang="zh-CN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| </a:t>
              </a:r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软件工程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81AB50-838F-487F-A4C5-764D4542FB21}"/>
              </a:ext>
            </a:extLst>
          </p:cNvPr>
          <p:cNvGrpSpPr/>
          <p:nvPr/>
        </p:nvGrpSpPr>
        <p:grpSpPr>
          <a:xfrm>
            <a:off x="331006" y="2026123"/>
            <a:ext cx="6136515" cy="1059937"/>
            <a:chOff x="331791" y="1976102"/>
            <a:chExt cx="6136515" cy="922241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1758216-FE11-46A2-9C39-F4F0F0395305}"/>
                </a:ext>
              </a:extLst>
            </p:cNvPr>
            <p:cNvSpPr txBox="1"/>
            <p:nvPr/>
          </p:nvSpPr>
          <p:spPr>
            <a:xfrm>
              <a:off x="332538" y="197610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个人简述</a:t>
              </a:r>
              <a:endParaRPr lang="en-US" altLang="zh-CN" sz="11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7D46B8E-C8FE-4230-B9AE-7A5865F005BC}"/>
                </a:ext>
              </a:extLst>
            </p:cNvPr>
            <p:cNvCxnSpPr/>
            <p:nvPr/>
          </p:nvCxnSpPr>
          <p:spPr>
            <a:xfrm>
              <a:off x="415088" y="2205962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5573D6C-6A8E-4988-A7F9-3E284FA59D88}"/>
                </a:ext>
              </a:extLst>
            </p:cNvPr>
            <p:cNvSpPr txBox="1"/>
            <p:nvPr/>
          </p:nvSpPr>
          <p:spPr>
            <a:xfrm>
              <a:off x="331791" y="2207256"/>
              <a:ext cx="6135767" cy="691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乐观善良、自律踏实的大三本科生，数理基础扎实，学习能力强，有良好项目基础和算法能力。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均分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86.66</a:t>
              </a: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GPA 3.60/4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专业排名 </a:t>
              </a:r>
              <a:r>
                <a: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3/101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A3F60C1-0FF3-47D5-9D99-405E22DE8A07}"/>
              </a:ext>
            </a:extLst>
          </p:cNvPr>
          <p:cNvGrpSpPr/>
          <p:nvPr/>
        </p:nvGrpSpPr>
        <p:grpSpPr>
          <a:xfrm>
            <a:off x="328716" y="7622031"/>
            <a:ext cx="6135775" cy="503373"/>
            <a:chOff x="332531" y="2989562"/>
            <a:chExt cx="6135775" cy="503373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E63CF64-EC8A-48F9-B283-8DCC28DA5D1C}"/>
                </a:ext>
              </a:extLst>
            </p:cNvPr>
            <p:cNvSpPr txBox="1"/>
            <p:nvPr/>
          </p:nvSpPr>
          <p:spPr>
            <a:xfrm>
              <a:off x="332538" y="298956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荣誉奖项</a:t>
              </a:r>
              <a:endParaRPr lang="en-US" altLang="zh-CN" sz="11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42884EB-23A2-49BD-95AF-08B263CBCFF3}"/>
                </a:ext>
              </a:extLst>
            </p:cNvPr>
            <p:cNvCxnSpPr/>
            <p:nvPr/>
          </p:nvCxnSpPr>
          <p:spPr>
            <a:xfrm>
              <a:off x="415088" y="3219422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C688724-6148-44A3-A92F-C7C99769B45F}"/>
                </a:ext>
              </a:extLst>
            </p:cNvPr>
            <p:cNvSpPr txBox="1"/>
            <p:nvPr/>
          </p:nvSpPr>
          <p:spPr>
            <a:xfrm>
              <a:off x="332531" y="3217347"/>
              <a:ext cx="6135767" cy="27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一等奖学金、三等奖学金、 通鼎奖学金、四川省综合素质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证、优秀共青团员、体育</a:t>
              </a:r>
              <a:r>
                <a: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文艺类奖项若干 等</a:t>
              </a:r>
              <a:endParaRPr lang="en-US" altLang="zh-CN" sz="9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FD4895F6-89B9-4A8A-BFE3-701EAAD186FC}"/>
              </a:ext>
            </a:extLst>
          </p:cNvPr>
          <p:cNvGrpSpPr/>
          <p:nvPr/>
        </p:nvGrpSpPr>
        <p:grpSpPr>
          <a:xfrm>
            <a:off x="328715" y="8801595"/>
            <a:ext cx="6135766" cy="735030"/>
            <a:chOff x="332538" y="3610564"/>
            <a:chExt cx="6135768" cy="735030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2AD368D-691A-48A1-A380-796562699B09}"/>
                </a:ext>
              </a:extLst>
            </p:cNvPr>
            <p:cNvSpPr txBox="1"/>
            <p:nvPr/>
          </p:nvSpPr>
          <p:spPr>
            <a:xfrm>
              <a:off x="332538" y="3610564"/>
              <a:ext cx="9220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语言与技能</a:t>
              </a:r>
              <a:endParaRPr lang="en-US" altLang="zh-CN" sz="11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2B8932C-C643-4E82-8439-8EF7B9055592}"/>
                </a:ext>
              </a:extLst>
            </p:cNvPr>
            <p:cNvCxnSpPr/>
            <p:nvPr/>
          </p:nvCxnSpPr>
          <p:spPr>
            <a:xfrm>
              <a:off x="415088" y="3840424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A2662FE-B341-4E8E-BE07-D50F616CDF6A}"/>
                </a:ext>
              </a:extLst>
            </p:cNvPr>
            <p:cNvSpPr txBox="1"/>
            <p:nvPr/>
          </p:nvSpPr>
          <p:spPr>
            <a:xfrm>
              <a:off x="332539" y="3862257"/>
              <a:ext cx="6135765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语言：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CET-6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590      IELTS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技能：出色的写作能力、与人相处的能力（互评成绩班级排名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1/29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 等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6F9B69B1-B933-445C-957B-8D28BCB35E13}"/>
              </a:ext>
            </a:extLst>
          </p:cNvPr>
          <p:cNvGrpSpPr/>
          <p:nvPr/>
        </p:nvGrpSpPr>
        <p:grpSpPr>
          <a:xfrm>
            <a:off x="328728" y="5795632"/>
            <a:ext cx="6135771" cy="1751943"/>
            <a:chOff x="330278" y="5438519"/>
            <a:chExt cx="6135771" cy="1751943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FD35A4D8-08CD-4C05-A1AD-DD0BC5C7EC54}"/>
                </a:ext>
              </a:extLst>
            </p:cNvPr>
            <p:cNvGrpSpPr/>
            <p:nvPr/>
          </p:nvGrpSpPr>
          <p:grpSpPr>
            <a:xfrm>
              <a:off x="330278" y="5438519"/>
              <a:ext cx="6135771" cy="1751943"/>
              <a:chOff x="332533" y="3610564"/>
              <a:chExt cx="6135773" cy="1751943"/>
            </a:xfrm>
          </p:grpSpPr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B9AE0CD-713B-47B9-9A6E-820B90167462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项目经历</a:t>
                </a:r>
                <a:endPara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C15EF0D-B04E-4A61-8F58-E2CF48778CB2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44FA783-C68B-42A0-AE0F-8144DF0E563C}"/>
                  </a:ext>
                </a:extLst>
              </p:cNvPr>
              <p:cNvSpPr txBox="1"/>
              <p:nvPr/>
            </p:nvSpPr>
            <p:spPr>
              <a:xfrm>
                <a:off x="332533" y="3840424"/>
                <a:ext cx="6135765" cy="1522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上海商汤智能科技有限公司 算法实习生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参与商汤渐冻症智能看护系统研发，担任算法实习生，根据</a:t>
                </a:r>
                <a:r>
                  <a:rPr lang="zh-CN" altLang="en-US" sz="900" b="0" i="0" dirty="0">
                    <a:solidFill>
                      <a:srgbClr val="2B2B2B"/>
                    </a:solidFill>
                    <a:effectLst/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多光谱成像传感器、粘贴电极等监测到的生理指标，设计模型实现了对患者睡眠质量的精准分析。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北京字节跳动科技有限公司 前端实习生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参与字节某公益项目群的前端开发，实习考察获评优秀。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腾讯云开发暑期训练营 营员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小程序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云项目开发训练与实践，顺利结业（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63/200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）并获评优秀营员（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10/200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）。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B8BB381-E47C-4293-BA72-1A84FE3A26F0}"/>
                </a:ext>
              </a:extLst>
            </p:cNvPr>
            <p:cNvSpPr txBox="1"/>
            <p:nvPr/>
          </p:nvSpPr>
          <p:spPr>
            <a:xfrm>
              <a:off x="5237794" y="633390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2020.07-2020.08</a:t>
              </a:r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0DFADAC8-3BCB-47CD-B987-9E54FD3D91D6}"/>
                </a:ext>
              </a:extLst>
            </p:cNvPr>
            <p:cNvSpPr txBox="1"/>
            <p:nvPr/>
          </p:nvSpPr>
          <p:spPr>
            <a:xfrm>
              <a:off x="5237794" y="5708172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2020.8-2020.12</a:t>
              </a:r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AC1FE38-7D54-43A3-8BF0-2DDF3F416A14}"/>
                </a:ext>
              </a:extLst>
            </p:cNvPr>
            <p:cNvSpPr txBox="1"/>
            <p:nvPr/>
          </p:nvSpPr>
          <p:spPr>
            <a:xfrm>
              <a:off x="5242370" y="674844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2020.05-2020.05</a:t>
              </a:r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EC10250-68D1-4652-9C21-3F3899B2C034}"/>
              </a:ext>
            </a:extLst>
          </p:cNvPr>
          <p:cNvGrpSpPr/>
          <p:nvPr/>
        </p:nvGrpSpPr>
        <p:grpSpPr>
          <a:xfrm>
            <a:off x="328717" y="8199860"/>
            <a:ext cx="6135766" cy="527281"/>
            <a:chOff x="332538" y="3610564"/>
            <a:chExt cx="6135768" cy="527281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26846B8-B378-49F3-8B6E-4BCE1E768661}"/>
                </a:ext>
              </a:extLst>
            </p:cNvPr>
            <p:cNvSpPr txBox="1"/>
            <p:nvPr/>
          </p:nvSpPr>
          <p:spPr>
            <a:xfrm>
              <a:off x="332538" y="3610564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学生工作</a:t>
              </a:r>
              <a:endParaRPr lang="en-US" altLang="zh-CN" sz="1100" b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D3EB46D-1CC1-4603-88DA-9F6BC1CAC301}"/>
                </a:ext>
              </a:extLst>
            </p:cNvPr>
            <p:cNvCxnSpPr/>
            <p:nvPr/>
          </p:nvCxnSpPr>
          <p:spPr>
            <a:xfrm>
              <a:off x="415088" y="3840424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3F3D5A8-08CF-4568-ACBB-178CE5230ADC}"/>
                </a:ext>
              </a:extLst>
            </p:cNvPr>
            <p:cNvSpPr txBox="1"/>
            <p:nvPr/>
          </p:nvSpPr>
          <p:spPr>
            <a:xfrm>
              <a:off x="332539" y="3862257"/>
              <a:ext cx="6135765" cy="2755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电子科技大学群绿支教队 创始人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队长，成电放松洞大学生网络文化工作室 部长 等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EF0943B-B11B-48A8-94FA-DCF725D36502}"/>
              </a:ext>
            </a:extLst>
          </p:cNvPr>
          <p:cNvGrpSpPr/>
          <p:nvPr/>
        </p:nvGrpSpPr>
        <p:grpSpPr>
          <a:xfrm>
            <a:off x="326508" y="3230569"/>
            <a:ext cx="6138009" cy="2490607"/>
            <a:chOff x="330297" y="3014787"/>
            <a:chExt cx="6138009" cy="2490607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C1073D5B-DCC1-4E86-9ABA-5B13789EDC2F}"/>
                </a:ext>
              </a:extLst>
            </p:cNvPr>
            <p:cNvGrpSpPr/>
            <p:nvPr/>
          </p:nvGrpSpPr>
          <p:grpSpPr>
            <a:xfrm>
              <a:off x="330297" y="3014787"/>
              <a:ext cx="6135769" cy="2490607"/>
              <a:chOff x="332535" y="3610564"/>
              <a:chExt cx="6135771" cy="2490607"/>
            </a:xfrm>
          </p:grpSpPr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4BAA6C0C-FE09-4CAB-8565-C5A4115D2327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科研经历</a:t>
                </a:r>
                <a:endParaRPr lang="en-US" altLang="zh-CN" sz="1100" b="1" dirty="0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D29516DA-C8B8-4D86-8174-B6BF8FD40DC6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57B8E993-F44E-4FA9-8146-4251838BABBA}"/>
                  </a:ext>
                </a:extLst>
              </p:cNvPr>
              <p:cNvSpPr txBox="1"/>
              <p:nvPr/>
            </p:nvSpPr>
            <p:spPr>
              <a:xfrm>
                <a:off x="332535" y="3840424"/>
                <a:ext cx="6135765" cy="2260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张三院士团队 移动通信方向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师从计算机学院张三院士，从事下一代移动通信技术的研究，目前尚在学习调研中。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广州市先进网络技术与应用重点实验室 网络传输优化方向</a:t>
                </a:r>
                <a:endParaRPr lang="en-US" altLang="zh-CN" sz="9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加入广州市先进网络技术与应用重点实验室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9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GANKLab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，师从李四教授，研究分布式数据流处理中的网络传输优化。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已投稿网络传输方向论文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篇，其中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篇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INFOCOM 2021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已接收；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篇拟投稿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INFOCOM 2022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 b="1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</a:t>
                </a:r>
                <a:r>
                  <a:rPr lang="en-US" altLang="zh-CN" sz="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Zhang</a:t>
                </a: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Si</a:t>
                </a:r>
                <a:r>
                  <a:rPr lang="zh-CN" altLang="en-US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Li, et al, TINA: A Fair Inter-datacenter Transmission Mechanism with Deadline Guarantee, INFOCOM 2020, CCF A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[Under Review] </a:t>
                </a:r>
                <a:r>
                  <a:rPr lang="en-US" altLang="zh-CN" sz="8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</a:t>
                </a:r>
                <a:r>
                  <a:rPr lang="en-US" altLang="zh-CN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Zhang</a:t>
                </a: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</a:t>
                </a:r>
                <a:r>
                  <a:rPr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Li, et al, Efficient </a:t>
                </a:r>
                <a:r>
                  <a:rPr lang="en-US" altLang="zh-CN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Coflow</a:t>
                </a: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Transmission for Distributed Stream Processing</a:t>
                </a:r>
              </a:p>
              <a:p>
                <a:pPr marL="171450" indent="-171450">
                  <a:lnSpc>
                    <a:spcPct val="150000"/>
                  </a:lnSpc>
                  <a:buFontTx/>
                  <a:buChar char="-"/>
                </a:pP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[Work</a:t>
                </a:r>
                <a:r>
                  <a:rPr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</a:t>
                </a:r>
                <a:r>
                  <a:rPr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Progress] </a:t>
                </a:r>
                <a:r>
                  <a:rPr lang="en-US" altLang="zh-CN" sz="800" b="1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Tiangou</a:t>
                </a:r>
                <a:r>
                  <a:rPr lang="en-US" altLang="zh-CN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Zhang</a:t>
                </a: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Si</a:t>
                </a:r>
                <a:r>
                  <a:rPr lang="zh-CN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Li, et al, Deeper Exercise Monitoring for Smart Gym using Fused RFID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魔角石墨烯超晶格中的非常规超导性研究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（大创项目）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独自主持大创项目一项，中期审查优秀（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top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20%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），已顺利结题。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D9B0D019-DCBC-410D-B1DA-10B254FCEF49}"/>
                </a:ext>
              </a:extLst>
            </p:cNvPr>
            <p:cNvSpPr txBox="1"/>
            <p:nvPr/>
          </p:nvSpPr>
          <p:spPr>
            <a:xfrm>
              <a:off x="5262862" y="3284360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2021.02 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至今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2E18E28D-CFDC-447A-B1FE-FF010FCBB2F0}"/>
                </a:ext>
              </a:extLst>
            </p:cNvPr>
            <p:cNvSpPr txBox="1"/>
            <p:nvPr/>
          </p:nvSpPr>
          <p:spPr>
            <a:xfrm>
              <a:off x="5269426" y="3708812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2019.10-2021.02</a:t>
              </a:r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7049C2D-3F6E-4E78-9D34-CBAD08E01296}"/>
                </a:ext>
              </a:extLst>
            </p:cNvPr>
            <p:cNvSpPr txBox="1"/>
            <p:nvPr/>
          </p:nvSpPr>
          <p:spPr>
            <a:xfrm>
              <a:off x="5251327" y="5058922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2019.12-2020.09</a:t>
              </a:r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0A87DD4C-8303-4DA1-AD96-F11644925AB0}"/>
              </a:ext>
            </a:extLst>
          </p:cNvPr>
          <p:cNvGrpSpPr/>
          <p:nvPr/>
        </p:nvGrpSpPr>
        <p:grpSpPr>
          <a:xfrm>
            <a:off x="331041" y="954052"/>
            <a:ext cx="6111086" cy="997615"/>
            <a:chOff x="331041" y="954052"/>
            <a:chExt cx="6111086" cy="997615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5367532E-D9F5-4534-B44F-0D1D3FF0F527}"/>
                </a:ext>
              </a:extLst>
            </p:cNvPr>
            <p:cNvGrpSpPr/>
            <p:nvPr/>
          </p:nvGrpSpPr>
          <p:grpSpPr>
            <a:xfrm>
              <a:off x="331041" y="955345"/>
              <a:ext cx="5774484" cy="924042"/>
              <a:chOff x="331041" y="812105"/>
              <a:chExt cx="5774484" cy="924042"/>
            </a:xfrm>
          </p:grpSpPr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2424618-106F-47AF-AA24-C1B53C18D297}"/>
                  </a:ext>
                </a:extLst>
              </p:cNvPr>
              <p:cNvSpPr txBox="1"/>
              <p:nvPr/>
            </p:nvSpPr>
            <p:spPr>
              <a:xfrm>
                <a:off x="332538" y="812105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基本信息</a:t>
                </a:r>
                <a:endPara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7A722106-FB16-406C-B5A9-9143ACABF8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088" y="1041965"/>
                <a:ext cx="569043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B86B644-5DBB-4883-AB88-A4901CA13C24}"/>
                  </a:ext>
                </a:extLst>
              </p:cNvPr>
              <p:cNvSpPr txBox="1"/>
              <p:nvPr/>
            </p:nvSpPr>
            <p:spPr>
              <a:xfrm>
                <a:off x="331041" y="1045060"/>
                <a:ext cx="3752950" cy="691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男   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岁   汉族   共青团员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电话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微信：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13329148059		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邮箱：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mingyuhzou@gmail.com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重庆邮电大学</a:t>
                </a:r>
                <a:r>
                  <a: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 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计算机科学与工程学院 </a:t>
                </a:r>
                <a:r>
                  <a: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–</a:t>
                </a:r>
                <a:r>
                  <a:rPr lang="zh-CN" altLang="en-US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软件工程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2022-2026</a:t>
                </a:r>
                <a:r>
                  <a:rPr lang="zh-CN" altLang="en-US" sz="9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9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021AC199-DA86-42A0-8A64-42E8083551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427" t="8473" r="9435" b="536"/>
            <a:stretch/>
          </p:blipFill>
          <p:spPr>
            <a:xfrm>
              <a:off x="5444512" y="954052"/>
              <a:ext cx="997615" cy="997615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8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A6E6CB2-5BE6-41B1-A8EE-A2CBCCC808D5}"/>
              </a:ext>
            </a:extLst>
          </p:cNvPr>
          <p:cNvSpPr txBox="1"/>
          <p:nvPr/>
        </p:nvSpPr>
        <p:spPr>
          <a:xfrm>
            <a:off x="2724388" y="363107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Tiangou Zhang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C62E26D-12A6-4791-AA31-311F8AE8D831}"/>
              </a:ext>
            </a:extLst>
          </p:cNvPr>
          <p:cNvGrpSpPr/>
          <p:nvPr/>
        </p:nvGrpSpPr>
        <p:grpSpPr>
          <a:xfrm>
            <a:off x="323038" y="708153"/>
            <a:ext cx="6135767" cy="1383977"/>
            <a:chOff x="327035" y="487080"/>
            <a:chExt cx="6135767" cy="138397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2529A06-4C74-4891-B75D-63799FFEF4AB}"/>
                </a:ext>
              </a:extLst>
            </p:cNvPr>
            <p:cNvSpPr txBox="1"/>
            <p:nvPr/>
          </p:nvSpPr>
          <p:spPr>
            <a:xfrm>
              <a:off x="328532" y="531517"/>
              <a:ext cx="103746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Information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F643358-B58C-4952-80D8-835D5E0FF9F5}"/>
                </a:ext>
              </a:extLst>
            </p:cNvPr>
            <p:cNvCxnSpPr>
              <a:cxnSpLocks/>
            </p:cNvCxnSpPr>
            <p:nvPr/>
          </p:nvCxnSpPr>
          <p:spPr>
            <a:xfrm>
              <a:off x="411082" y="761377"/>
              <a:ext cx="56904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9136854-13E3-47C0-BB53-5BEED570CD69}"/>
                </a:ext>
              </a:extLst>
            </p:cNvPr>
            <p:cNvSpPr txBox="1"/>
            <p:nvPr/>
          </p:nvSpPr>
          <p:spPr>
            <a:xfrm>
              <a:off x="327035" y="764472"/>
              <a:ext cx="5751896" cy="1106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Male	Age 19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Tel/WeChat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123-4567-8900		E-mail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tiangou@std.uestc.edu.cn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University of Electronic Science and Technology of China (UESTC)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(2018-2022)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School of Computer Science and Engineering - Computer Science and Technology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Weighted average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94.63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, GPA: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3.96/4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, ranking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1/713 (0.14%)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;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Overall quality ranking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1/713 (0.14%)</a:t>
              </a:r>
              <a:endParaRPr lang="en-US" altLang="zh-CN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D6F0E3C-2578-4E44-B63B-9FFD63775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" r="305"/>
            <a:stretch/>
          </p:blipFill>
          <p:spPr>
            <a:xfrm>
              <a:off x="5465187" y="487080"/>
              <a:ext cx="997615" cy="997615"/>
            </a:xfrm>
            <a:prstGeom prst="ellipse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7B272CF-81B6-4AAF-BFA5-72D0A25877BD}"/>
              </a:ext>
            </a:extLst>
          </p:cNvPr>
          <p:cNvGrpSpPr/>
          <p:nvPr/>
        </p:nvGrpSpPr>
        <p:grpSpPr>
          <a:xfrm>
            <a:off x="322290" y="2101124"/>
            <a:ext cx="6136515" cy="714491"/>
            <a:chOff x="331791" y="1976102"/>
            <a:chExt cx="6136515" cy="714491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FA5FFAE-4B21-4589-8904-5D818F66A39A}"/>
                </a:ext>
              </a:extLst>
            </p:cNvPr>
            <p:cNvSpPr txBox="1"/>
            <p:nvPr/>
          </p:nvSpPr>
          <p:spPr>
            <a:xfrm>
              <a:off x="332538" y="1976102"/>
              <a:ext cx="65274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Profile</a:t>
              </a: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4A573DD-4A9A-431C-AF33-1DED8745723B}"/>
                </a:ext>
              </a:extLst>
            </p:cNvPr>
            <p:cNvCxnSpPr/>
            <p:nvPr/>
          </p:nvCxnSpPr>
          <p:spPr>
            <a:xfrm>
              <a:off x="415088" y="2205962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E82990B-8901-4CFA-BB7D-AB888CEC24D6}"/>
                </a:ext>
              </a:extLst>
            </p:cNvPr>
            <p:cNvSpPr txBox="1"/>
            <p:nvPr/>
          </p:nvSpPr>
          <p:spPr>
            <a:xfrm>
              <a:off x="331791" y="2207256"/>
              <a:ext cx="6135767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Optimistic, kind and self-disciplined 3rd year undergraduates with a solid foundation in mathematics, strong learning ability, good project background and research experience.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9822D47-7DA0-4E86-A553-E64EA0C1B4BB}"/>
              </a:ext>
            </a:extLst>
          </p:cNvPr>
          <p:cNvGrpSpPr/>
          <p:nvPr/>
        </p:nvGrpSpPr>
        <p:grpSpPr>
          <a:xfrm>
            <a:off x="322282" y="2824609"/>
            <a:ext cx="6135775" cy="711122"/>
            <a:chOff x="332531" y="2989562"/>
            <a:chExt cx="6135775" cy="711122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D577605-4E2D-418C-A1D8-0F48DAFC1946}"/>
                </a:ext>
              </a:extLst>
            </p:cNvPr>
            <p:cNvSpPr txBox="1"/>
            <p:nvPr/>
          </p:nvSpPr>
          <p:spPr>
            <a:xfrm>
              <a:off x="332538" y="2989562"/>
              <a:ext cx="705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Honors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125935EB-B606-4E5D-BCFA-D9220F8E7100}"/>
                </a:ext>
              </a:extLst>
            </p:cNvPr>
            <p:cNvCxnSpPr/>
            <p:nvPr/>
          </p:nvCxnSpPr>
          <p:spPr>
            <a:xfrm>
              <a:off x="415088" y="3219422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FE3BE81-1FDA-4C6D-874C-EACB60B91853}"/>
                </a:ext>
              </a:extLst>
            </p:cNvPr>
            <p:cNvSpPr txBox="1"/>
            <p:nvPr/>
          </p:nvSpPr>
          <p:spPr>
            <a:xfrm>
              <a:off x="332531" y="3217347"/>
              <a:ext cx="6135767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National Scholarship, First-class Scholarship, Sichuan Comprehensive Quality A Certificate, Outstanding Communist Youth League Member, several awards in sports/arts, etc.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50062E-43D1-4F11-885A-2590E0711BDD}"/>
              </a:ext>
            </a:extLst>
          </p:cNvPr>
          <p:cNvGrpSpPr/>
          <p:nvPr/>
        </p:nvGrpSpPr>
        <p:grpSpPr>
          <a:xfrm>
            <a:off x="322272" y="8860821"/>
            <a:ext cx="6135766" cy="735030"/>
            <a:chOff x="332538" y="3610564"/>
            <a:chExt cx="6135768" cy="73503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E13FD2A-E30A-4C3A-B539-FCB88FBF5461}"/>
                </a:ext>
              </a:extLst>
            </p:cNvPr>
            <p:cNvSpPr txBox="1"/>
            <p:nvPr/>
          </p:nvSpPr>
          <p:spPr>
            <a:xfrm>
              <a:off x="332538" y="3610564"/>
              <a:ext cx="5469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Skills</a:t>
              </a: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CA4C432-085D-47E7-B57D-3D963430FA6E}"/>
                </a:ext>
              </a:extLst>
            </p:cNvPr>
            <p:cNvCxnSpPr/>
            <p:nvPr/>
          </p:nvCxnSpPr>
          <p:spPr>
            <a:xfrm>
              <a:off x="415088" y="3840424"/>
              <a:ext cx="605321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85AD29B-98C9-4056-88E4-A2F3F9C169C6}"/>
                </a:ext>
              </a:extLst>
            </p:cNvPr>
            <p:cNvSpPr txBox="1"/>
            <p:nvPr/>
          </p:nvSpPr>
          <p:spPr>
            <a:xfrm>
              <a:off x="332539" y="3862257"/>
              <a:ext cx="6135765" cy="4833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English proficiency</a:t>
              </a:r>
              <a:r>
                <a: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CET-6: 590</a:t>
              </a:r>
              <a:r>
                <a: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IELTS: 7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rPr>
                <a:t>Exceptional writing skills, Good with people (rank 1/29 in class mutual evaluation), etc.</a:t>
              </a:r>
              <a:endParaRPr lang="zh-CN" altLang="en-US" sz="9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81482ED-2395-47C3-9BB4-85D3EB7BD086}"/>
              </a:ext>
            </a:extLst>
          </p:cNvPr>
          <p:cNvGrpSpPr/>
          <p:nvPr/>
        </p:nvGrpSpPr>
        <p:grpSpPr>
          <a:xfrm>
            <a:off x="322272" y="8116794"/>
            <a:ext cx="6135766" cy="735030"/>
            <a:chOff x="-6615935" y="8498960"/>
            <a:chExt cx="6135766" cy="73503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AB997FE-A6B0-409B-B6D5-EE45C7E15921}"/>
                </a:ext>
              </a:extLst>
            </p:cNvPr>
            <p:cNvGrpSpPr/>
            <p:nvPr/>
          </p:nvGrpSpPr>
          <p:grpSpPr>
            <a:xfrm>
              <a:off x="-6615935" y="8498960"/>
              <a:ext cx="6135766" cy="735030"/>
              <a:chOff x="332538" y="3610564"/>
              <a:chExt cx="6135768" cy="735030"/>
            </a:xfrm>
          </p:grpSpPr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0F71FF4-A62D-423E-B303-EC04E3532D6A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101983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Experiences</a:t>
                </a: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B99337FB-5ED7-4BC8-B8DB-A5EDC13127A7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F3A8B93-D86F-43F6-9E1D-A80B76B5BC4F}"/>
                  </a:ext>
                </a:extLst>
              </p:cNvPr>
              <p:cNvSpPr txBox="1"/>
              <p:nvPr/>
            </p:nvSpPr>
            <p:spPr>
              <a:xfrm>
                <a:off x="332539" y="3862257"/>
                <a:ext cx="6135765" cy="483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QunGreen Volunteer Teaching Team      founder/leader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UESTC RelaxingZone Online Culture Studio      leader</a:t>
                </a:r>
                <a:endParaRPr lang="zh-CN" altLang="en-US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046889F-5370-47B3-BA2A-D80A99F385CF}"/>
                </a:ext>
              </a:extLst>
            </p:cNvPr>
            <p:cNvSpPr txBox="1"/>
            <p:nvPr/>
          </p:nvSpPr>
          <p:spPr>
            <a:xfrm>
              <a:off x="-1680795" y="879012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07/2019-08/2019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00232F6-5EEB-42DE-BA26-A1EFBC2744D4}"/>
                </a:ext>
              </a:extLst>
            </p:cNvPr>
            <p:cNvSpPr txBox="1"/>
            <p:nvPr/>
          </p:nvSpPr>
          <p:spPr>
            <a:xfrm>
              <a:off x="-1685577" y="8996540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09/2018-06/2020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3B70ABD1-06F8-46BA-A1A4-63CF7E07B456}"/>
              </a:ext>
            </a:extLst>
          </p:cNvPr>
          <p:cNvGrpSpPr/>
          <p:nvPr/>
        </p:nvGrpSpPr>
        <p:grpSpPr>
          <a:xfrm>
            <a:off x="322280" y="5836577"/>
            <a:ext cx="6135769" cy="1549032"/>
            <a:chOff x="-6615924" y="6497989"/>
            <a:chExt cx="6135769" cy="1549032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E1AB1358-83BD-4F03-B076-B9CD22DA53AF}"/>
                </a:ext>
              </a:extLst>
            </p:cNvPr>
            <p:cNvGrpSpPr/>
            <p:nvPr/>
          </p:nvGrpSpPr>
          <p:grpSpPr>
            <a:xfrm>
              <a:off x="-6615924" y="6497989"/>
              <a:ext cx="6135769" cy="1549032"/>
              <a:chOff x="332535" y="3610564"/>
              <a:chExt cx="6135771" cy="1549032"/>
            </a:xfrm>
          </p:grpSpPr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62FD93B-5410-4B2E-A8BB-6C56000E4BD5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91082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Internship</a:t>
                </a:r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180D9E87-3F87-48D5-B653-3E41D5F48192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1AE4472-AD89-4424-B5C8-518B49BE836E}"/>
                  </a:ext>
                </a:extLst>
              </p:cNvPr>
              <p:cNvSpPr txBox="1"/>
              <p:nvPr/>
            </p:nvSpPr>
            <p:spPr>
              <a:xfrm>
                <a:off x="332535" y="3845262"/>
                <a:ext cx="6135765" cy="1314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SenseTime, Shanghai      Algorithm Intern</a:t>
                </a:r>
                <a:endParaRPr lang="en-US" altLang="zh-CN" sz="9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Acted as an algorithm intern, participated in the development of SenseTime</a:t>
                </a:r>
                <a:r>
                  <a:rPr lang="en-US" altLang="zh-CN" sz="900">
                    <a:latin typeface="Corbel" panose="020B0503020204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’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 Progressive Care System, and designed models to achieve accurate analysis of patients</a:t>
                </a:r>
                <a:r>
                  <a:rPr lang="en-US" altLang="zh-CN" sz="900">
                    <a:latin typeface="Corbel" panose="020B0503020204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’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sleep quality based on monitored indicators.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ByteDance, Beijing      Front-end Intern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Acted as a front-end intern, participated in the development of a public welfare project group of ByteDance, and rated </a:t>
                </a:r>
                <a:r>
                  <a:rPr kumimoji="0" lang="en-US" altLang="zh-CN" sz="900" b="0" i="0" u="sng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Excellent</a:t>
                </a:r>
                <a:r>
                  <a:rPr kumimoji="0" lang="en-US" altLang="zh-CN" sz="9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C769DC16-C5AA-4F41-B77F-E44BF1C38B4D}"/>
                </a:ext>
              </a:extLst>
            </p:cNvPr>
            <p:cNvSpPr txBox="1"/>
            <p:nvPr/>
          </p:nvSpPr>
          <p:spPr>
            <a:xfrm>
              <a:off x="-1688292" y="6778670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08/2020-12/2020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0D839DD-5032-4EA7-B23C-50DF87C68EC0}"/>
                </a:ext>
              </a:extLst>
            </p:cNvPr>
            <p:cNvSpPr txBox="1"/>
            <p:nvPr/>
          </p:nvSpPr>
          <p:spPr>
            <a:xfrm>
              <a:off x="-1693099" y="739264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07/2020-08/2020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9463AF24-BB78-45F6-BD61-7FA9729DA30E}"/>
              </a:ext>
            </a:extLst>
          </p:cNvPr>
          <p:cNvGrpSpPr/>
          <p:nvPr/>
        </p:nvGrpSpPr>
        <p:grpSpPr>
          <a:xfrm>
            <a:off x="322272" y="7394603"/>
            <a:ext cx="6135771" cy="713197"/>
            <a:chOff x="-6615932" y="7326983"/>
            <a:chExt cx="6135771" cy="713197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EC5EA83A-E7FE-4510-8255-E8C48A0B1217}"/>
                </a:ext>
              </a:extLst>
            </p:cNvPr>
            <p:cNvGrpSpPr/>
            <p:nvPr/>
          </p:nvGrpSpPr>
          <p:grpSpPr>
            <a:xfrm>
              <a:off x="-6615932" y="7326983"/>
              <a:ext cx="6135771" cy="713197"/>
              <a:chOff x="332533" y="3610564"/>
              <a:chExt cx="6135773" cy="713197"/>
            </a:xfrm>
          </p:grpSpPr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27DAF1F-7FA0-4D7F-8DB1-5BA3E4F9D63F}"/>
                  </a:ext>
                </a:extLst>
              </p:cNvPr>
              <p:cNvSpPr txBox="1"/>
              <p:nvPr/>
            </p:nvSpPr>
            <p:spPr>
              <a:xfrm>
                <a:off x="332538" y="3610564"/>
                <a:ext cx="7537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b="1">
                    <a:solidFill>
                      <a:schemeClr val="accent1">
                        <a:lumMod val="7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Projects</a:t>
                </a: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E2C77583-C4A2-4E8F-AB55-F65F4DC1C185}"/>
                  </a:ext>
                </a:extLst>
              </p:cNvPr>
              <p:cNvCxnSpPr/>
              <p:nvPr/>
            </p:nvCxnSpPr>
            <p:spPr>
              <a:xfrm>
                <a:off x="415088" y="3840424"/>
                <a:ext cx="605321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1EAB654-1DB1-44EE-B462-92FCC12FF747}"/>
                  </a:ext>
                </a:extLst>
              </p:cNvPr>
              <p:cNvSpPr txBox="1"/>
              <p:nvPr/>
            </p:nvSpPr>
            <p:spPr>
              <a:xfrm>
                <a:off x="332533" y="3840424"/>
                <a:ext cx="6135765" cy="4833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Summer Camp for Tencent Cloud Developer</a:t>
                </a:r>
                <a:endParaRPr lang="en-US" altLang="zh-CN" sz="900" b="1" i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Participated in cloud development of WeChat mini apps,</a:t>
                </a:r>
                <a:r>
                  <a:rPr lang="zh-CN" altLang="en-US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and was awarded </a:t>
                </a:r>
                <a:r>
                  <a:rPr lang="en-US" altLang="zh-CN" sz="900" u="sng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Outstanding Camper</a:t>
                </a:r>
                <a:r>
                  <a:rPr lang="en-US" altLang="zh-CN" sz="9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(5%).</a:t>
                </a: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1F545E4-4A7A-48E6-813A-370B4083D1DC}"/>
                </a:ext>
              </a:extLst>
            </p:cNvPr>
            <p:cNvSpPr txBox="1"/>
            <p:nvPr/>
          </p:nvSpPr>
          <p:spPr>
            <a:xfrm>
              <a:off x="-1685989" y="7602331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05/2020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48735F1-3413-F37E-1FA9-0244704EB398}"/>
              </a:ext>
            </a:extLst>
          </p:cNvPr>
          <p:cNvGrpSpPr/>
          <p:nvPr/>
        </p:nvGrpSpPr>
        <p:grpSpPr>
          <a:xfrm>
            <a:off x="322280" y="3544725"/>
            <a:ext cx="6213437" cy="2282858"/>
            <a:chOff x="322280" y="3351074"/>
            <a:chExt cx="6213437" cy="2282858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84F59303-82F6-47E0-BDC6-02C04B023847}"/>
                </a:ext>
              </a:extLst>
            </p:cNvPr>
            <p:cNvGrpSpPr/>
            <p:nvPr/>
          </p:nvGrpSpPr>
          <p:grpSpPr>
            <a:xfrm>
              <a:off x="322280" y="3351074"/>
              <a:ext cx="6213437" cy="2282858"/>
              <a:chOff x="-6611164" y="4229558"/>
              <a:chExt cx="6213437" cy="2282858"/>
            </a:xfrm>
          </p:grpSpPr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08ED0157-E66B-4FCB-88D6-5967BB33C369}"/>
                  </a:ext>
                </a:extLst>
              </p:cNvPr>
              <p:cNvGrpSpPr/>
              <p:nvPr/>
            </p:nvGrpSpPr>
            <p:grpSpPr>
              <a:xfrm>
                <a:off x="-6611164" y="4229558"/>
                <a:ext cx="6213437" cy="2282858"/>
                <a:chOff x="332535" y="3610564"/>
                <a:chExt cx="6213439" cy="2282858"/>
              </a:xfrm>
            </p:grpSpPr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77017B5-73A1-474D-97EF-03E591EE3EA3}"/>
                    </a:ext>
                  </a:extLst>
                </p:cNvPr>
                <p:cNvSpPr txBox="1"/>
                <p:nvPr/>
              </p:nvSpPr>
              <p:spPr>
                <a:xfrm>
                  <a:off x="332538" y="3610564"/>
                  <a:ext cx="8194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100" b="1" dirty="0">
                      <a:solidFill>
                        <a:schemeClr val="accent1">
                          <a:lumMod val="75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Research</a:t>
                  </a:r>
                </a:p>
              </p:txBody>
            </p: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52E14E93-178C-4E6B-A224-F874487C1388}"/>
                    </a:ext>
                  </a:extLst>
                </p:cNvPr>
                <p:cNvCxnSpPr/>
                <p:nvPr/>
              </p:nvCxnSpPr>
              <p:spPr>
                <a:xfrm>
                  <a:off x="415088" y="3840424"/>
                  <a:ext cx="6053218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98F1A5CC-2C94-4E78-900E-923A3E5D1F23}"/>
                    </a:ext>
                  </a:extLst>
                </p:cNvPr>
                <p:cNvSpPr txBox="1"/>
                <p:nvPr/>
              </p:nvSpPr>
              <p:spPr>
                <a:xfrm>
                  <a:off x="332535" y="3840424"/>
                  <a:ext cx="6213439" cy="2052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9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Mobile Communications</a:t>
                  </a:r>
                  <a:endPara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Studying under Prof</a:t>
                  </a: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 Wenhao Wu, working in Mobile Comm, </a:t>
                  </a: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and still in the process </a:t>
                  </a: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of theoretical learning</a:t>
                  </a: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</a:t>
                  </a:r>
                  <a:endPara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9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Network Transmission Optimization</a:t>
                  </a:r>
                  <a:endPara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Joined the Guangzhou </a:t>
                  </a: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Key Laboratory </a:t>
                  </a: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of Advanced Networks. </a:t>
                  </a: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Studying under Prof</a:t>
                  </a: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 Xing Qian.</a:t>
                  </a:r>
                  <a:endParaRPr lang="en-US" altLang="zh-CN" sz="9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 paper accepted to INFOCOM 2020, 1 under review, and 1</a:t>
                  </a:r>
                  <a:r>
                    <a:rPr lang="zh-CN" altLang="en-US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work</a:t>
                  </a:r>
                  <a:r>
                    <a:rPr lang="zh-CN" altLang="en-US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in</a:t>
                  </a:r>
                  <a:r>
                    <a:rPr lang="zh-CN" altLang="en-US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9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progress</a:t>
                  </a:r>
                  <a:r>
                    <a:rPr lang="en-US" altLang="zh-CN" sz="9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.</a:t>
                  </a:r>
                </a:p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en-US" altLang="zh-CN" sz="8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Tiangou Zhang</a:t>
                  </a:r>
                  <a:r>
                    <a: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 Si</a:t>
                  </a:r>
                  <a:r>
                    <a:rPr lang="zh-CN" altLang="en-US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80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Li, et al, TINA: A Fair Inter-datacenter Transmission Mechanism with Deadline Guarantee, INFOCOM 2020, CCF A</a:t>
                  </a:r>
                </a:p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[Under Review] </a:t>
                  </a:r>
                  <a:r>
                    <a:rPr lang="en-US" altLang="zh-CN" sz="8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Tiangou Zhang</a:t>
                  </a: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</a:t>
                  </a:r>
                  <a:r>
                    <a:rPr lang="zh-CN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Si</a:t>
                  </a:r>
                  <a:r>
                    <a:rPr lang="zh-CN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Li, et al, Efficient Coflow Transmission for Distributed Stream Processing</a:t>
                  </a:r>
                </a:p>
                <a:p>
                  <a:pPr marL="171450" indent="-171450">
                    <a:lnSpc>
                      <a:spcPct val="150000"/>
                    </a:lnSpc>
                    <a:buFontTx/>
                    <a:buChar char="-"/>
                  </a:pP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[Work</a:t>
                  </a:r>
                  <a:r>
                    <a:rPr lang="zh-CN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in</a:t>
                  </a:r>
                  <a:r>
                    <a:rPr lang="zh-CN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Progress] </a:t>
                  </a:r>
                  <a:r>
                    <a:rPr lang="en-US" altLang="zh-CN" sz="800" b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Tiangou Zhang</a:t>
                  </a: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,</a:t>
                  </a:r>
                  <a:r>
                    <a:rPr lang="zh-CN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Si</a:t>
                  </a:r>
                  <a:r>
                    <a:rPr lang="zh-CN" altLang="en-US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</a:t>
                  </a:r>
                  <a:r>
                    <a:rPr lang="en-US" altLang="zh-CN" sz="8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Li, et al, Deeper Exercise Monitoring for Smart Gym using Fused RFID</a:t>
                  </a:r>
                </a:p>
                <a:p>
                  <a:pPr marL="171450" indent="-1714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zh-CN" sz="900" b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Unconventional superconductivity in magic-angle graphene superlattices</a:t>
                  </a:r>
                  <a:endParaRPr lang="en-US" altLang="zh-CN" sz="9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08B4D53-288D-40C3-BCEF-2726AD5DE0C6}"/>
                  </a:ext>
                </a:extLst>
              </p:cNvPr>
              <p:cNvSpPr txBox="1"/>
              <p:nvPr/>
            </p:nvSpPr>
            <p:spPr>
              <a:xfrm>
                <a:off x="-1681226" y="4917869"/>
                <a:ext cx="119888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10/2019-02/2021</a:t>
                </a:r>
                <a:endPara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61EB08B1-D7DF-4BB0-A9F9-477937A27CE0}"/>
                  </a:ext>
                </a:extLst>
              </p:cNvPr>
              <p:cNvSpPr txBox="1"/>
              <p:nvPr/>
            </p:nvSpPr>
            <p:spPr>
              <a:xfrm>
                <a:off x="-1674278" y="4507876"/>
                <a:ext cx="1198880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9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02/2021-now</a:t>
                </a:r>
                <a:endParaRPr lang="zh-CN" altLang="en-US" sz="9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E96AB810-D0A3-49C1-83E4-A1805AB3384C}"/>
                </a:ext>
              </a:extLst>
            </p:cNvPr>
            <p:cNvSpPr txBox="1"/>
            <p:nvPr/>
          </p:nvSpPr>
          <p:spPr>
            <a:xfrm>
              <a:off x="5259166" y="5385880"/>
              <a:ext cx="119888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9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12/2019-09/2020</a:t>
              </a:r>
              <a:endParaRPr lang="zh-CN" altLang="en-US" sz="9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1379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858</Words>
  <Application>Microsoft Office PowerPoint</Application>
  <PresentationFormat>A4 纸张(210x297 毫米)</PresentationFormat>
  <Paragraphs>84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Microsoft Yahei</vt:lpstr>
      <vt:lpstr>Microsoft Yahei</vt:lpstr>
      <vt:lpstr>Arial</vt:lpstr>
      <vt:lpstr>Calibri</vt:lpstr>
      <vt:lpstr>Calibri Light</vt:lpstr>
      <vt:lpstr>Corbel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 子豪</dc:creator>
  <cp:lastModifiedBy>e9743</cp:lastModifiedBy>
  <cp:revision>4</cp:revision>
  <dcterms:created xsi:type="dcterms:W3CDTF">2022-04-08T08:47:24Z</dcterms:created>
  <dcterms:modified xsi:type="dcterms:W3CDTF">2025-03-16T07:06:44Z</dcterms:modified>
</cp:coreProperties>
</file>