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7" r:id="rId4"/>
    <p:sldId id="259" r:id="rId5"/>
    <p:sldId id="258" r:id="rId6"/>
    <p:sldId id="260" r:id="rId7"/>
    <p:sldId id="261" r:id="rId8"/>
    <p:sldId id="270" r:id="rId9"/>
    <p:sldId id="262" r:id="rId10"/>
    <p:sldId id="271" r:id="rId11"/>
    <p:sldId id="264" r:id="rId12"/>
    <p:sldId id="265" r:id="rId13"/>
    <p:sldId id="267" r:id="rId14"/>
    <p:sldId id="269" r:id="rId15"/>
    <p:sldId id="272" r:id="rId16"/>
    <p:sldId id="273" r:id="rId17"/>
    <p:sldId id="279" r:id="rId18"/>
    <p:sldId id="274" r:id="rId19"/>
    <p:sldId id="280" r:id="rId20"/>
    <p:sldId id="277" r:id="rId21"/>
    <p:sldId id="278" r:id="rId22"/>
    <p:sldId id="276" r:id="rId23"/>
    <p:sldId id="275" r:id="rId24"/>
    <p:sldId id="282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1" autoAdjust="0"/>
  </p:normalViewPr>
  <p:slideViewPr>
    <p:cSldViewPr>
      <p:cViewPr varScale="1">
        <p:scale>
          <a:sx n="83" d="100"/>
          <a:sy n="83" d="100"/>
        </p:scale>
        <p:origin x="-4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BD4489C-87E1-4AB2-A7F8-6132AEC1E397}" type="datetimeFigureOut">
              <a:rPr lang="en-US" smtClean="0"/>
              <a:t>10/4/2011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50D7B1-2016-48E8-B025-A30268B35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</a:t>
            </a:r>
            <a:r>
              <a:rPr lang="en-US" dirty="0" err="1" smtClean="0"/>
              <a:t>Clusterings</a:t>
            </a:r>
            <a:r>
              <a:rPr lang="en-US" dirty="0" smtClean="0"/>
              <a:t>: Good, Bad, and Spectral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R. </a:t>
            </a:r>
            <a:r>
              <a:rPr lang="en-US" dirty="0" err="1" smtClean="0"/>
              <a:t>Kannan</a:t>
            </a:r>
            <a:r>
              <a:rPr lang="en-US" dirty="0" smtClean="0"/>
              <a:t>, S. </a:t>
            </a:r>
            <a:r>
              <a:rPr lang="en-US" dirty="0" err="1" smtClean="0"/>
              <a:t>Vempala</a:t>
            </a:r>
            <a:r>
              <a:rPr lang="en-US" dirty="0" smtClean="0"/>
              <a:t>, and A. </a:t>
            </a:r>
            <a:r>
              <a:rPr lang="en-US" dirty="0" err="1" smtClean="0"/>
              <a:t>Vetta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Presenter: Alex Cramer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</a:t>
            </a:r>
            <a:r>
              <a:rPr lang="en-US" b="1" dirty="0" smtClean="0"/>
              <a:t>conductance</a:t>
            </a:r>
            <a:r>
              <a:rPr lang="en-US" dirty="0" smtClean="0"/>
              <a:t> of a </a:t>
            </a:r>
            <a:r>
              <a:rPr lang="en-US" b="1" dirty="0" smtClean="0"/>
              <a:t>cut</a:t>
            </a:r>
            <a:r>
              <a:rPr lang="en-US" dirty="0" smtClean="0"/>
              <a:t> S on a cluster C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with expansion, the conductance of a </a:t>
            </a:r>
            <a:r>
              <a:rPr lang="en-US" b="1" dirty="0" smtClean="0"/>
              <a:t>cluster</a:t>
            </a:r>
            <a:r>
              <a:rPr lang="en-US" dirty="0" smtClean="0"/>
              <a:t> (</a:t>
            </a:r>
            <a:r>
              <a:rPr lang="en-US" b="1" dirty="0" smtClean="0"/>
              <a:t>clustering) </a:t>
            </a:r>
            <a:r>
              <a:rPr lang="en-US" dirty="0" smtClean="0"/>
              <a:t>is the minimum of the conductance of its cuts (clusters)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Conductance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19200" y="2590800"/>
          <a:ext cx="5835650" cy="788988"/>
        </p:xfrm>
        <a:graphic>
          <a:graphicData uri="http://schemas.openxmlformats.org/presentationml/2006/ole">
            <p:oleObj spid="_x0000_s6146" name="Document" r:id="rId3" imgW="6183678" imgH="83643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US" dirty="0" smtClean="0"/>
              <a:t>Outliers might: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Force the resulting clusters to have low quality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Cause the algorithm to cut high quality clusters into many small clusters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Conductance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2209800"/>
            <a:ext cx="4062044" cy="243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Introduce a term </a:t>
            </a:r>
            <a:r>
              <a:rPr lang="el-GR" dirty="0" smtClean="0"/>
              <a:t>ε</a:t>
            </a:r>
            <a:r>
              <a:rPr lang="en-US" dirty="0" smtClean="0"/>
              <a:t> to measure the weight of edges between clusters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</a:t>
            </a:r>
            <a:r>
              <a:rPr lang="el-GR" dirty="0" smtClean="0"/>
              <a:t>ε</a:t>
            </a:r>
            <a:r>
              <a:rPr lang="en-US" dirty="0" smtClean="0"/>
              <a:t> is the ratio of edge weight between clusters to total edge weight of the graph</a:t>
            </a:r>
          </a:p>
          <a:p>
            <a:endParaRPr lang="en-US" dirty="0" smtClean="0"/>
          </a:p>
          <a:p>
            <a:r>
              <a:rPr lang="en-US" dirty="0" smtClean="0"/>
              <a:t>These two combine to a bi-criteria for clusters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ε</a:t>
            </a:r>
            <a:r>
              <a:rPr lang="en-US" dirty="0" smtClean="0"/>
              <a:t>) clustering seeks to maximizes conductance, </a:t>
            </a:r>
            <a:r>
              <a:rPr lang="el-GR" dirty="0" smtClean="0"/>
              <a:t>α</a:t>
            </a:r>
            <a:r>
              <a:rPr lang="en-US" dirty="0" smtClean="0"/>
              <a:t> and minimize </a:t>
            </a:r>
            <a:r>
              <a:rPr lang="el-GR" dirty="0" smtClean="0"/>
              <a:t>ε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Bi-criteria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219200" y="2133600"/>
          <a:ext cx="5837237" cy="914400"/>
        </p:xfrm>
        <a:graphic>
          <a:graphicData uri="http://schemas.openxmlformats.org/presentationml/2006/ole">
            <p:oleObj spid="_x0000_s8194" name="Document" r:id="rId3" imgW="6183678" imgH="978239" progId="Word.Document.12">
              <p:embed/>
            </p:oleObj>
          </a:graphicData>
        </a:graphic>
      </p:graphicFrame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Quality</a:t>
            </a:r>
          </a:p>
          <a:p>
            <a:pPr lvl="1"/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Conductance</a:t>
            </a:r>
          </a:p>
          <a:p>
            <a:pPr lvl="1"/>
            <a:r>
              <a:rPr lang="en-US" dirty="0" smtClean="0"/>
              <a:t>Bi-criteria </a:t>
            </a:r>
          </a:p>
          <a:p>
            <a:r>
              <a:rPr lang="en-US" b="1" dirty="0" smtClean="0"/>
              <a:t>Approximate-Cluster Performance</a:t>
            </a:r>
          </a:p>
          <a:p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Worst Case	</a:t>
            </a:r>
          </a:p>
          <a:p>
            <a:pPr lvl="1"/>
            <a:r>
              <a:rPr lang="en-US" dirty="0" smtClean="0"/>
              <a:t>Good Case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 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ε</a:t>
            </a:r>
            <a:r>
              <a:rPr lang="en-US" dirty="0" smtClean="0"/>
              <a:t>) clustering is very intensive</a:t>
            </a:r>
          </a:p>
          <a:p>
            <a:endParaRPr lang="en-US" dirty="0" smtClean="0"/>
          </a:p>
          <a:p>
            <a:r>
              <a:rPr lang="en-US" dirty="0" smtClean="0"/>
              <a:t>In the case of fixed </a:t>
            </a:r>
            <a:r>
              <a:rPr lang="el-GR" dirty="0" smtClean="0"/>
              <a:t>ε</a:t>
            </a:r>
            <a:r>
              <a:rPr lang="en-US" dirty="0" smtClean="0"/>
              <a:t>=0, maximizing </a:t>
            </a:r>
            <a:r>
              <a:rPr lang="el-GR" dirty="0" smtClean="0"/>
              <a:t>α</a:t>
            </a:r>
            <a:r>
              <a:rPr lang="en-US" dirty="0" smtClean="0"/>
              <a:t> requires finding the conductance of a graph, which is NP-Hard</a:t>
            </a:r>
          </a:p>
          <a:p>
            <a:endParaRPr lang="en-US" dirty="0" smtClean="0"/>
          </a:p>
          <a:p>
            <a:r>
              <a:rPr lang="en-US" dirty="0" smtClean="0"/>
              <a:t>Instead, base an algorithm around some approximation of the minimum cut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Approximate-Cluster Algorithm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there is a subroutine </a:t>
            </a:r>
            <a:r>
              <a:rPr lang="en-US" i="1" dirty="0" smtClean="0"/>
              <a:t>A </a:t>
            </a:r>
            <a:r>
              <a:rPr lang="en-US" dirty="0" smtClean="0"/>
              <a:t>for finding a close-to-minimum cut on a graph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i="1" dirty="0" smtClean="0"/>
              <a:t>A</a:t>
            </a:r>
            <a:r>
              <a:rPr lang="en-US" dirty="0" smtClean="0"/>
              <a:t> to find a low-conductance cut on G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Recurse</a:t>
            </a:r>
            <a:r>
              <a:rPr lang="en-US" dirty="0" smtClean="0"/>
              <a:t> on the pieces induced by the cut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Stop when the desired conductance is reached</a:t>
            </a:r>
          </a:p>
          <a:p>
            <a:pPr marL="594360" indent="-457200"/>
            <a:endParaRPr lang="en-US" dirty="0" smtClean="0"/>
          </a:p>
          <a:p>
            <a:r>
              <a:rPr lang="en-US" dirty="0" smtClean="0"/>
              <a:t>If there is a minimum conductance cut of x, the approximation </a:t>
            </a:r>
            <a:r>
              <a:rPr lang="en-US" i="1" dirty="0" smtClean="0"/>
              <a:t>A</a:t>
            </a:r>
            <a:r>
              <a:rPr lang="en-US" dirty="0" smtClean="0"/>
              <a:t> will find one of conductance </a:t>
            </a:r>
            <a:r>
              <a:rPr lang="en-US" dirty="0" err="1" smtClean="0"/>
              <a:t>Kx</a:t>
            </a:r>
            <a:r>
              <a:rPr lang="en-US" baseline="30000" dirty="0" err="1" smtClean="0"/>
              <a:t>v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Approximate-Cluster Algorithm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Theorem 3.1</a:t>
            </a:r>
            <a:r>
              <a:rPr lang="en-US" dirty="0" smtClean="0"/>
              <a:t>: If G has an 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ε</a:t>
            </a:r>
            <a:r>
              <a:rPr lang="en-US" dirty="0" smtClean="0"/>
              <a:t>)-clustering, then the approximate-cluster algorithm will find a clustering of quality: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Approximate Cluster Performance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600200" y="3200400"/>
          <a:ext cx="6099175" cy="1552575"/>
        </p:xfrm>
        <a:graphic>
          <a:graphicData uri="http://schemas.openxmlformats.org/presentationml/2006/ole">
            <p:oleObj spid="_x0000_s27650" name="Document" r:id="rId3" imgW="6099262" imgH="155229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Notes on Theorem 3.1</a:t>
            </a:r>
          </a:p>
          <a:p>
            <a:pPr lvl="1"/>
            <a:r>
              <a:rPr lang="en-US" dirty="0" smtClean="0"/>
              <a:t>Bound on conductance comes from termination condition: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Proof of the </a:t>
            </a:r>
            <a:r>
              <a:rPr lang="el-GR" dirty="0" smtClean="0"/>
              <a:t>ε</a:t>
            </a:r>
            <a:r>
              <a:rPr lang="en-US" dirty="0" smtClean="0"/>
              <a:t> portion depends on the recursive nature of the algorithm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Approximate Cluster Performance</a:t>
            </a:r>
            <a:endParaRPr lang="en-US" dirty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05075" y="2743200"/>
          <a:ext cx="3081338" cy="927100"/>
        </p:xfrm>
        <a:graphic>
          <a:graphicData uri="http://schemas.openxmlformats.org/presentationml/2006/ole">
            <p:oleObj spid="_x0000_s30724" name="Document" r:id="rId3" imgW="3088773" imgH="926772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Quality</a:t>
            </a:r>
          </a:p>
          <a:p>
            <a:pPr lvl="1"/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Conductance</a:t>
            </a:r>
          </a:p>
          <a:p>
            <a:pPr lvl="1"/>
            <a:r>
              <a:rPr lang="en-US" dirty="0" smtClean="0"/>
              <a:t>Bi-criteria </a:t>
            </a:r>
          </a:p>
          <a:p>
            <a:r>
              <a:rPr lang="en-US" dirty="0" smtClean="0"/>
              <a:t>Approximate-Cluster Performance</a:t>
            </a:r>
          </a:p>
          <a:p>
            <a:r>
              <a:rPr lang="en-US" b="1" dirty="0" smtClean="0"/>
              <a:t>Spectral Clustering</a:t>
            </a:r>
          </a:p>
          <a:p>
            <a:pPr lvl="1"/>
            <a:r>
              <a:rPr lang="en-US" b="1" dirty="0" smtClean="0"/>
              <a:t>Worst Case	</a:t>
            </a:r>
          </a:p>
          <a:p>
            <a:pPr lvl="1"/>
            <a:r>
              <a:rPr lang="en-US" b="1" dirty="0" smtClean="0"/>
              <a:t>Good Case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Follows the approximate-cluster structure using a </a:t>
            </a:r>
            <a:r>
              <a:rPr lang="en-US" dirty="0" smtClean="0"/>
              <a:t>spectral </a:t>
            </a:r>
            <a:r>
              <a:rPr lang="en-US" dirty="0" smtClean="0"/>
              <a:t>algorithm for </a:t>
            </a:r>
            <a:r>
              <a:rPr lang="en-US" i="1" dirty="0" smtClean="0"/>
              <a:t>A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Normalize A and find its 2</a:t>
            </a:r>
            <a:r>
              <a:rPr lang="en-US" baseline="30000" dirty="0" smtClean="0"/>
              <a:t>nd</a:t>
            </a:r>
            <a:r>
              <a:rPr lang="en-US" dirty="0" smtClean="0"/>
              <a:t> right eigenvector v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Find the cut of best conductance </a:t>
            </a:r>
            <a:r>
              <a:rPr lang="en-US" dirty="0" err="1" smtClean="0"/>
              <a:t>wrt</a:t>
            </a:r>
            <a:r>
              <a:rPr lang="en-US" dirty="0" smtClean="0"/>
              <a:t>. v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Order the rows of A based on their projection onto v:</a:t>
            </a:r>
          </a:p>
          <a:p>
            <a:pPr marL="1088136" lvl="2" indent="-457200">
              <a:buFont typeface="+mj-lt"/>
              <a:buAutoNum type="arabicPeriod"/>
            </a:pPr>
            <a:r>
              <a:rPr lang="en-US" dirty="0" smtClean="0"/>
              <a:t>Cut find an index j </a:t>
            </a:r>
            <a:r>
              <a:rPr lang="en-US" dirty="0" err="1" smtClean="0"/>
              <a:t>s.t</a:t>
            </a:r>
            <a:r>
              <a:rPr lang="en-US" dirty="0" smtClean="0"/>
              <a:t>. the cut S = {1,…j} minimizes the conductance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Divide V into C</a:t>
            </a:r>
            <a:r>
              <a:rPr lang="en-US" baseline="-25000" dirty="0" smtClean="0"/>
              <a:t>1</a:t>
            </a:r>
            <a:r>
              <a:rPr lang="en-US" dirty="0" smtClean="0"/>
              <a:t> = S, C</a:t>
            </a:r>
            <a:r>
              <a:rPr lang="en-US" baseline="-25000" dirty="0" smtClean="0"/>
              <a:t>2</a:t>
            </a:r>
            <a:r>
              <a:rPr lang="en-US" dirty="0" smtClean="0"/>
              <a:t> = S’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err="1" smtClean="0"/>
              <a:t>Recurse</a:t>
            </a:r>
            <a:r>
              <a:rPr lang="en-US" dirty="0" smtClean="0"/>
              <a:t> on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Spectral Algorithm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Quality</a:t>
            </a:r>
          </a:p>
          <a:p>
            <a:pPr lvl="1"/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Conductance</a:t>
            </a:r>
          </a:p>
          <a:p>
            <a:pPr lvl="1"/>
            <a:r>
              <a:rPr lang="en-US" dirty="0" smtClean="0"/>
              <a:t>Bi-criteria </a:t>
            </a:r>
          </a:p>
          <a:p>
            <a:r>
              <a:rPr lang="en-US" dirty="0" smtClean="0"/>
              <a:t>Approximate-Cluster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Worst Case	</a:t>
            </a:r>
          </a:p>
          <a:p>
            <a:pPr lvl="1"/>
            <a:r>
              <a:rPr lang="en-US" dirty="0" smtClean="0"/>
              <a:t>Good Case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Corollary 4.2</a:t>
            </a:r>
            <a:r>
              <a:rPr lang="en-US" dirty="0" smtClean="0"/>
              <a:t>: If G has an </a:t>
            </a:r>
            <a:r>
              <a:rPr lang="en-US" dirty="0" smtClean="0"/>
              <a:t>(</a:t>
            </a:r>
            <a:r>
              <a:rPr lang="el-GR" dirty="0" smtClean="0"/>
              <a:t>α</a:t>
            </a:r>
            <a:r>
              <a:rPr lang="en-US" dirty="0" smtClean="0"/>
              <a:t>,</a:t>
            </a:r>
            <a:r>
              <a:rPr lang="el-GR" dirty="0" smtClean="0"/>
              <a:t>ε</a:t>
            </a:r>
            <a:r>
              <a:rPr lang="en-US" dirty="0" smtClean="0"/>
              <a:t>)-clustering, then the spectral algorithm will find a clustering of quality: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amounts to K=√2, v =</a:t>
            </a:r>
            <a:r>
              <a:rPr lang="en-US" dirty="0" smtClean="0"/>
              <a:t> ½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Worst-Case Spectral Performance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895600"/>
          <a:ext cx="5999163" cy="1528763"/>
        </p:xfrm>
        <a:graphic>
          <a:graphicData uri="http://schemas.openxmlformats.org/presentationml/2006/ole">
            <p:oleObj spid="_x0000_s28674" name="Document" r:id="rId3" imgW="6099262" imgH="155229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there is a “good” clustering available, we can bound performance differently</a:t>
            </a:r>
          </a:p>
          <a:p>
            <a:endParaRPr lang="en-US" dirty="0" smtClean="0"/>
          </a:p>
          <a:p>
            <a:r>
              <a:rPr lang="en-US" b="1" dirty="0" smtClean="0"/>
              <a:t>Theorem 4.3</a:t>
            </a:r>
            <a:r>
              <a:rPr lang="en-US" dirty="0" smtClean="0"/>
              <a:t>: Say that A = B+E where </a:t>
            </a:r>
          </a:p>
          <a:p>
            <a:pPr lvl="1"/>
            <a:r>
              <a:rPr lang="en-US" dirty="0" smtClean="0"/>
              <a:t>B is a block-diagonal with k normalized sub-blocks</a:t>
            </a:r>
          </a:p>
          <a:p>
            <a:pPr lvl="1"/>
            <a:r>
              <a:rPr lang="en-US" dirty="0" smtClean="0"/>
              <a:t>The largest sub-block of B is of size O(n/k)</a:t>
            </a:r>
          </a:p>
          <a:p>
            <a:pPr lvl="1"/>
            <a:r>
              <a:rPr lang="en-US" dirty="0" smtClean="0"/>
              <a:t>E introduces edges between clusters in B</a:t>
            </a:r>
          </a:p>
          <a:p>
            <a:pPr lvl="1"/>
            <a:r>
              <a:rPr lang="el-GR" dirty="0" smtClean="0"/>
              <a:t>λ</a:t>
            </a:r>
            <a:r>
              <a:rPr lang="en-US" baseline="-25000" dirty="0" smtClean="0"/>
              <a:t>k+1</a:t>
            </a:r>
            <a:r>
              <a:rPr lang="en-US" dirty="0" smtClean="0"/>
              <a:t>(B) + ║E║≤ </a:t>
            </a:r>
            <a:r>
              <a:rPr lang="el-GR" dirty="0" smtClean="0"/>
              <a:t>δ</a:t>
            </a:r>
            <a:r>
              <a:rPr lang="en-US" dirty="0" smtClean="0"/>
              <a:t> &lt; ½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Then the spectral clustering algorithm </a:t>
            </a:r>
            <a:r>
              <a:rPr lang="en-US" b="1" dirty="0" smtClean="0"/>
              <a:t>misclassifies O(</a:t>
            </a:r>
            <a:r>
              <a:rPr lang="el-GR" b="1" dirty="0" smtClean="0"/>
              <a:t>δ</a:t>
            </a:r>
            <a:r>
              <a:rPr lang="en-US" b="1" baseline="30000" dirty="0" smtClean="0"/>
              <a:t>2</a:t>
            </a:r>
            <a:r>
              <a:rPr lang="en-US" b="1" dirty="0" smtClean="0"/>
              <a:t>n) rows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Cluster Performance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 Quality</a:t>
            </a:r>
          </a:p>
          <a:p>
            <a:pPr lvl="1"/>
            <a:r>
              <a:rPr lang="en-US" dirty="0" smtClean="0"/>
              <a:t>Expansion</a:t>
            </a:r>
          </a:p>
          <a:p>
            <a:pPr lvl="1"/>
            <a:r>
              <a:rPr lang="en-US" dirty="0" smtClean="0"/>
              <a:t>Conductance</a:t>
            </a:r>
          </a:p>
          <a:p>
            <a:pPr lvl="1"/>
            <a:r>
              <a:rPr lang="en-US" dirty="0" smtClean="0"/>
              <a:t>Bi-criteria </a:t>
            </a:r>
          </a:p>
          <a:p>
            <a:r>
              <a:rPr lang="en-US" dirty="0" smtClean="0"/>
              <a:t>Approximate-Cluster Performance</a:t>
            </a:r>
          </a:p>
          <a:p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Worst Case	</a:t>
            </a:r>
          </a:p>
          <a:p>
            <a:pPr lvl="1"/>
            <a:r>
              <a:rPr lang="en-US" dirty="0" smtClean="0"/>
              <a:t>Good Case</a:t>
            </a:r>
          </a:p>
          <a:p>
            <a:r>
              <a:rPr lang="en-US" b="1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Defined a fairly effective measure of cluster quality: conductance/cut-weight bi-criteria</a:t>
            </a:r>
          </a:p>
          <a:p>
            <a:endParaRPr lang="en-US" dirty="0" smtClean="0"/>
          </a:p>
          <a:p>
            <a:r>
              <a:rPr lang="en-US" dirty="0" smtClean="0"/>
              <a:t>Used this quality measure to derive worst-case performance for a general algorithm, and for a common spectral one</a:t>
            </a:r>
          </a:p>
          <a:p>
            <a:endParaRPr lang="en-US" dirty="0" smtClean="0"/>
          </a:p>
          <a:p>
            <a:r>
              <a:rPr lang="en-US" dirty="0" smtClean="0"/>
              <a:t>Not much consideration given to computation time and implementation</a:t>
            </a:r>
          </a:p>
          <a:p>
            <a:endParaRPr lang="en-US" dirty="0" smtClean="0"/>
          </a:p>
          <a:p>
            <a:r>
              <a:rPr lang="en-US" dirty="0" smtClean="0"/>
              <a:t>Implemented as the divide phase of </a:t>
            </a:r>
            <a:r>
              <a:rPr lang="en-US" dirty="0" err="1" smtClean="0"/>
              <a:t>Eigencluster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R. </a:t>
            </a:r>
            <a:r>
              <a:rPr lang="en-US" dirty="0" err="1" smtClean="0"/>
              <a:t>Kannan</a:t>
            </a:r>
            <a:r>
              <a:rPr lang="en-US" dirty="0" smtClean="0"/>
              <a:t>, S. </a:t>
            </a:r>
            <a:r>
              <a:rPr lang="en-US" dirty="0" err="1" smtClean="0"/>
              <a:t>Vempala</a:t>
            </a:r>
            <a:r>
              <a:rPr lang="en-US" dirty="0" smtClean="0"/>
              <a:t>, and A. </a:t>
            </a:r>
            <a:r>
              <a:rPr lang="en-US" dirty="0" err="1" smtClean="0"/>
              <a:t>Vetta</a:t>
            </a:r>
            <a:r>
              <a:rPr lang="en-US" dirty="0" smtClean="0"/>
              <a:t> “On </a:t>
            </a:r>
            <a:r>
              <a:rPr lang="en-US" dirty="0" err="1" smtClean="0"/>
              <a:t>Clusterings</a:t>
            </a:r>
            <a:r>
              <a:rPr lang="en-US" dirty="0" smtClean="0"/>
              <a:t>: Good, Bad and Spectral” in Proceedings of the Symposium on Foundations of Computer Science </a:t>
            </a:r>
            <a:r>
              <a:rPr lang="en-US" dirty="0" smtClean="0"/>
              <a:t>2000</a:t>
            </a:r>
          </a:p>
          <a:p>
            <a:r>
              <a:rPr lang="en-US" dirty="0" smtClean="0"/>
              <a:t>David </a:t>
            </a:r>
            <a:r>
              <a:rPr lang="en-US" dirty="0" smtClean="0"/>
              <a:t>Cheng, Ravi </a:t>
            </a:r>
            <a:r>
              <a:rPr lang="en-US" dirty="0" err="1" smtClean="0"/>
              <a:t>Kannan</a:t>
            </a:r>
            <a:r>
              <a:rPr lang="en-US" dirty="0" smtClean="0"/>
              <a:t>, </a:t>
            </a:r>
            <a:r>
              <a:rPr lang="en-US" dirty="0" err="1" smtClean="0"/>
              <a:t>Santosh</a:t>
            </a:r>
            <a:r>
              <a:rPr lang="en-US" dirty="0" smtClean="0"/>
              <a:t> </a:t>
            </a:r>
            <a:r>
              <a:rPr lang="en-US" dirty="0" err="1" smtClean="0"/>
              <a:t>Vempala</a:t>
            </a:r>
            <a:r>
              <a:rPr lang="en-US" dirty="0" smtClean="0"/>
              <a:t> and Grant </a:t>
            </a:r>
            <a:r>
              <a:rPr lang="en-US" dirty="0" smtClean="0"/>
              <a:t>Wang. </a:t>
            </a:r>
            <a:r>
              <a:rPr lang="en-US" dirty="0" smtClean="0"/>
              <a:t>A Divide-and- Merge methodology for </a:t>
            </a:r>
            <a:r>
              <a:rPr lang="en-US" dirty="0" smtClean="0"/>
              <a:t>Clustering. </a:t>
            </a:r>
            <a:r>
              <a:rPr lang="en-US" dirty="0" smtClean="0"/>
              <a:t>ACM SIGMOD/PODS, 2005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Cluster Quality</a:t>
            </a:r>
          </a:p>
          <a:p>
            <a:pPr lvl="1"/>
            <a:r>
              <a:rPr lang="en-US" b="1" dirty="0" smtClean="0"/>
              <a:t>Expansion</a:t>
            </a:r>
          </a:p>
          <a:p>
            <a:pPr lvl="1"/>
            <a:r>
              <a:rPr lang="en-US" b="1" dirty="0" smtClean="0"/>
              <a:t>Conductance</a:t>
            </a:r>
          </a:p>
          <a:p>
            <a:pPr lvl="1"/>
            <a:r>
              <a:rPr lang="en-US" b="1" dirty="0" smtClean="0"/>
              <a:t>Bi-criteria </a:t>
            </a:r>
          </a:p>
          <a:p>
            <a:r>
              <a:rPr lang="en-US" dirty="0" smtClean="0"/>
              <a:t>Approximate-Cluster</a:t>
            </a:r>
            <a:r>
              <a:rPr lang="en-US" b="1" dirty="0" smtClean="0"/>
              <a:t>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Spectral Clustering</a:t>
            </a:r>
          </a:p>
          <a:p>
            <a:pPr lvl="1"/>
            <a:r>
              <a:rPr lang="en-US" dirty="0" smtClean="0"/>
              <a:t>Worst Case	</a:t>
            </a:r>
          </a:p>
          <a:p>
            <a:pPr lvl="1"/>
            <a:r>
              <a:rPr lang="en-US" dirty="0" smtClean="0"/>
              <a:t>Good Case</a:t>
            </a:r>
          </a:p>
          <a:p>
            <a:r>
              <a:rPr lang="en-US" dirty="0" smtClean="0"/>
              <a:t>Conclusions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problem of clustering n objects as a similarity graph G, with similarity matrix A: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 is an </a:t>
            </a:r>
            <a:r>
              <a:rPr lang="en-US" dirty="0" err="1" smtClean="0"/>
              <a:t>nxn</a:t>
            </a:r>
            <a:r>
              <a:rPr lang="en-US" dirty="0" smtClean="0"/>
              <a:t> symmetric matrix </a:t>
            </a:r>
          </a:p>
          <a:p>
            <a:pPr lvl="1"/>
            <a:r>
              <a:rPr lang="en-US" dirty="0" smtClean="0"/>
              <a:t>A has entries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 which denote similarity between vertices </a:t>
            </a:r>
            <a:r>
              <a:rPr lang="en-US" dirty="0" err="1" smtClean="0"/>
              <a:t>i</a:t>
            </a:r>
            <a:r>
              <a:rPr lang="en-US" dirty="0" smtClean="0"/>
              <a:t> and j in the graph</a:t>
            </a:r>
          </a:p>
          <a:p>
            <a:endParaRPr lang="en-US" dirty="0" smtClean="0"/>
          </a:p>
          <a:p>
            <a:r>
              <a:rPr lang="en-US" dirty="0" smtClean="0"/>
              <a:t>How do we measure the quality of a cluster?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035260"/>
            <a:ext cx="2811469" cy="241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657600"/>
            <a:ext cx="2906098" cy="289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219200"/>
            <a:ext cx="5029200" cy="4788091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21792" marR="0" lvl="1" indent="-228600" algn="l" defTabSz="914400" rtl="0" eaLnBrk="1" fontAlgn="auto" latinLnBrk="0" hangingPunct="1">
              <a:lnSpc>
                <a:spcPct val="100000"/>
              </a:lnSpc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Many measures exist, but often favor simplicity over effectiveness (cut “B” in each case)</a:t>
            </a:r>
            <a:endParaRPr lang="en-US" sz="28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/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r>
              <a:rPr lang="en-US" sz="2800" dirty="0" smtClean="0"/>
              <a:t>The cut “A” (dashed line) in each of these examples optimizes the quality measure derived in the paper</a:t>
            </a:r>
          </a:p>
          <a:p>
            <a:pPr marL="365760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</a:pPr>
            <a:endParaRPr lang="en-US" sz="2800" dirty="0" smtClean="0"/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4114800" cy="4525963"/>
          </a:xfrm>
        </p:spPr>
        <p:txBody>
          <a:bodyPr/>
          <a:lstStyle/>
          <a:p>
            <a:r>
              <a:rPr lang="en-US" dirty="0" smtClean="0"/>
              <a:t>Can measure the quality of a cluster by the possible cuts on the cluster</a:t>
            </a:r>
          </a:p>
          <a:p>
            <a:endParaRPr lang="en-US" dirty="0" smtClean="0"/>
          </a:p>
          <a:p>
            <a:r>
              <a:rPr lang="en-US" dirty="0" smtClean="0"/>
              <a:t>A good cut (low cost, well clustered pieces) indicates the original cluster was of low quality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447800"/>
            <a:ext cx="4114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362200"/>
            <a:ext cx="4022891" cy="236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the </a:t>
            </a:r>
            <a:r>
              <a:rPr lang="en-US" b="1" dirty="0" smtClean="0"/>
              <a:t>expansion</a:t>
            </a:r>
            <a:r>
              <a:rPr lang="en-US" dirty="0" smtClean="0"/>
              <a:t> of a </a:t>
            </a:r>
            <a:r>
              <a:rPr lang="en-US" b="1" dirty="0" smtClean="0"/>
              <a:t>cut</a:t>
            </a:r>
            <a:r>
              <a:rPr lang="en-US" dirty="0" smtClean="0"/>
              <a:t>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good cut is one with low expansion:</a:t>
            </a:r>
          </a:p>
          <a:p>
            <a:pPr lvl="1"/>
            <a:r>
              <a:rPr lang="en-US" dirty="0" smtClean="0"/>
              <a:t>The inter-cluster edges are small</a:t>
            </a:r>
          </a:p>
          <a:p>
            <a:pPr lvl="1"/>
            <a:r>
              <a:rPr lang="en-US" dirty="0" smtClean="0"/>
              <a:t>The size of the resulting clusters is large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Expansion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2028825"/>
          <a:ext cx="4183063" cy="1590675"/>
        </p:xfrm>
        <a:graphic>
          <a:graphicData uri="http://schemas.openxmlformats.org/presentationml/2006/ole">
            <p:oleObj spid="_x0000_s4099" name="Document" r:id="rId3" imgW="4371612" imgH="1669269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cut with low expansion generates high quality clusters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expansion of a cluster </a:t>
            </a:r>
            <a:r>
              <a:rPr lang="en-US" dirty="0" smtClean="0"/>
              <a:t>is the minimum expansion of all cuts on the cluster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expansion of a clustering</a:t>
            </a:r>
            <a:r>
              <a:rPr lang="en-US" dirty="0" smtClean="0"/>
              <a:t> is the minimum expansion of all its clusters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Expansion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7543800" cy="4525963"/>
          </a:xfrm>
        </p:spPr>
        <p:txBody>
          <a:bodyPr/>
          <a:lstStyle/>
          <a:p>
            <a:r>
              <a:rPr lang="en-US" dirty="0" smtClean="0"/>
              <a:t>In some cases one dissimilar point will drag down the quality of a cluster</a:t>
            </a:r>
          </a:p>
          <a:p>
            <a:endParaRPr lang="en-US" dirty="0" smtClean="0"/>
          </a:p>
          <a:p>
            <a:r>
              <a:rPr lang="en-US" dirty="0" smtClean="0"/>
              <a:t>Quality measure should lend more importance to points with more neighbors</a:t>
            </a:r>
          </a:p>
          <a:p>
            <a:endParaRPr lang="en-US" dirty="0" smtClean="0"/>
          </a:p>
          <a:p>
            <a:r>
              <a:rPr lang="en-US" dirty="0" smtClean="0"/>
              <a:t>Generalize to conductance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Quality: Expansion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330</TotalTime>
  <Words>901</Words>
  <Application>Microsoft Office PowerPoint</Application>
  <PresentationFormat>On-screen Show (4:3)</PresentationFormat>
  <Paragraphs>173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Concourse</vt:lpstr>
      <vt:lpstr>Microsoft Office Word Document</vt:lpstr>
      <vt:lpstr>On Clusterings: Good, Bad, and Spectral</vt:lpstr>
      <vt:lpstr>Outline</vt:lpstr>
      <vt:lpstr>Outline</vt:lpstr>
      <vt:lpstr>Cluster Quality</vt:lpstr>
      <vt:lpstr>Cluster Quality</vt:lpstr>
      <vt:lpstr>Cluster Quality</vt:lpstr>
      <vt:lpstr>Cluster Quality: Expansion</vt:lpstr>
      <vt:lpstr>Cluster Quality: Expansion</vt:lpstr>
      <vt:lpstr>Cluster Quality: Expansion</vt:lpstr>
      <vt:lpstr>Cluster Quality: Conductance</vt:lpstr>
      <vt:lpstr>Cluster Quality: Conductance</vt:lpstr>
      <vt:lpstr>Cluster Quality: Bi-criteria</vt:lpstr>
      <vt:lpstr>Outline</vt:lpstr>
      <vt:lpstr>Approximate-Cluster Algorithm</vt:lpstr>
      <vt:lpstr>Approximate-Cluster Algorithm</vt:lpstr>
      <vt:lpstr>Approximate Cluster Performance</vt:lpstr>
      <vt:lpstr>Approximate Cluster Performance</vt:lpstr>
      <vt:lpstr>Outline</vt:lpstr>
      <vt:lpstr>Spectral Algorithm</vt:lpstr>
      <vt:lpstr>Worst-Case Spectral Performance</vt:lpstr>
      <vt:lpstr>Good Cluster Performance</vt:lpstr>
      <vt:lpstr>Outline</vt:lpstr>
      <vt:lpstr>Conclusions</vt:lpstr>
      <vt:lpstr>Questions?</vt:lpstr>
      <vt:lpstr>Sources</vt:lpstr>
    </vt:vector>
  </TitlesOfParts>
  <Company>NASA - Code 540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Clusterings: Good, Bad, and Spectral</dc:title>
  <dc:creator>Alex Cramer</dc:creator>
  <cp:lastModifiedBy>Alex Cramer</cp:lastModifiedBy>
  <cp:revision>36</cp:revision>
  <dcterms:created xsi:type="dcterms:W3CDTF">2011-10-04T14:02:51Z</dcterms:created>
  <dcterms:modified xsi:type="dcterms:W3CDTF">2011-10-04T19:32:54Z</dcterms:modified>
</cp:coreProperties>
</file>