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8E0C-BD30-44B6-8F5D-BBB790BD66E3}" type="datetimeFigureOut">
              <a:rPr lang="en-US" smtClean="0"/>
              <a:pPr/>
              <a:t>11/8/2011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5ABD1-C4BD-466A-A370-150869516D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2438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Manifold Regularization: A Geometric Framework for Learning from Labeled and Unlabeled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81400"/>
            <a:ext cx="70866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Authors: M. </a:t>
            </a:r>
            <a:r>
              <a:rPr lang="en-US" dirty="0" err="1" smtClean="0"/>
              <a:t>Belkin</a:t>
            </a:r>
            <a:r>
              <a:rPr lang="en-US" dirty="0" smtClean="0"/>
              <a:t>, P. </a:t>
            </a:r>
            <a:r>
              <a:rPr lang="en-US" dirty="0" err="1" smtClean="0"/>
              <a:t>Niyogi</a:t>
            </a:r>
            <a:r>
              <a:rPr lang="en-US" dirty="0" smtClean="0"/>
              <a:t> and V. </a:t>
            </a:r>
            <a:r>
              <a:rPr lang="en-US" dirty="0" err="1" smtClean="0"/>
              <a:t>Sindhwani</a:t>
            </a:r>
            <a:endParaRPr lang="en-US" dirty="0" smtClean="0"/>
          </a:p>
          <a:p>
            <a:r>
              <a:rPr lang="en-US" sz="2600" dirty="0" smtClean="0"/>
              <a:t>Journal of Machine Learning Research, 2006</a:t>
            </a:r>
          </a:p>
          <a:p>
            <a:endParaRPr lang="en-US" sz="2800" dirty="0"/>
          </a:p>
          <a:p>
            <a:r>
              <a:rPr lang="en-US" sz="2800" dirty="0" smtClean="0"/>
              <a:t>Presented by: </a:t>
            </a:r>
            <a:r>
              <a:rPr lang="en-US" sz="2800" dirty="0" err="1" smtClean="0"/>
              <a:t>Huy</a:t>
            </a:r>
            <a:r>
              <a:rPr lang="en-US" sz="2800" dirty="0" smtClean="0"/>
              <a:t> </a:t>
            </a:r>
            <a:r>
              <a:rPr lang="en-US" sz="2800" dirty="0" err="1" smtClean="0"/>
              <a:t>Tho</a:t>
            </a:r>
            <a:r>
              <a:rPr lang="en-US" sz="2800" dirty="0" smtClean="0"/>
              <a:t> Ho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Objective function: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/>
              <a:t>Representer</a:t>
            </a:r>
            <a:r>
              <a:rPr lang="en-US" sz="2400" dirty="0" smtClean="0"/>
              <a:t> Theorem: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Replace into the objective function: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r>
              <a:rPr lang="en-US" sz="2000" dirty="0" smtClean="0"/>
              <a:t>where       is the Gram matrix,                           is the label vector </a:t>
            </a:r>
          </a:p>
          <a:p>
            <a:r>
              <a:rPr lang="en-US" sz="2400" dirty="0" smtClean="0"/>
              <a:t>Solution: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905000"/>
            <a:ext cx="2832709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819400"/>
            <a:ext cx="2133600" cy="66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0" y="3962400"/>
            <a:ext cx="4114800" cy="60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5486400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4800" y="4724400"/>
            <a:ext cx="14001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52600" y="4724400"/>
            <a:ext cx="1809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Laplacian</a:t>
            </a:r>
            <a:r>
              <a:rPr lang="en-US" dirty="0" smtClean="0"/>
              <a:t> Regularized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Objective function: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err="1" smtClean="0"/>
              <a:t>Representer</a:t>
            </a:r>
            <a:r>
              <a:rPr lang="en-US" sz="2400" dirty="0" smtClean="0"/>
              <a:t> Theorem: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Solution: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where                                     and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981200"/>
            <a:ext cx="46958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352800"/>
            <a:ext cx="21812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0" y="4495800"/>
            <a:ext cx="34766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257800"/>
            <a:ext cx="22955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53000" y="5257800"/>
            <a:ext cx="25527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Objective function: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Approximation: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Representer</a:t>
            </a:r>
            <a:r>
              <a:rPr lang="en-US" sz="2400" dirty="0" smtClean="0"/>
              <a:t> Theorem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057400"/>
            <a:ext cx="23812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048000"/>
            <a:ext cx="479107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4419600"/>
            <a:ext cx="405765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Objective function for a 2 class problem: </a:t>
            </a:r>
            <a:endParaRPr lang="en-US" sz="24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2057400"/>
            <a:ext cx="42005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– Two Moon Dataset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71600"/>
            <a:ext cx="5216838" cy="2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962400"/>
            <a:ext cx="5029200" cy="19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5943600"/>
            <a:ext cx="5334000" cy="392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 – Hand Digit Recognition</a:t>
            </a:r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33905" cy="259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17827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USPS dataset</a:t>
            </a:r>
          </a:p>
          <a:p>
            <a:r>
              <a:rPr lang="en-US" sz="2400" dirty="0" smtClean="0"/>
              <a:t>45 binary classification problems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framework for data-dependent geometric regularization</a:t>
            </a:r>
          </a:p>
          <a:p>
            <a:r>
              <a:rPr lang="en-US" sz="2400" dirty="0" smtClean="0"/>
              <a:t>New </a:t>
            </a:r>
            <a:r>
              <a:rPr lang="en-US" sz="2400" dirty="0" err="1" smtClean="0"/>
              <a:t>Representer</a:t>
            </a:r>
            <a:r>
              <a:rPr lang="en-US" sz="2400" dirty="0" smtClean="0"/>
              <a:t> Theorem</a:t>
            </a:r>
          </a:p>
          <a:p>
            <a:pPr lvl="1"/>
            <a:r>
              <a:rPr lang="en-US" sz="2000" dirty="0" smtClean="0"/>
              <a:t>Semi-supervised learning</a:t>
            </a:r>
          </a:p>
          <a:p>
            <a:pPr lvl="1"/>
            <a:r>
              <a:rPr lang="en-US" sz="2000" dirty="0" smtClean="0"/>
              <a:t>Unsupervised learning</a:t>
            </a:r>
          </a:p>
          <a:p>
            <a:pPr lvl="1"/>
            <a:r>
              <a:rPr lang="en-US" sz="2000" dirty="0" smtClean="0"/>
              <a:t>Fully-supervised learning</a:t>
            </a:r>
          </a:p>
          <a:p>
            <a:r>
              <a:rPr lang="en-US" sz="2400" dirty="0" smtClean="0"/>
              <a:t>Pros: </a:t>
            </a:r>
          </a:p>
          <a:p>
            <a:pPr lvl="1"/>
            <a:r>
              <a:rPr lang="en-US" sz="2000" dirty="0" smtClean="0"/>
              <a:t>Exploit the geometric structure of the marginal distribution of training samples.</a:t>
            </a:r>
          </a:p>
          <a:p>
            <a:r>
              <a:rPr lang="en-US" sz="2400" dirty="0" smtClean="0"/>
              <a:t>Cons: </a:t>
            </a:r>
          </a:p>
          <a:p>
            <a:pPr lvl="1"/>
            <a:r>
              <a:rPr lang="en-US" sz="2000" dirty="0" smtClean="0"/>
              <a:t>The marginal distribution does not have any geometric structure.</a:t>
            </a:r>
          </a:p>
          <a:p>
            <a:pPr lvl="1"/>
            <a:r>
              <a:rPr lang="en-US" sz="2000" dirty="0" smtClean="0"/>
              <a:t>The geometric structure of the marginal distribution is hard to recover.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Introduction</a:t>
            </a:r>
          </a:p>
          <a:p>
            <a:r>
              <a:rPr lang="en-US" sz="2400" dirty="0" smtClean="0"/>
              <a:t>Reproducing Kernel Hilbert Space</a:t>
            </a:r>
          </a:p>
          <a:p>
            <a:r>
              <a:rPr lang="en-US" sz="2400" dirty="0" smtClean="0"/>
              <a:t>Standard learning </a:t>
            </a:r>
            <a:r>
              <a:rPr lang="en-US" sz="2400" dirty="0"/>
              <a:t>f</a:t>
            </a:r>
            <a:r>
              <a:rPr lang="en-US" sz="2400" dirty="0" smtClean="0"/>
              <a:t>ramework</a:t>
            </a:r>
          </a:p>
          <a:p>
            <a:r>
              <a:rPr lang="en-US" sz="2400" dirty="0" smtClean="0"/>
              <a:t>Semi-supervised learning framework </a:t>
            </a:r>
            <a:r>
              <a:rPr lang="en-US" sz="2400" dirty="0" smtClean="0"/>
              <a:t>with geometric regularization</a:t>
            </a:r>
          </a:p>
          <a:p>
            <a:pPr lvl="1"/>
            <a:r>
              <a:rPr lang="en-US" sz="2400" dirty="0" err="1" smtClean="0"/>
              <a:t>Laplacian</a:t>
            </a:r>
            <a:r>
              <a:rPr lang="en-US" sz="2400" dirty="0" smtClean="0"/>
              <a:t> </a:t>
            </a:r>
            <a:r>
              <a:rPr lang="en-US" sz="2400" dirty="0" smtClean="0"/>
              <a:t>R</a:t>
            </a:r>
            <a:r>
              <a:rPr lang="en-US" sz="2400" dirty="0" smtClean="0"/>
              <a:t>egularized </a:t>
            </a:r>
            <a:r>
              <a:rPr lang="en-US" sz="2400" dirty="0" smtClean="0"/>
              <a:t>L</a:t>
            </a:r>
            <a:r>
              <a:rPr lang="en-US" sz="2400" dirty="0" smtClean="0"/>
              <a:t>east </a:t>
            </a:r>
            <a:r>
              <a:rPr lang="en-US" sz="2400" dirty="0" smtClean="0"/>
              <a:t>S</a:t>
            </a:r>
            <a:r>
              <a:rPr lang="en-US" sz="2400" dirty="0" smtClean="0"/>
              <a:t>quares</a:t>
            </a:r>
            <a:endParaRPr lang="en-US" sz="2400" dirty="0" smtClean="0"/>
          </a:p>
          <a:p>
            <a:r>
              <a:rPr lang="en-US" sz="2400" dirty="0" smtClean="0"/>
              <a:t>Unsupervised </a:t>
            </a:r>
            <a:r>
              <a:rPr lang="en-US" sz="2400" dirty="0" smtClean="0"/>
              <a:t>and fully-supervised learning</a:t>
            </a:r>
          </a:p>
          <a:p>
            <a:r>
              <a:rPr lang="en-US" sz="2400" dirty="0" smtClean="0"/>
              <a:t>Experiments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7921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2 labeled examples</a:t>
            </a:r>
          </a:p>
          <a:p>
            <a:r>
              <a:rPr lang="en-US" sz="2400" dirty="0" smtClean="0"/>
              <a:t>Prior notion of simplicity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447800"/>
            <a:ext cx="4038600" cy="370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2493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Additional unlabeled examples </a:t>
            </a:r>
          </a:p>
          <a:p>
            <a:r>
              <a:rPr lang="en-US" sz="2400" dirty="0" smtClean="0"/>
              <a:t>Geometric structure of marginal distribution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1371600"/>
            <a:ext cx="3810000" cy="342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Reproducing Kernel </a:t>
            </a:r>
            <a:r>
              <a:rPr lang="en-US" dirty="0" smtClean="0"/>
              <a:t>Hilbert </a:t>
            </a:r>
            <a:r>
              <a:rPr lang="en-US" dirty="0" smtClean="0"/>
              <a:t>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Hilbert </a:t>
            </a:r>
            <a:r>
              <a:rPr lang="en-US" sz="2400" dirty="0" smtClean="0"/>
              <a:t>space </a:t>
            </a:r>
            <a:r>
              <a:rPr lang="en-US" sz="2400" i="1" dirty="0" smtClean="0"/>
              <a:t> </a:t>
            </a:r>
            <a:r>
              <a:rPr lang="en-US" sz="2400" i="1" dirty="0" smtClean="0"/>
              <a:t>     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Real or complex inner product space</a:t>
            </a:r>
          </a:p>
          <a:p>
            <a:pPr lvl="1"/>
            <a:r>
              <a:rPr lang="en-US" sz="2400" dirty="0" smtClean="0"/>
              <a:t>Complete metric space</a:t>
            </a:r>
          </a:p>
          <a:p>
            <a:r>
              <a:rPr lang="en-US" sz="2400" dirty="0" smtClean="0"/>
              <a:t>Reproducing Kernel Hilbert Space (RKHS):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 smtClean="0"/>
              <a:t>       is an arbitrary set</a:t>
            </a:r>
          </a:p>
          <a:p>
            <a:pPr lvl="1"/>
            <a:r>
              <a:rPr lang="en-US" sz="2400" dirty="0" smtClean="0"/>
              <a:t>         is a Hilbert space of functions on </a:t>
            </a:r>
            <a:endParaRPr lang="en-US" sz="2400" dirty="0" smtClean="0"/>
          </a:p>
          <a:p>
            <a:pPr lvl="1"/>
            <a:r>
              <a:rPr lang="en-US" sz="2400" dirty="0" smtClean="0"/>
              <a:t>         is a RKHS if every linear map of the form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from        to the complex numbers is continuous for  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1600200"/>
            <a:ext cx="381000" cy="34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429000"/>
            <a:ext cx="3331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810000" y="4724400"/>
          <a:ext cx="1590675" cy="409575"/>
        </p:xfrm>
        <a:graphic>
          <a:graphicData uri="http://schemas.openxmlformats.org/presentationml/2006/ole">
            <p:oleObj spid="_x0000_s1035" name="Equation" r:id="rId5" imgW="889000" imgH="228600" progId="Equation.DSMT4">
              <p:embed/>
            </p:oleObj>
          </a:graphicData>
        </a:graphic>
      </p:graphicFrame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267200"/>
            <a:ext cx="381000" cy="34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86200"/>
            <a:ext cx="381000" cy="34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5181600"/>
            <a:ext cx="381000" cy="349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7391400" y="5105400"/>
          <a:ext cx="952500" cy="409575"/>
        </p:xfrm>
        <a:graphic>
          <a:graphicData uri="http://schemas.openxmlformats.org/presentationml/2006/ole">
            <p:oleObj spid="_x0000_s1037" name="Equation" r:id="rId6" imgW="405872" imgH="177569" progId="Equation.DSMT4">
              <p:embed/>
            </p:oleObj>
          </a:graphicData>
        </a:graphic>
      </p:graphicFrame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3886200"/>
            <a:ext cx="333131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Learning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                               : a Mercer kernel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: associated RKHS of functions                 with norm</a:t>
            </a:r>
          </a:p>
          <a:p>
            <a:r>
              <a:rPr lang="en-US" sz="2400" dirty="0" smtClean="0"/>
              <a:t>Standard framework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r>
              <a:rPr lang="en-US" sz="2000" dirty="0" smtClean="0"/>
              <a:t>     is the loss function:</a:t>
            </a:r>
          </a:p>
          <a:p>
            <a:pPr lvl="2"/>
            <a:r>
              <a:rPr lang="en-US" sz="1600" dirty="0" smtClean="0"/>
              <a:t> </a:t>
            </a:r>
            <a:r>
              <a:rPr lang="en-US" sz="1600" dirty="0" smtClean="0"/>
              <a:t>                                : regularized least squares (RLS)</a:t>
            </a:r>
          </a:p>
          <a:p>
            <a:pPr lvl="2">
              <a:buNone/>
            </a:pPr>
            <a:endParaRPr lang="en-US" sz="1600" dirty="0" smtClean="0"/>
          </a:p>
          <a:p>
            <a:pPr lvl="2"/>
            <a:r>
              <a:rPr lang="en-US" sz="1600" dirty="0" smtClean="0"/>
              <a:t>                                            : support vector machines (SVM)</a:t>
            </a:r>
          </a:p>
          <a:p>
            <a:r>
              <a:rPr lang="en-US" sz="2400" dirty="0" smtClean="0"/>
              <a:t>Classical </a:t>
            </a:r>
            <a:r>
              <a:rPr lang="en-US" sz="2400" dirty="0" err="1" smtClean="0"/>
              <a:t>Representer</a:t>
            </a:r>
            <a:r>
              <a:rPr lang="en-US" sz="2400" dirty="0" smtClean="0"/>
              <a:t> Theorem:</a:t>
            </a:r>
            <a:endParaRPr 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76400"/>
            <a:ext cx="2057400" cy="27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133600"/>
            <a:ext cx="4476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133600"/>
            <a:ext cx="9048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43800" y="2133600"/>
            <a:ext cx="647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2895600"/>
            <a:ext cx="4381500" cy="869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95400" y="3810000"/>
            <a:ext cx="2190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52600" y="4114800"/>
            <a:ext cx="1371600" cy="39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2" name="Picture 1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05200" y="5486400"/>
            <a:ext cx="2052637" cy="67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303" name="Picture 15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76400" y="4724400"/>
            <a:ext cx="1981200" cy="32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New objective function: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2000" dirty="0" smtClean="0"/>
          </a:p>
          <a:p>
            <a:pPr lvl="1"/>
            <a:r>
              <a:rPr lang="en-US" sz="2000" dirty="0" smtClean="0"/>
              <a:t> </a:t>
            </a:r>
            <a:r>
              <a:rPr lang="en-US" sz="2000" dirty="0" smtClean="0"/>
              <a:t>            reflects the intrinsic structure of </a:t>
            </a:r>
          </a:p>
          <a:p>
            <a:r>
              <a:rPr lang="en-US" sz="2400" dirty="0" smtClean="0"/>
              <a:t>If        is known, we have the new </a:t>
            </a:r>
            <a:r>
              <a:rPr lang="en-US" sz="2400" dirty="0" err="1" smtClean="0"/>
              <a:t>Representer</a:t>
            </a:r>
            <a:r>
              <a:rPr lang="en-US" sz="2400" dirty="0" smtClean="0"/>
              <a:t> Theorem: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where </a:t>
            </a:r>
          </a:p>
          <a:p>
            <a:r>
              <a:rPr lang="en-US" sz="2400" dirty="0" smtClean="0"/>
              <a:t>Both </a:t>
            </a:r>
            <a:r>
              <a:rPr lang="en-US" sz="2400" dirty="0" err="1" smtClean="0"/>
              <a:t>regularizers</a:t>
            </a:r>
            <a:r>
              <a:rPr lang="en-US" sz="2400" dirty="0" smtClean="0"/>
              <a:t> are needed:</a:t>
            </a:r>
          </a:p>
          <a:p>
            <a:pPr lvl="1"/>
            <a:r>
              <a:rPr lang="en-US" sz="2000" dirty="0" smtClean="0"/>
              <a:t>True underlying marginal distribution is usually not known.</a:t>
            </a:r>
          </a:p>
          <a:p>
            <a:pPr lvl="1"/>
            <a:r>
              <a:rPr lang="en-US" sz="2000" dirty="0" smtClean="0"/>
              <a:t>Manifold assumption may not hold.</a:t>
            </a:r>
            <a:endParaRPr lang="en-US" sz="2000" dirty="0" smtClean="0"/>
          </a:p>
          <a:p>
            <a:endParaRPr lang="en-US" sz="2400" dirty="0"/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057400"/>
            <a:ext cx="43434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54992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895600"/>
            <a:ext cx="34680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276600"/>
            <a:ext cx="34680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9800" y="3733800"/>
            <a:ext cx="4419600" cy="678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000" y="4648200"/>
            <a:ext cx="1447800" cy="2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        is not known,          is approximated by labeled and unlabeled data</a:t>
            </a:r>
          </a:p>
          <a:p>
            <a:r>
              <a:rPr lang="en-US" sz="2400" dirty="0" smtClean="0"/>
              <a:t>Given                      : label data and                  : unlabeled data, the optimization problem becomes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>
              <a:buNone/>
            </a:pP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where          : edge weights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	            : graph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 smtClean="0"/>
              <a:t>          </a:t>
            </a:r>
            <a:r>
              <a:rPr lang="en-US" sz="2400" dirty="0" smtClean="0"/>
              <a:t>: diagonal matrix where </a:t>
            </a:r>
            <a:endParaRPr lang="en-US" sz="2000" dirty="0" smtClean="0"/>
          </a:p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676400"/>
            <a:ext cx="34680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200400"/>
            <a:ext cx="5867400" cy="1445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1600200"/>
            <a:ext cx="54992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2438400"/>
            <a:ext cx="1295400" cy="371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05400" y="2438400"/>
            <a:ext cx="1066800" cy="42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81200" y="50292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05000" y="5486400"/>
            <a:ext cx="1252537" cy="29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57800" y="5867400"/>
            <a:ext cx="1733955" cy="407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5000" y="5943600"/>
            <a:ext cx="228600" cy="28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Regularization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Representer</a:t>
            </a:r>
            <a:r>
              <a:rPr lang="en-US" sz="2400" dirty="0" smtClean="0"/>
              <a:t> Theorem: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Remark:  the normalized graph </a:t>
            </a:r>
            <a:r>
              <a:rPr lang="en-US" sz="2400" dirty="0" err="1" smtClean="0"/>
              <a:t>Laplacian</a:t>
            </a: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performed better in practice </a:t>
            </a:r>
            <a:endParaRPr lang="en-US" sz="2400" dirty="0"/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057400"/>
            <a:ext cx="24384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3810000"/>
            <a:ext cx="2236824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373</Words>
  <Application>Microsoft Office PowerPoint</Application>
  <PresentationFormat>On-screen Show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MathType 6.0 Equation</vt:lpstr>
      <vt:lpstr>Manifold Regularization: A Geometric Framework for Learning from Labeled and Unlabeled Examples</vt:lpstr>
      <vt:lpstr>Overview</vt:lpstr>
      <vt:lpstr>Introduction</vt:lpstr>
      <vt:lpstr>Introduction</vt:lpstr>
      <vt:lpstr>Reproducing Kernel Hilbert Space</vt:lpstr>
      <vt:lpstr>Standard Learning Framework</vt:lpstr>
      <vt:lpstr>Geometric Regularization</vt:lpstr>
      <vt:lpstr>Geometric Regularization</vt:lpstr>
      <vt:lpstr>Geometric Regularization</vt:lpstr>
      <vt:lpstr>Regularized Least Squares</vt:lpstr>
      <vt:lpstr>Laplacian Regularized Least Squares</vt:lpstr>
      <vt:lpstr>Unsupervised Learning</vt:lpstr>
      <vt:lpstr>Fully-Supervised Learning</vt:lpstr>
      <vt:lpstr>Experiments – Two Moon Dataset</vt:lpstr>
      <vt:lpstr>Experiments – Hand Digit Recognition</vt:lpstr>
      <vt:lpstr>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Manifold Regularization: A Geometric Framework for Learning from Labeled and Unlabeled Examples</dc:title>
  <dc:creator>hhuytho</dc:creator>
  <cp:lastModifiedBy>hhuytho</cp:lastModifiedBy>
  <cp:revision>21</cp:revision>
  <dcterms:created xsi:type="dcterms:W3CDTF">2011-11-08T16:40:38Z</dcterms:created>
  <dcterms:modified xsi:type="dcterms:W3CDTF">2011-11-08T19:18:04Z</dcterms:modified>
</cp:coreProperties>
</file>