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4" r:id="rId10"/>
    <p:sldId id="265" r:id="rId11"/>
    <p:sldId id="263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1" autoAdjust="0"/>
    <p:restoredTop sz="94660"/>
  </p:normalViewPr>
  <p:slideViewPr>
    <p:cSldViewPr>
      <p:cViewPr varScale="1">
        <p:scale>
          <a:sx n="71" d="100"/>
          <a:sy n="71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1EF3AD-1F0D-4167-8CB8-BA44BCD909EE}" type="datetimeFigureOut">
              <a:rPr lang="en-US" smtClean="0"/>
              <a:pPr/>
              <a:t>9/11/2011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35F707C-FC06-4EC7-971D-22A5F12419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f"/><Relationship Id="rId3" Type="http://schemas.openxmlformats.org/officeDocument/2006/relationships/image" Target="../media/image9.tiff"/><Relationship Id="rId7" Type="http://schemas.openxmlformats.org/officeDocument/2006/relationships/image" Target="../media/image13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tiff"/><Relationship Id="rId5" Type="http://schemas.openxmlformats.org/officeDocument/2006/relationships/image" Target="../media/image11.tiff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Michael Jones           ENEE698Q             Fall 2011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E</a:t>
            </a:r>
            <a:r>
              <a:rPr lang="en-US" dirty="0" smtClean="0"/>
              <a:t> step can modified to have a general dissimilarity measure            which leads to the K-</a:t>
            </a:r>
            <a:r>
              <a:rPr lang="en-US" dirty="0" err="1" smtClean="0"/>
              <a:t>medoids</a:t>
            </a:r>
            <a:r>
              <a:rPr lang="en-US" dirty="0" smtClean="0"/>
              <a:t> algorithm.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Can speed up K-means through various methods:</a:t>
            </a:r>
          </a:p>
          <a:p>
            <a:pPr lvl="1"/>
            <a:r>
              <a:rPr lang="en-US" dirty="0" smtClean="0"/>
              <a:t>Pre-compute a tree where near by points are in the same sub tree. (</a:t>
            </a:r>
            <a:r>
              <a:rPr lang="en-US" dirty="0" err="1" smtClean="0"/>
              <a:t>Ramas</a:t>
            </a:r>
            <a:r>
              <a:rPr lang="en-US" dirty="0" smtClean="0"/>
              <a:t>. And </a:t>
            </a:r>
            <a:r>
              <a:rPr lang="en-US" dirty="0" err="1" smtClean="0"/>
              <a:t>Paliwal</a:t>
            </a:r>
            <a:r>
              <a:rPr lang="en-US" dirty="0" smtClean="0"/>
              <a:t>, 1990)</a:t>
            </a:r>
          </a:p>
          <a:p>
            <a:pPr lvl="1"/>
            <a:r>
              <a:rPr lang="en-US" dirty="0" smtClean="0"/>
              <a:t>Use triangle inequality for computing distances. (Hodgson,1998).</a:t>
            </a:r>
            <a:endParaRPr lang="en-US" dirty="0"/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91000" y="2209800"/>
            <a:ext cx="933450" cy="381000"/>
          </a:xfrm>
          <a:prstGeom prst="rect">
            <a:avLst/>
          </a:prstGeom>
          <a:noFill/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429000"/>
            <a:ext cx="2466243" cy="838200"/>
          </a:xfrm>
          <a:prstGeom prst="rect">
            <a:avLst/>
          </a:prstGeom>
          <a:noFill/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9525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Quantization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Proposed by Robert M. Gray</a:t>
            </a:r>
          </a:p>
          <a:p>
            <a:r>
              <a:rPr lang="en-US" dirty="0" smtClean="0"/>
              <a:t>Algorithm is nearly identical to K-Means</a:t>
            </a:r>
          </a:p>
          <a:p>
            <a:pPr lvl="1"/>
            <a:r>
              <a:rPr lang="en-US" dirty="0" smtClean="0"/>
              <a:t>“Step 0. Given: A training sequence and an initial decoder.</a:t>
            </a:r>
          </a:p>
          <a:p>
            <a:pPr lvl="1"/>
            <a:r>
              <a:rPr lang="en-US" dirty="0" smtClean="0"/>
              <a:t>Step 1. Encode the training sequence into a sequence of channel symbols using the given decoder minimum distortion rule. If the average distortion is small enough, quit.</a:t>
            </a:r>
          </a:p>
          <a:p>
            <a:pPr lvl="1"/>
            <a:r>
              <a:rPr lang="en-US" dirty="0" smtClean="0"/>
              <a:t>Step 2. Replace the old reproduction codeword of the decoder for each channel symbol </a:t>
            </a:r>
            <a:r>
              <a:rPr lang="en-US" i="1" dirty="0" smtClean="0"/>
              <a:t>v</a:t>
            </a:r>
            <a:r>
              <a:rPr lang="en-US" dirty="0" smtClean="0"/>
              <a:t> by the </a:t>
            </a:r>
            <a:r>
              <a:rPr lang="en-US" dirty="0" err="1" smtClean="0"/>
              <a:t>centriod</a:t>
            </a:r>
            <a:r>
              <a:rPr lang="en-US" dirty="0" smtClean="0"/>
              <a:t> of all training vectors which mapped into </a:t>
            </a:r>
            <a:r>
              <a:rPr lang="en-US" i="1" dirty="0" smtClean="0"/>
              <a:t>v </a:t>
            </a:r>
            <a:r>
              <a:rPr lang="en-US" dirty="0" smtClean="0"/>
              <a:t>in Step 1. Go to Step 1.”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on a Manifold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K-Means can be performed on a manifold if one can compute the mean of the data.</a:t>
            </a:r>
          </a:p>
          <a:p>
            <a:r>
              <a:rPr lang="en-US" dirty="0" smtClean="0"/>
              <a:t>Fletcher </a:t>
            </a:r>
            <a:r>
              <a:rPr lang="en-US" i="1" dirty="0" smtClean="0"/>
              <a:t>et al. </a:t>
            </a:r>
            <a:r>
              <a:rPr lang="en-US" dirty="0" smtClean="0"/>
              <a:t>introduced the notion of computing means on Riemannian manifolds.</a:t>
            </a:r>
          </a:p>
          <a:p>
            <a:r>
              <a:rPr lang="en-US" dirty="0" err="1" smtClean="0"/>
              <a:t>Turaga</a:t>
            </a:r>
            <a:r>
              <a:rPr lang="en-US" dirty="0" smtClean="0"/>
              <a:t> </a:t>
            </a:r>
            <a:r>
              <a:rPr lang="en-US" i="1" dirty="0" smtClean="0"/>
              <a:t>et al. </a:t>
            </a:r>
            <a:r>
              <a:rPr lang="en-US" dirty="0" smtClean="0"/>
              <a:t>performed such an experiment applying K-Means on Riemannian manifolds.</a:t>
            </a:r>
          </a:p>
          <a:p>
            <a:pPr lvl="1"/>
            <a:r>
              <a:rPr lang="en-US" dirty="0" smtClean="0"/>
              <a:t>Used iterative algorithm to find the sample </a:t>
            </a:r>
            <a:r>
              <a:rPr lang="en-US" dirty="0" err="1" smtClean="0"/>
              <a:t>Karcher</a:t>
            </a:r>
            <a:r>
              <a:rPr lang="en-US" dirty="0" smtClean="0"/>
              <a:t> mean</a:t>
            </a:r>
            <a:endParaRPr lang="en-US" dirty="0" smtClean="0"/>
          </a:p>
          <a:p>
            <a:pPr lvl="1"/>
            <a:r>
              <a:rPr lang="en-US" dirty="0" smtClean="0"/>
              <a:t>Used the dissimilarity measure: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5943600"/>
            <a:ext cx="2971800" cy="569069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7143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Bishop C., “K-Means Clustering” in </a:t>
            </a:r>
            <a:r>
              <a:rPr lang="en-US" sz="2400" i="1" dirty="0" smtClean="0"/>
              <a:t>Pattern Recognition and Machine Learning</a:t>
            </a:r>
            <a:r>
              <a:rPr lang="en-US" sz="2400" dirty="0" smtClean="0"/>
              <a:t>, 2006, 423-430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Fletcher, P., Lu, C., </a:t>
            </a:r>
            <a:r>
              <a:rPr lang="en-US" sz="2400" dirty="0" err="1" smtClean="0"/>
              <a:t>Pitzer</a:t>
            </a:r>
            <a:r>
              <a:rPr lang="en-US" sz="2400" dirty="0" smtClean="0"/>
              <a:t>, M., Joshi, &amp; S., “Principal Geodesic Analysis for the Study of Nonlinear Statistics of Shape” from IEEE Transactions on Medical Imaging, VOL. 23, NO. 8, August 2004, 995-1005.</a:t>
            </a:r>
          </a:p>
          <a:p>
            <a:r>
              <a:rPr lang="en-US" sz="2400" dirty="0" smtClean="0"/>
              <a:t>Gray, M., “Vector Quantization” in IEEE ASSP Magazine, pp. 4-29, April 1984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err="1" smtClean="0"/>
              <a:t>Turaga</a:t>
            </a:r>
            <a:r>
              <a:rPr lang="en-US" sz="2400" dirty="0" smtClean="0"/>
              <a:t>, P., </a:t>
            </a:r>
            <a:r>
              <a:rPr lang="en-US" sz="2400" dirty="0" err="1" smtClean="0"/>
              <a:t>Veeraraghavan</a:t>
            </a:r>
            <a:r>
              <a:rPr lang="en-US" sz="2400" dirty="0" smtClean="0"/>
              <a:t>, A., </a:t>
            </a:r>
            <a:r>
              <a:rPr lang="en-US" sz="2400" dirty="0" err="1" smtClean="0"/>
              <a:t>Srivastava</a:t>
            </a:r>
            <a:r>
              <a:rPr lang="en-US" sz="2400" dirty="0" smtClean="0"/>
              <a:t>, A. &amp; </a:t>
            </a:r>
            <a:r>
              <a:rPr lang="en-US" sz="2400" dirty="0" err="1" smtClean="0"/>
              <a:t>Chellappa</a:t>
            </a:r>
            <a:r>
              <a:rPr lang="en-US" sz="2400" dirty="0" smtClean="0"/>
              <a:t>, R., “Statistical Computations on </a:t>
            </a:r>
            <a:r>
              <a:rPr lang="en-US" sz="2400" dirty="0" err="1" smtClean="0"/>
              <a:t>Grassman</a:t>
            </a:r>
            <a:r>
              <a:rPr lang="en-US" sz="2400" dirty="0" smtClean="0"/>
              <a:t> and </a:t>
            </a:r>
            <a:r>
              <a:rPr lang="en-US" sz="2400" dirty="0" err="1" smtClean="0"/>
              <a:t>Stiefel</a:t>
            </a:r>
            <a:r>
              <a:rPr lang="en-US" sz="2400" dirty="0" smtClean="0"/>
              <a:t> manifolds for Image and Video-Based Recognition” in IEEE PAMI, accepted 2010.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20482" name="Picture 2" descr="C:\Users\Michael\Desktop\35254_942892359098_10720693_50783090_52438_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752600"/>
            <a:ext cx="6858000" cy="4572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934200" y="63246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July,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Formulation</a:t>
            </a:r>
          </a:p>
          <a:p>
            <a:r>
              <a:rPr lang="en-US" dirty="0" smtClean="0"/>
              <a:t>How K-Means Works</a:t>
            </a:r>
          </a:p>
          <a:p>
            <a:r>
              <a:rPr lang="en-US" dirty="0" smtClean="0"/>
              <a:t>Pros and Cons of Using K-Means</a:t>
            </a:r>
          </a:p>
          <a:p>
            <a:r>
              <a:rPr lang="en-US" dirty="0" smtClean="0"/>
              <a:t>How to Improve K-Means</a:t>
            </a:r>
          </a:p>
          <a:p>
            <a:r>
              <a:rPr lang="en-US" dirty="0" smtClean="0"/>
              <a:t>K-Means on a Manifold</a:t>
            </a:r>
          </a:p>
          <a:p>
            <a:r>
              <a:rPr lang="en-US" dirty="0" smtClean="0"/>
              <a:t>Vector Quantization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K-means was first proposed by Stuart Lloyd in 1957 as a technique for pulse-code modulation.</a:t>
            </a:r>
          </a:p>
          <a:p>
            <a:pPr lvl="1"/>
            <a:r>
              <a:rPr lang="en-US" dirty="0" smtClean="0"/>
              <a:t>“Least square quantization in PCM”, </a:t>
            </a:r>
            <a:r>
              <a:rPr lang="en-US" i="1" dirty="0" smtClean="0"/>
              <a:t>Bell Telephone Laboratories Paper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Groups data into K clusters and attempts to group data points to minimize the sum of squares distance to their central mean.</a:t>
            </a:r>
          </a:p>
          <a:p>
            <a:r>
              <a:rPr lang="en-US" dirty="0" smtClean="0"/>
              <a:t>Algorithm works by iterating between two stages until the data points converge.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data set of {</a:t>
            </a:r>
            <a:r>
              <a:rPr lang="en-US" b="1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,…,</a:t>
            </a:r>
            <a:r>
              <a:rPr lang="en-US" b="1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} which consists of N  random instances of a random D-dimensional Euclidean variable </a:t>
            </a:r>
            <a:r>
              <a:rPr lang="en-US" b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Introduce a set of K prototype vectors, µ</a:t>
            </a:r>
            <a:r>
              <a:rPr lang="en-US" baseline="-25000" dirty="0" smtClean="0"/>
              <a:t>k</a:t>
            </a:r>
            <a:r>
              <a:rPr lang="en-US" dirty="0" smtClean="0"/>
              <a:t> where k=1,…,K and µ</a:t>
            </a:r>
            <a:r>
              <a:rPr lang="en-US" baseline="-25000" dirty="0" smtClean="0"/>
              <a:t>k </a:t>
            </a:r>
            <a:r>
              <a:rPr lang="en-US" dirty="0" smtClean="0"/>
              <a:t>corresponds to the mean of the </a:t>
            </a: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cluster.</a:t>
            </a:r>
          </a:p>
          <a:p>
            <a:r>
              <a:rPr lang="en-US" dirty="0" smtClean="0"/>
              <a:t>Goal is to find a grouping of data points and prototype vectors that minimizes the sum of squares distance of each data 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can be formalized by introduce a indicator variable for each data point: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nk</a:t>
            </a:r>
            <a:r>
              <a:rPr lang="en-US" dirty="0" smtClean="0"/>
              <a:t> is {0,1}, and k=1,…,K</a:t>
            </a:r>
          </a:p>
          <a:p>
            <a:r>
              <a:rPr lang="en-US" dirty="0" smtClean="0"/>
              <a:t>Our objective function becomes: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026" name="Equation" r:id="rId3" imgW="114120" imgH="215640" progId="Equation.3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3886200"/>
            <a:ext cx="3124200" cy="99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K-Means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Algorithm initializes the K prototype vectors to K distinct random data points.</a:t>
            </a:r>
          </a:p>
          <a:p>
            <a:r>
              <a:rPr lang="en-US" dirty="0" smtClean="0"/>
              <a:t>Cycles between two stages until convergence is reached.</a:t>
            </a:r>
          </a:p>
          <a:p>
            <a:pPr lvl="1"/>
            <a:r>
              <a:rPr lang="en-US" dirty="0" smtClean="0"/>
              <a:t>1. For each data point, determine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nk</a:t>
            </a:r>
            <a:r>
              <a:rPr lang="en-US" dirty="0" smtClean="0"/>
              <a:t> where: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2. Update µ</a:t>
            </a:r>
            <a:r>
              <a:rPr lang="en-US" baseline="-25000" dirty="0" smtClean="0"/>
              <a:t>k </a:t>
            </a:r>
            <a:r>
              <a:rPr lang="en-US" dirty="0" smtClean="0"/>
              <a:t>:</a:t>
            </a:r>
          </a:p>
          <a:p>
            <a:pPr lvl="1"/>
            <a:endParaRPr 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4191000"/>
            <a:ext cx="4392827" cy="685800"/>
          </a:xfrm>
          <a:prstGeom prst="rect">
            <a:avLst/>
          </a:prstGeom>
          <a:noFill/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00200" y="5562600"/>
            <a:ext cx="1905000" cy="82826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K-Means works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K-Means follows the </a:t>
            </a:r>
            <a:r>
              <a:rPr lang="en-US" b="1" dirty="0" smtClean="0"/>
              <a:t>E</a:t>
            </a:r>
            <a:r>
              <a:rPr lang="en-US" dirty="0" smtClean="0"/>
              <a:t>xpectation </a:t>
            </a:r>
            <a:r>
              <a:rPr lang="en-US" b="1" dirty="0" smtClean="0"/>
              <a:t>M</a:t>
            </a:r>
            <a:r>
              <a:rPr lang="en-US" dirty="0" smtClean="0"/>
              <a:t>aximization algorithm. </a:t>
            </a:r>
          </a:p>
          <a:p>
            <a:pPr lvl="1"/>
            <a:r>
              <a:rPr lang="en-US" dirty="0" smtClean="0"/>
              <a:t>Stage 1 is the E step.</a:t>
            </a:r>
          </a:p>
          <a:p>
            <a:pPr lvl="1"/>
            <a:r>
              <a:rPr lang="en-US" dirty="0" smtClean="0"/>
              <a:t>Stage 2 is the M step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K and D are fixed, the clustering can be performed in                    time.</a:t>
            </a:r>
            <a:endParaRPr lang="en-US" dirty="0" smtClean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71800" y="4114800"/>
            <a:ext cx="1814286" cy="381000"/>
          </a:xfrm>
          <a:prstGeom prst="rect">
            <a:avLst/>
          </a:prstGeom>
          <a:noFill/>
        </p:spPr>
      </p:pic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6572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9" name="Picture 13" descr="C:\Users\Michael\Pictures\K-means\5a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905000"/>
            <a:ext cx="6489700" cy="4203700"/>
          </a:xfrm>
          <a:prstGeom prst="rect">
            <a:avLst/>
          </a:prstGeom>
          <a:noFill/>
        </p:spPr>
      </p:pic>
      <p:pic>
        <p:nvPicPr>
          <p:cNvPr id="19470" name="Picture 14" descr="C:\Users\Michael\Pictures\K-means\4a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05000"/>
            <a:ext cx="6489700" cy="4203700"/>
          </a:xfrm>
          <a:prstGeom prst="rect">
            <a:avLst/>
          </a:prstGeom>
          <a:noFill/>
        </p:spPr>
      </p:pic>
      <p:pic>
        <p:nvPicPr>
          <p:cNvPr id="19471" name="Picture 15" descr="C:\Users\Michael\Pictures\K-means\3a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905000"/>
            <a:ext cx="6489700" cy="4203700"/>
          </a:xfrm>
          <a:prstGeom prst="rect">
            <a:avLst/>
          </a:prstGeom>
          <a:noFill/>
        </p:spPr>
      </p:pic>
      <p:pic>
        <p:nvPicPr>
          <p:cNvPr id="19472" name="Picture 16" descr="C:\Users\Michael\Pictures\K-means\2a.t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1905000"/>
            <a:ext cx="6489700" cy="4203700"/>
          </a:xfrm>
          <a:prstGeom prst="rect">
            <a:avLst/>
          </a:prstGeom>
          <a:noFill/>
        </p:spPr>
      </p:pic>
      <p:pic>
        <p:nvPicPr>
          <p:cNvPr id="19473" name="Picture 17" descr="C:\Users\Michael\Pictures\K-means\1a.t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47800" y="1905000"/>
            <a:ext cx="6489700" cy="42037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K-Means works (example</a:t>
            </a:r>
            <a:endParaRPr lang="en-US" dirty="0"/>
          </a:p>
        </p:txBody>
      </p:sp>
      <p:pic>
        <p:nvPicPr>
          <p:cNvPr id="19467" name="Picture 11" descr="C:\Users\Michael\Pictures\K-means\7a.t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47800" y="1905000"/>
            <a:ext cx="6489701" cy="4203700"/>
          </a:xfrm>
          <a:prstGeom prst="rect">
            <a:avLst/>
          </a:prstGeom>
          <a:noFill/>
        </p:spPr>
      </p:pic>
      <p:pic>
        <p:nvPicPr>
          <p:cNvPr id="19468" name="Picture 12" descr="C:\Users\Michael\Pictures\K-means\6a.t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7800" y="1905000"/>
            <a:ext cx="6489700" cy="4203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Convergence: J may converge to a local minima and not the global minimum. May have to repeat algorithm multiple times.</a:t>
            </a:r>
          </a:p>
          <a:p>
            <a:r>
              <a:rPr lang="en-US" dirty="0" smtClean="0"/>
              <a:t>Inter-Vector Relationships: Works well for Euclidian data but cannot make use of inter-vector relationships with each </a:t>
            </a:r>
            <a:r>
              <a:rPr lang="en-US" b="1" dirty="0" smtClean="0"/>
              <a:t>x</a:t>
            </a:r>
            <a:r>
              <a:rPr lang="en-US" dirty="0" smtClean="0"/>
              <a:t>.</a:t>
            </a:r>
          </a:p>
          <a:p>
            <a:r>
              <a:rPr lang="en-US" dirty="0" smtClean="0"/>
              <a:t>With a large data set, the Euclidian distance calculations can be slow</a:t>
            </a:r>
            <a:r>
              <a:rPr lang="en-US" dirty="0" smtClean="0"/>
              <a:t>.</a:t>
            </a:r>
          </a:p>
          <a:p>
            <a:r>
              <a:rPr lang="en-US" dirty="0" smtClean="0"/>
              <a:t>K is an input parameter. If K is inappropriately chosen it may yield poor results.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1054</TotalTime>
  <Words>721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Median</vt:lpstr>
      <vt:lpstr>Equation</vt:lpstr>
      <vt:lpstr>K-Means</vt:lpstr>
      <vt:lpstr>Overview</vt:lpstr>
      <vt:lpstr>Introduction</vt:lpstr>
      <vt:lpstr>Problem Formulation</vt:lpstr>
      <vt:lpstr>Problem Formulation (cont.)</vt:lpstr>
      <vt:lpstr>How K-Means works</vt:lpstr>
      <vt:lpstr>How K-Means works (cont)</vt:lpstr>
      <vt:lpstr>How K-Means works (example</vt:lpstr>
      <vt:lpstr>Pros and Cons of K-Means</vt:lpstr>
      <vt:lpstr>How to Improve K-Means</vt:lpstr>
      <vt:lpstr>Vector Quantization</vt:lpstr>
      <vt:lpstr>K-Means on a Manifold</vt:lpstr>
      <vt:lpstr>Sources</vt:lpstr>
      <vt:lpstr>Questions?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</dc:title>
  <dc:creator>Michael</dc:creator>
  <cp:lastModifiedBy>Michael</cp:lastModifiedBy>
  <cp:revision>84</cp:revision>
  <dcterms:created xsi:type="dcterms:W3CDTF">2011-09-09T12:55:37Z</dcterms:created>
  <dcterms:modified xsi:type="dcterms:W3CDTF">2011-09-11T17:57:11Z</dcterms:modified>
</cp:coreProperties>
</file>