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76" r:id="rId2"/>
    <p:sldId id="311" r:id="rId3"/>
    <p:sldId id="277" r:id="rId4"/>
    <p:sldId id="315" r:id="rId5"/>
    <p:sldId id="308" r:id="rId6"/>
    <p:sldId id="312" r:id="rId7"/>
    <p:sldId id="338" r:id="rId8"/>
    <p:sldId id="318" r:id="rId9"/>
    <p:sldId id="313" r:id="rId10"/>
    <p:sldId id="339" r:id="rId11"/>
    <p:sldId id="347" r:id="rId12"/>
    <p:sldId id="343" r:id="rId13"/>
    <p:sldId id="316" r:id="rId14"/>
    <p:sldId id="340" r:id="rId15"/>
    <p:sldId id="317" r:id="rId16"/>
    <p:sldId id="319" r:id="rId17"/>
    <p:sldId id="320" r:id="rId18"/>
    <p:sldId id="321" r:id="rId19"/>
    <p:sldId id="341" r:id="rId20"/>
    <p:sldId id="322" r:id="rId21"/>
    <p:sldId id="323" r:id="rId22"/>
    <p:sldId id="324" r:id="rId23"/>
    <p:sldId id="325" r:id="rId24"/>
    <p:sldId id="326" r:id="rId25"/>
    <p:sldId id="327" r:id="rId26"/>
    <p:sldId id="342" r:id="rId27"/>
    <p:sldId id="302" r:id="rId28"/>
    <p:sldId id="331" r:id="rId29"/>
    <p:sldId id="329" r:id="rId30"/>
    <p:sldId id="330" r:id="rId31"/>
    <p:sldId id="332" r:id="rId32"/>
    <p:sldId id="333" r:id="rId33"/>
    <p:sldId id="335" r:id="rId34"/>
    <p:sldId id="336" r:id="rId35"/>
    <p:sldId id="337" r:id="rId36"/>
    <p:sldId id="328" r:id="rId37"/>
    <p:sldId id="307" r:id="rId38"/>
    <p:sldId id="346" r:id="rId39"/>
    <p:sldId id="344" r:id="rId40"/>
  </p:sldIdLst>
  <p:sldSz cx="9144000" cy="6858000" type="screen4x3"/>
  <p:notesSz cx="7086600" cy="10210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00FF"/>
    <a:srgbClr val="00FF00"/>
    <a:srgbClr val="000099"/>
    <a:srgbClr val="0C015F"/>
    <a:srgbClr val="99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94717" autoAdjust="0"/>
  </p:normalViewPr>
  <p:slideViewPr>
    <p:cSldViewPr>
      <p:cViewPr varScale="1">
        <p:scale>
          <a:sx n="67" d="100"/>
          <a:sy n="67" d="100"/>
        </p:scale>
        <p:origin x="-61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3216"/>
        <p:guide pos="223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510540"/>
          </a:xfrm>
          <a:prstGeom prst="rect">
            <a:avLst/>
          </a:prstGeom>
        </p:spPr>
        <p:txBody>
          <a:bodyPr vert="horz" lIns="98837" tIns="49419" rIns="98837" bIns="4941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0" y="0"/>
            <a:ext cx="3070860" cy="510540"/>
          </a:xfrm>
          <a:prstGeom prst="rect">
            <a:avLst/>
          </a:prstGeom>
        </p:spPr>
        <p:txBody>
          <a:bodyPr vert="horz" lIns="98837" tIns="49419" rIns="98837" bIns="49419" rtlCol="0"/>
          <a:lstStyle>
            <a:lvl1pPr algn="r">
              <a:defRPr sz="1300"/>
            </a:lvl1pPr>
          </a:lstStyle>
          <a:p>
            <a:fld id="{5AEA2D12-A46E-4E56-B1D4-426ECCA45ECA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698488"/>
            <a:ext cx="3070860" cy="510540"/>
          </a:xfrm>
          <a:prstGeom prst="rect">
            <a:avLst/>
          </a:prstGeom>
        </p:spPr>
        <p:txBody>
          <a:bodyPr vert="horz" lIns="98837" tIns="49419" rIns="98837" bIns="4941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0" y="9698488"/>
            <a:ext cx="3070860" cy="510540"/>
          </a:xfrm>
          <a:prstGeom prst="rect">
            <a:avLst/>
          </a:prstGeom>
        </p:spPr>
        <p:txBody>
          <a:bodyPr vert="horz" lIns="98837" tIns="49419" rIns="98837" bIns="49419" rtlCol="0" anchor="b"/>
          <a:lstStyle>
            <a:lvl1pPr algn="r">
              <a:defRPr sz="1300"/>
            </a:lvl1pPr>
          </a:lstStyle>
          <a:p>
            <a:fld id="{2C42A07A-B8CA-45E9-B167-96D510ABED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510540"/>
          </a:xfrm>
          <a:prstGeom prst="rect">
            <a:avLst/>
          </a:prstGeom>
        </p:spPr>
        <p:txBody>
          <a:bodyPr vert="horz" lIns="98837" tIns="49419" rIns="98837" bIns="4941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510540"/>
          </a:xfrm>
          <a:prstGeom prst="rect">
            <a:avLst/>
          </a:prstGeom>
        </p:spPr>
        <p:txBody>
          <a:bodyPr vert="horz" lIns="98837" tIns="49419" rIns="98837" bIns="49419" rtlCol="0"/>
          <a:lstStyle>
            <a:lvl1pPr algn="r">
              <a:defRPr sz="1300"/>
            </a:lvl1pPr>
          </a:lstStyle>
          <a:p>
            <a:fld id="{1AC771F5-852F-4F78-8CCD-255491A0F5B5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5175"/>
            <a:ext cx="5105400" cy="3829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837" tIns="49419" rIns="98837" bIns="494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850130"/>
            <a:ext cx="5669280" cy="4594860"/>
          </a:xfrm>
          <a:prstGeom prst="rect">
            <a:avLst/>
          </a:prstGeom>
        </p:spPr>
        <p:txBody>
          <a:bodyPr vert="horz" lIns="98837" tIns="49419" rIns="98837" bIns="494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698488"/>
            <a:ext cx="3070860" cy="510540"/>
          </a:xfrm>
          <a:prstGeom prst="rect">
            <a:avLst/>
          </a:prstGeom>
        </p:spPr>
        <p:txBody>
          <a:bodyPr vert="horz" lIns="98837" tIns="49419" rIns="98837" bIns="4941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9698488"/>
            <a:ext cx="3070860" cy="510540"/>
          </a:xfrm>
          <a:prstGeom prst="rect">
            <a:avLst/>
          </a:prstGeom>
        </p:spPr>
        <p:txBody>
          <a:bodyPr vert="horz" lIns="98837" tIns="49419" rIns="98837" bIns="49419" rtlCol="0" anchor="b"/>
          <a:lstStyle>
            <a:lvl1pPr algn="r">
              <a:defRPr sz="1300"/>
            </a:lvl1pPr>
          </a:lstStyle>
          <a:p>
            <a:fld id="{EA1D9291-60B2-4CB4-BE8A-088DADC004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828800"/>
          </a:xfrm>
        </p:spPr>
        <p:txBody>
          <a:bodyPr>
            <a:normAutofit/>
          </a:bodyPr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2224"/>
            <a:ext cx="1524000" cy="149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C9A1-4F93-4C17-93B2-CED5B167292F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F7-6FFB-41FF-B63C-C8FA1ED7B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C9A1-4F93-4C17-93B2-CED5B167292F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F7-6FFB-41FF-B63C-C8FA1ED7B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6858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2400" b="1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i="1">
                <a:solidFill>
                  <a:schemeClr val="bg1"/>
                </a:solidFill>
                <a:latin typeface="+mj-lt"/>
              </a:defRPr>
            </a:lvl1pPr>
          </a:lstStyle>
          <a:p>
            <a:fld id="{AF204AAE-6718-4C27-9BDD-7E84192F2A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1000" y="1447800"/>
            <a:ext cx="8382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400">
                <a:latin typeface="+mn-lt"/>
                <a:cs typeface="Arial" pitchFamily="34" charset="0"/>
              </a:defRPr>
            </a:lvl1pPr>
            <a:lvl2pPr>
              <a:defRPr sz="2000">
                <a:latin typeface="+mn-lt"/>
                <a:cs typeface="Arial" pitchFamily="34" charset="0"/>
              </a:defRPr>
            </a:lvl2pPr>
            <a:lvl3pPr>
              <a:defRPr sz="1800">
                <a:latin typeface="+mn-lt"/>
                <a:cs typeface="Arial" pitchFamily="34" charset="0"/>
              </a:defRPr>
            </a:lvl3pPr>
            <a:lvl4pPr>
              <a:defRPr sz="1600">
                <a:latin typeface="+mn-lt"/>
                <a:cs typeface="Arial" pitchFamily="34" charset="0"/>
              </a:defRPr>
            </a:lvl4pPr>
            <a:lvl5pPr>
              <a:defRPr sz="1600"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62000" y="152400"/>
            <a:ext cx="6349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+mj-lt"/>
                <a:cs typeface="Consolas" pitchFamily="49" charset="0"/>
              </a:rPr>
              <a:t>Computer Vision Laboratory</a:t>
            </a:r>
            <a:endParaRPr lang="en-US" sz="2000" b="1" dirty="0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  <p:pic>
        <p:nvPicPr>
          <p:cNvPr id="23554" name="Picture 2" descr="http://upload.wikimedia.org/wikipedia/en/thumb/4/4a/University_of_Maryland_seal.png/200px-University_of_Maryland_seal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533400" cy="533400"/>
          </a:xfrm>
          <a:prstGeom prst="rect">
            <a:avLst/>
          </a:prstGeom>
          <a:noFill/>
        </p:spPr>
      </p:pic>
      <p:pic>
        <p:nvPicPr>
          <p:cNvPr id="23558" name="Picture 6" descr="http://web.jhu.edu/bin/v/r/umiacsnowords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37596"/>
            <a:ext cx="1066800" cy="32040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 userDrawn="1"/>
        </p:nvSpPr>
        <p:spPr>
          <a:xfrm>
            <a:off x="1051560" y="6537960"/>
            <a:ext cx="8092440" cy="32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://web.jhu.edu/bin/v/r/umiacsnowords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00280"/>
            <a:ext cx="1524000" cy="4577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1490472" y="6400800"/>
            <a:ext cx="7653528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0" y="152400"/>
            <a:ext cx="6349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+mj-lt"/>
                <a:cs typeface="Consolas" pitchFamily="49" charset="0"/>
              </a:rPr>
              <a:t>Computer Vision Laboratory</a:t>
            </a:r>
            <a:endParaRPr lang="en-US" sz="2000" b="1" dirty="0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  <p:pic>
        <p:nvPicPr>
          <p:cNvPr id="9" name="Picture 2" descr="http://upload.wikimedia.org/wikipedia/en/thumb/4/4a/University_of_Maryland_seal.png/200px-University_of_Maryland_seal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76200"/>
            <a:ext cx="533400" cy="533400"/>
          </a:xfrm>
          <a:prstGeom prst="rect">
            <a:avLst/>
          </a:prstGeom>
          <a:noFill/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0"/>
          </p:nvPr>
        </p:nvSpPr>
        <p:spPr>
          <a:xfrm>
            <a:off x="3276600" y="3886200"/>
            <a:ext cx="5486400" cy="685800"/>
          </a:xfrm>
        </p:spPr>
        <p:txBody>
          <a:bodyPr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C9A1-4F93-4C17-93B2-CED5B167292F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F7-6FFB-41FF-B63C-C8FA1ED7B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C9A1-4F93-4C17-93B2-CED5B167292F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F7-6FFB-41FF-B63C-C8FA1ED7B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C9A1-4F93-4C17-93B2-CED5B167292F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F7-6FFB-41FF-B63C-C8FA1ED7B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C9A1-4F93-4C17-93B2-CED5B167292F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F7-6FFB-41FF-B63C-C8FA1ED7B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C9A1-4F93-4C17-93B2-CED5B167292F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F7-6FFB-41FF-B63C-C8FA1ED7B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C9A1-4F93-4C17-93B2-CED5B167292F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F7-6FFB-41FF-B63C-C8FA1ED7B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3C9A1-4F93-4C17-93B2-CED5B167292F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79BF7-6FFB-41FF-B63C-C8FA1ED7B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828800"/>
          </a:xfrm>
        </p:spPr>
        <p:txBody>
          <a:bodyPr/>
          <a:lstStyle/>
          <a:p>
            <a:r>
              <a:rPr lang="en-US" dirty="0" smtClean="0"/>
              <a:t>Modularity Clustering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676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Presented by: Ming-Yu Liu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Agglomerative/divisive clustering</a:t>
            </a:r>
            <a:endParaRPr lang="en-US" dirty="0"/>
          </a:p>
        </p:txBody>
      </p:sp>
      <p:pic>
        <p:nvPicPr>
          <p:cNvPr id="2050" name="Picture 2" descr=" \max \, \{\, d(a,b) : a \in A,\, b \in B \,\}.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4865132"/>
            <a:ext cx="3505200" cy="295619"/>
          </a:xfrm>
          <a:prstGeom prst="rect">
            <a:avLst/>
          </a:prstGeom>
          <a:noFill/>
        </p:spPr>
      </p:pic>
      <p:pic>
        <p:nvPicPr>
          <p:cNvPr id="2052" name="Picture 4" descr=" \min \, \{\, d(a,b) : a \in A,\, b \in B \,\}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5473803"/>
            <a:ext cx="3581400" cy="30572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3733800"/>
            <a:ext cx="1636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Linkage criteria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41910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linkage criteria determines the distance between </a:t>
            </a:r>
            <a:r>
              <a:rPr lang="en-US" dirty="0" smtClean="0"/>
              <a:t>communities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143001" y="4800600"/>
            <a:ext cx="2819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Complete-linkage clustering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3000" y="5410200"/>
            <a:ext cx="2819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Single-linkage clustering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1459468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Metric (Similarity)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400" y="1840468"/>
            <a:ext cx="205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Euclidean distance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2297668"/>
            <a:ext cx="220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Manhattan distance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4400" y="321206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Mahalanobis</a:t>
            </a:r>
            <a:r>
              <a:rPr lang="en-US" dirty="0" smtClean="0"/>
              <a:t> distance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4400" y="275486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Maximum distance</a:t>
            </a:r>
          </a:p>
        </p:txBody>
      </p:sp>
      <p:pic>
        <p:nvPicPr>
          <p:cNvPr id="2054" name="Picture 6" descr=" \|a-b \|_2 = \sqrt{\sum_i (a_i-b_i)^2} 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1800225"/>
            <a:ext cx="2038350" cy="485775"/>
          </a:xfrm>
          <a:prstGeom prst="rect">
            <a:avLst/>
          </a:prstGeom>
          <a:noFill/>
        </p:spPr>
      </p:pic>
      <p:pic>
        <p:nvPicPr>
          <p:cNvPr id="2056" name="Picture 8" descr=" \|a-b \|_1 = \sum_i |a_i-b_i| 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2362200"/>
            <a:ext cx="1771650" cy="352426"/>
          </a:xfrm>
          <a:prstGeom prst="rect">
            <a:avLst/>
          </a:prstGeom>
          <a:noFill/>
        </p:spPr>
      </p:pic>
      <p:pic>
        <p:nvPicPr>
          <p:cNvPr id="2058" name="Picture 10" descr=" \|a-b \|_\infty = \max_i |a_i-b_i| 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4800" y="2819400"/>
            <a:ext cx="1952625" cy="247650"/>
          </a:xfrm>
          <a:prstGeom prst="rect">
            <a:avLst/>
          </a:prstGeom>
          <a:noFill/>
        </p:spPr>
      </p:pic>
      <p:pic>
        <p:nvPicPr>
          <p:cNvPr id="2060" name="Picture 12" descr=" \sqrt{(a-b)^{\top}S^{-1}(a-b)} 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67200" y="3200400"/>
            <a:ext cx="1676400" cy="295275"/>
          </a:xfrm>
          <a:prstGeom prst="rect">
            <a:avLst/>
          </a:prstGeom>
          <a:noFill/>
        </p:spPr>
      </p:pic>
      <p:sp>
        <p:nvSpPr>
          <p:cNvPr id="19" name="Rounded Rectangle 18"/>
          <p:cNvSpPr/>
          <p:nvPr/>
        </p:nvSpPr>
        <p:spPr>
          <a:xfrm>
            <a:off x="304800" y="3733800"/>
            <a:ext cx="8305800" cy="2286000"/>
          </a:xfrm>
          <a:prstGeom prst="roundRect">
            <a:avLst>
              <a:gd name="adj" fmla="val 10789"/>
            </a:avLst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04800" y="1371600"/>
            <a:ext cx="8305800" cy="2286000"/>
          </a:xfrm>
          <a:prstGeom prst="roundRect">
            <a:avLst>
              <a:gd name="adj" fmla="val 10789"/>
            </a:avLst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9000" y="3657600"/>
            <a:ext cx="5638800" cy="46166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Drawback: The distance is not adaptive!!!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334000" y="4114800"/>
            <a:ext cx="381000" cy="68580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Agglomerative/divisive clustering</a:t>
            </a:r>
            <a:endParaRPr lang="en-US" dirty="0"/>
          </a:p>
        </p:txBody>
      </p:sp>
      <p:pic>
        <p:nvPicPr>
          <p:cNvPr id="2050" name="Picture 2" descr=" \max \, \{\, d(a,b) : a \in A,\, b \in B \,\}.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4865132"/>
            <a:ext cx="3505200" cy="295619"/>
          </a:xfrm>
          <a:prstGeom prst="rect">
            <a:avLst/>
          </a:prstGeom>
          <a:noFill/>
        </p:spPr>
      </p:pic>
      <p:pic>
        <p:nvPicPr>
          <p:cNvPr id="2052" name="Picture 4" descr=" \min \, \{\, d(a,b) : a \in A,\, b \in B \,\}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5473803"/>
            <a:ext cx="3581400" cy="30572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3733800"/>
            <a:ext cx="1636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Linkage criteria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41910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linkage criteria determines the distance between </a:t>
            </a:r>
            <a:r>
              <a:rPr lang="en-US" dirty="0" smtClean="0"/>
              <a:t>communities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143001" y="4800600"/>
            <a:ext cx="2819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Complete-linkage clustering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3000" y="5410200"/>
            <a:ext cx="2819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Single-linkage clustering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1459468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Metric (Similarity)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400" y="1840468"/>
            <a:ext cx="205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Euclidean distance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2297668"/>
            <a:ext cx="220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Manhattan distance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4400" y="321206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Mahalanobis</a:t>
            </a:r>
            <a:r>
              <a:rPr lang="en-US" dirty="0" smtClean="0"/>
              <a:t> distance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4400" y="275486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Maximum distance</a:t>
            </a:r>
          </a:p>
        </p:txBody>
      </p:sp>
      <p:pic>
        <p:nvPicPr>
          <p:cNvPr id="2054" name="Picture 6" descr=" \|a-b \|_2 = \sqrt{\sum_i (a_i-b_i)^2} 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1800225"/>
            <a:ext cx="2038350" cy="485775"/>
          </a:xfrm>
          <a:prstGeom prst="rect">
            <a:avLst/>
          </a:prstGeom>
          <a:noFill/>
        </p:spPr>
      </p:pic>
      <p:pic>
        <p:nvPicPr>
          <p:cNvPr id="2056" name="Picture 8" descr=" \|a-b \|_1 = \sum_i |a_i-b_i| 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2362200"/>
            <a:ext cx="1771650" cy="352426"/>
          </a:xfrm>
          <a:prstGeom prst="rect">
            <a:avLst/>
          </a:prstGeom>
          <a:noFill/>
        </p:spPr>
      </p:pic>
      <p:pic>
        <p:nvPicPr>
          <p:cNvPr id="2058" name="Picture 10" descr=" \|a-b \|_\infty = \max_i |a_i-b_i| 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4800" y="2819400"/>
            <a:ext cx="1952625" cy="247650"/>
          </a:xfrm>
          <a:prstGeom prst="rect">
            <a:avLst/>
          </a:prstGeom>
          <a:noFill/>
        </p:spPr>
      </p:pic>
      <p:pic>
        <p:nvPicPr>
          <p:cNvPr id="2060" name="Picture 12" descr=" \sqrt{(a-b)^{\top}S^{-1}(a-b)} 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67200" y="3200400"/>
            <a:ext cx="1676400" cy="295275"/>
          </a:xfrm>
          <a:prstGeom prst="rect">
            <a:avLst/>
          </a:prstGeom>
          <a:noFill/>
        </p:spPr>
      </p:pic>
      <p:sp>
        <p:nvSpPr>
          <p:cNvPr id="19" name="Rounded Rectangle 18"/>
          <p:cNvSpPr/>
          <p:nvPr/>
        </p:nvSpPr>
        <p:spPr>
          <a:xfrm>
            <a:off x="304800" y="3733800"/>
            <a:ext cx="8305800" cy="2286000"/>
          </a:xfrm>
          <a:prstGeom prst="roundRect">
            <a:avLst>
              <a:gd name="adj" fmla="val 10789"/>
            </a:avLst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04800" y="1371600"/>
            <a:ext cx="8305800" cy="2286000"/>
          </a:xfrm>
          <a:prstGeom prst="roundRect">
            <a:avLst>
              <a:gd name="adj" fmla="val 10789"/>
            </a:avLst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9000" y="3657600"/>
            <a:ext cx="5638800" cy="46166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Drawback: The distance is not adaptive!!!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334000" y="4114800"/>
            <a:ext cx="381000" cy="68580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200" y="1143000"/>
            <a:ext cx="8991600" cy="2308324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Drawback: </a:t>
            </a:r>
            <a:r>
              <a:rPr lang="en-US" sz="4800" b="1" dirty="0" smtClean="0">
                <a:solidFill>
                  <a:srgbClr val="FF0000"/>
                </a:solidFill>
              </a:rPr>
              <a:t>Still don’t know how to determine the number of communities in the network.</a:t>
            </a:r>
            <a:endParaRPr lang="en-US" sz="4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Structure</a:t>
            </a:r>
          </a:p>
          <a:p>
            <a:endParaRPr lang="en-US" dirty="0" smtClean="0"/>
          </a:p>
          <a:p>
            <a:r>
              <a:rPr lang="en-US" dirty="0" smtClean="0"/>
              <a:t>Problem of identify the number of communities in a network</a:t>
            </a:r>
          </a:p>
          <a:p>
            <a:endParaRPr lang="en-US" dirty="0" smtClean="0"/>
          </a:p>
          <a:p>
            <a:r>
              <a:rPr lang="en-US" dirty="0" smtClean="0"/>
              <a:t>Non-adaptive nature of the similarity measure.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743200"/>
            <a:ext cx="6248400" cy="106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/>
              <a:t>Problem Formulation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Betweenness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Used to update the distance between two nodes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Modularity</a:t>
            </a:r>
            <a:br>
              <a:rPr lang="en-US" dirty="0" smtClean="0"/>
            </a:br>
            <a:r>
              <a:rPr lang="en-US" dirty="0" smtClean="0"/>
              <a:t>- Used to determine the number of communities in a network.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4110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Removing the edges between vertex pairs with the </a:t>
            </a:r>
            <a:r>
              <a:rPr lang="en-US" dirty="0" smtClean="0">
                <a:solidFill>
                  <a:srgbClr val="FF0000"/>
                </a:solidFill>
              </a:rPr>
              <a:t>highest </a:t>
            </a:r>
            <a:r>
              <a:rPr lang="en-US" dirty="0" err="1" smtClean="0">
                <a:solidFill>
                  <a:srgbClr val="FF0000"/>
                </a:solidFill>
              </a:rPr>
              <a:t>betweeness</a:t>
            </a:r>
            <a:r>
              <a:rPr lang="en-US" dirty="0" smtClean="0"/>
              <a:t>, instead of the lowest similarity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096869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Betweenness</a:t>
            </a:r>
            <a:r>
              <a:rPr lang="en-US" dirty="0" smtClean="0"/>
              <a:t>: a measure favoring edges that lie between communities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667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Shortest-path </a:t>
            </a:r>
            <a:r>
              <a:rPr lang="en-US" b="1" dirty="0" err="1" smtClean="0"/>
              <a:t>betweenness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0480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 the shortest paths between all pairs of vertices. Count how many run along each edge.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154269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Random-walk </a:t>
            </a:r>
            <a:r>
              <a:rPr lang="en-US" b="1" dirty="0" err="1" smtClean="0"/>
              <a:t>betweenness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463927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 the expected net number of times that a random walk between a particular pair of vertices will pass down a particular edge and sum over all vertex pairs.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1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2133600"/>
            <a:ext cx="8305800" cy="2667000"/>
            <a:chOff x="304800" y="2133600"/>
            <a:chExt cx="8305800" cy="2667000"/>
          </a:xfrm>
        </p:grpSpPr>
        <p:sp>
          <p:nvSpPr>
            <p:cNvPr id="4" name="TextBox 3"/>
            <p:cNvSpPr txBox="1"/>
            <p:nvPr/>
          </p:nvSpPr>
          <p:spPr>
            <a:xfrm>
              <a:off x="457200" y="2771001"/>
              <a:ext cx="746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(1). Compute the </a:t>
              </a:r>
              <a:r>
                <a:rPr lang="en-US" dirty="0" err="1" smtClean="0"/>
                <a:t>betweenness</a:t>
              </a:r>
              <a:r>
                <a:rPr lang="en-US" dirty="0" smtClean="0"/>
                <a:t> for all edges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7200" y="3264932"/>
              <a:ext cx="746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(2). Find the edge with the highest </a:t>
              </a:r>
              <a:r>
                <a:rPr lang="en-US" dirty="0" err="1" smtClean="0"/>
                <a:t>betweenness</a:t>
              </a:r>
              <a:r>
                <a:rPr lang="en-US" dirty="0" smtClean="0"/>
                <a:t> and remove the edge 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7200" y="3810000"/>
              <a:ext cx="746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(3). Repeat (1) and (2) until no edge to remove.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" y="2297668"/>
              <a:ext cx="746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Input: vertices and edges of a network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200" y="4267200"/>
              <a:ext cx="746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Output: the </a:t>
              </a:r>
              <a:r>
                <a:rPr lang="en-US" dirty="0" err="1" smtClean="0"/>
                <a:t>dendrogram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04800" y="2133600"/>
              <a:ext cx="8305800" cy="2667000"/>
            </a:xfrm>
            <a:prstGeom prst="roundRect">
              <a:avLst>
                <a:gd name="adj" fmla="val 10789"/>
              </a:avLst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28800" y="2362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07068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to determine the number of community in the network.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88068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 as a quality index for a clustering</a:t>
            </a:r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26733"/>
            <a:ext cx="1219200" cy="27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374092"/>
            <a:ext cx="4038600" cy="28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802329"/>
            <a:ext cx="4038600" cy="31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3188733"/>
            <a:ext cx="3581400" cy="33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3569732"/>
            <a:ext cx="1066800" cy="326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752600" y="351686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set of edges that have one end node in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and the other end node in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j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04800" y="1295400"/>
            <a:ext cx="8610600" cy="838200"/>
          </a:xfrm>
          <a:prstGeom prst="roundRect">
            <a:avLst>
              <a:gd name="adj" fmla="val 10789"/>
            </a:avLst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2286000"/>
            <a:ext cx="8610600" cy="2057400"/>
          </a:xfrm>
          <a:prstGeom prst="roundRect">
            <a:avLst>
              <a:gd name="adj" fmla="val 10789"/>
            </a:avLst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37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4572000"/>
            <a:ext cx="49244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33400" y="4572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Modularity of a clustering</a:t>
            </a:r>
            <a:endParaRPr lang="en-US" dirty="0"/>
          </a:p>
        </p:txBody>
      </p:sp>
      <p:pic>
        <p:nvPicPr>
          <p:cNvPr id="5837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3962400"/>
            <a:ext cx="585787" cy="29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8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28800" y="3962400"/>
            <a:ext cx="3810000" cy="27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ounded Rectangle 20"/>
          <p:cNvSpPr/>
          <p:nvPr/>
        </p:nvSpPr>
        <p:spPr>
          <a:xfrm>
            <a:off x="304800" y="4572000"/>
            <a:ext cx="8610600" cy="1524000"/>
          </a:xfrm>
          <a:prstGeom prst="roundRect">
            <a:avLst>
              <a:gd name="adj" fmla="val 10789"/>
            </a:avLst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modularity</a:t>
            </a:r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524000"/>
            <a:ext cx="49244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5500" y="3067050"/>
            <a:ext cx="42291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90600" y="44958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Coverage: many edges should be contained in clusters.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44958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Splitting the graph into many clusters with small total degrees each.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4343400"/>
            <a:ext cx="35052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24400" y="4343400"/>
            <a:ext cx="35052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0"/>
          </p:cNvCxnSpPr>
          <p:nvPr/>
        </p:nvCxnSpPr>
        <p:spPr>
          <a:xfrm flipV="1">
            <a:off x="2514600" y="3886200"/>
            <a:ext cx="1219200" cy="4572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257800" y="3886200"/>
            <a:ext cx="1371600" cy="4572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the clustering with the largest modularity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657600"/>
            <a:ext cx="5364201" cy="282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"/>
          <p:cNvGrpSpPr/>
          <p:nvPr/>
        </p:nvGrpSpPr>
        <p:grpSpPr>
          <a:xfrm>
            <a:off x="990600" y="1524000"/>
            <a:ext cx="7391400" cy="2057400"/>
            <a:chOff x="304800" y="2133600"/>
            <a:chExt cx="8305800" cy="2667000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2771001"/>
              <a:ext cx="7467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(1). Compute the </a:t>
              </a:r>
              <a:r>
                <a:rPr lang="en-US" sz="1400" dirty="0" err="1" smtClean="0"/>
                <a:t>betweenness</a:t>
              </a:r>
              <a:r>
                <a:rPr lang="en-US" sz="1400" dirty="0" smtClean="0"/>
                <a:t> for all edges</a:t>
              </a:r>
              <a:endParaRPr 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7200" y="3264932"/>
              <a:ext cx="7467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(2). Find the edge with the highest </a:t>
              </a:r>
              <a:r>
                <a:rPr lang="en-US" sz="1400" dirty="0" err="1" smtClean="0"/>
                <a:t>betweenness</a:t>
              </a:r>
              <a:r>
                <a:rPr lang="en-US" sz="1400" dirty="0" smtClean="0"/>
                <a:t> and remove the edge </a:t>
              </a:r>
              <a:endParaRPr 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200" y="3810000"/>
              <a:ext cx="7467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(3). Repeat (1) and (2) until no edge to remove.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200" y="2297668"/>
              <a:ext cx="7467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Input: vertices and edges of a network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" y="4267200"/>
              <a:ext cx="7467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Output: the </a:t>
              </a:r>
              <a:r>
                <a:rPr lang="en-US" sz="1400" dirty="0" err="1" smtClean="0"/>
                <a:t>dendrogram</a:t>
              </a:r>
              <a:endParaRPr lang="en-US" sz="1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04800" y="2133600"/>
              <a:ext cx="8305800" cy="2667000"/>
            </a:xfrm>
            <a:prstGeom prst="roundRect">
              <a:avLst>
                <a:gd name="adj" fmla="val 10789"/>
              </a:avLst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7848600" cy="4038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M.E.J. Newman and M. Girvan, </a:t>
            </a:r>
            <a:r>
              <a:rPr lang="en-US" i="1" dirty="0" smtClean="0"/>
              <a:t>“Finding and evaluating community structure in networks”</a:t>
            </a:r>
            <a:r>
              <a:rPr lang="en-US" dirty="0" smtClean="0"/>
              <a:t> PHYSICIS REVIEW E. 2004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U. </a:t>
            </a:r>
            <a:r>
              <a:rPr lang="en-US" dirty="0" err="1" smtClean="0"/>
              <a:t>Brandes</a:t>
            </a:r>
            <a:r>
              <a:rPr lang="en-US" dirty="0" smtClean="0"/>
              <a:t>, D. </a:t>
            </a:r>
            <a:r>
              <a:rPr lang="en-US" dirty="0" err="1" smtClean="0"/>
              <a:t>Delling</a:t>
            </a:r>
            <a:r>
              <a:rPr lang="en-US" dirty="0" smtClean="0"/>
              <a:t>, M. </a:t>
            </a:r>
            <a:r>
              <a:rPr lang="en-US" dirty="0" err="1" smtClean="0"/>
              <a:t>Gaertler</a:t>
            </a:r>
            <a:r>
              <a:rPr lang="en-US" dirty="0" smtClean="0"/>
              <a:t>, R. </a:t>
            </a:r>
            <a:r>
              <a:rPr lang="en-US" dirty="0" err="1" smtClean="0"/>
              <a:t>Gorke</a:t>
            </a:r>
            <a:r>
              <a:rPr lang="en-US" dirty="0" smtClean="0"/>
              <a:t>, M. </a:t>
            </a:r>
            <a:r>
              <a:rPr lang="en-US" dirty="0" err="1" smtClean="0"/>
              <a:t>Hoefer</a:t>
            </a:r>
            <a:r>
              <a:rPr lang="en-US" dirty="0" smtClean="0"/>
              <a:t>, Z. </a:t>
            </a:r>
            <a:r>
              <a:rPr lang="en-US" dirty="0" err="1" smtClean="0"/>
              <a:t>Nikoloski</a:t>
            </a:r>
            <a:r>
              <a:rPr lang="en-US" dirty="0" smtClean="0"/>
              <a:t>, and D. Wagner, “On </a:t>
            </a:r>
            <a:r>
              <a:rPr lang="en-US" dirty="0" err="1" smtClean="0"/>
              <a:t>Modulairty</a:t>
            </a:r>
            <a:r>
              <a:rPr lang="en-US" dirty="0" smtClean="0"/>
              <a:t> Clustering”, IEEE Transactions on Knowledge and Data Engineering,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Integer Programming Problem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14400" y="1371600"/>
            <a:ext cx="5791200" cy="609600"/>
            <a:chOff x="533400" y="1600200"/>
            <a:chExt cx="6096000" cy="733425"/>
          </a:xfrm>
        </p:grpSpPr>
        <p:pic>
          <p:nvPicPr>
            <p:cNvPr id="6041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53025" y="1600200"/>
              <a:ext cx="1476375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04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3400" y="1628775"/>
              <a:ext cx="44481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042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2450" y="2057400"/>
              <a:ext cx="462915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4309977"/>
            <a:ext cx="5638800" cy="177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2362200"/>
            <a:ext cx="5257800" cy="182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304800" y="2286000"/>
            <a:ext cx="8610600" cy="4191000"/>
          </a:xfrm>
          <a:prstGeom prst="roundRect">
            <a:avLst>
              <a:gd name="adj" fmla="val 10789"/>
            </a:avLst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04800" y="1295400"/>
            <a:ext cx="8610600" cy="838200"/>
          </a:xfrm>
          <a:prstGeom prst="roundRect">
            <a:avLst>
              <a:gd name="adj" fmla="val 10789"/>
            </a:avLst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66800" y="6096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be solved efficiently using branch-and-bound technique.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Analysis</a:t>
            </a:r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47800"/>
            <a:ext cx="6324600" cy="63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438400"/>
            <a:ext cx="5562600" cy="286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71600" y="2819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=&gt; We can remove isolated nodes freely.</a:t>
            </a:r>
            <a:endParaRPr lang="en-US" dirty="0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472543"/>
            <a:ext cx="6324600" cy="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4343400"/>
            <a:ext cx="6133363" cy="81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5534222"/>
            <a:ext cx="5867400" cy="48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85800" y="1371600"/>
            <a:ext cx="70866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Analysis</a:t>
            </a:r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47800"/>
            <a:ext cx="6324600" cy="63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438400"/>
            <a:ext cx="5562600" cy="286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71600" y="2819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=&gt; We can remove isolated nodes freely.</a:t>
            </a:r>
            <a:endParaRPr lang="en-US" dirty="0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472543"/>
            <a:ext cx="6324600" cy="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4343400"/>
            <a:ext cx="6133363" cy="81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5534222"/>
            <a:ext cx="5867400" cy="48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85800" y="2362200"/>
            <a:ext cx="70866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Analysis</a:t>
            </a:r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47800"/>
            <a:ext cx="6324600" cy="63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438400"/>
            <a:ext cx="5562600" cy="286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71600" y="2819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=&gt; We can remove isolated nodes freely.</a:t>
            </a:r>
            <a:endParaRPr lang="en-US" dirty="0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472543"/>
            <a:ext cx="6324600" cy="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4343400"/>
            <a:ext cx="6133363" cy="81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5534222"/>
            <a:ext cx="5867400" cy="48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85800" y="3352800"/>
            <a:ext cx="70866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Analysis</a:t>
            </a:r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47800"/>
            <a:ext cx="6324600" cy="63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438400"/>
            <a:ext cx="5562600" cy="286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71600" y="2819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=&gt; We can remove isolated nodes freely.</a:t>
            </a:r>
            <a:endParaRPr lang="en-US" dirty="0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472543"/>
            <a:ext cx="6324600" cy="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4343400"/>
            <a:ext cx="6133363" cy="81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5534222"/>
            <a:ext cx="5867400" cy="48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85800" y="4267200"/>
            <a:ext cx="7086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Analysis</a:t>
            </a:r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47800"/>
            <a:ext cx="6324600" cy="63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438400"/>
            <a:ext cx="5562600" cy="286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71600" y="2819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=&gt; We can remove isolated nodes freely.</a:t>
            </a:r>
            <a:endParaRPr lang="en-US" dirty="0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472543"/>
            <a:ext cx="6324600" cy="56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4343400"/>
            <a:ext cx="6133363" cy="81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5534222"/>
            <a:ext cx="5867400" cy="48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85800" y="5410200"/>
            <a:ext cx="70866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Betweeness</a:t>
            </a:r>
            <a:endParaRPr lang="en-US" dirty="0" smtClean="0"/>
          </a:p>
          <a:p>
            <a:pPr lvl="1"/>
            <a:r>
              <a:rPr lang="en-US" dirty="0" smtClean="0"/>
              <a:t>Shortest-path </a:t>
            </a:r>
            <a:r>
              <a:rPr lang="en-US" dirty="0" err="1" smtClean="0"/>
              <a:t>betweenness</a:t>
            </a:r>
            <a:endParaRPr lang="en-US" dirty="0" smtClean="0"/>
          </a:p>
          <a:p>
            <a:pPr lvl="1"/>
            <a:r>
              <a:rPr lang="en-US" dirty="0" smtClean="0"/>
              <a:t>Random-walk </a:t>
            </a:r>
            <a:r>
              <a:rPr lang="en-US" dirty="0" err="1" smtClean="0"/>
              <a:t>betweenness</a:t>
            </a:r>
            <a:endParaRPr lang="en-US" dirty="0" smtClean="0"/>
          </a:p>
          <a:p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Determining the optimal community number in a network</a:t>
            </a:r>
            <a:endParaRPr lang="en-US" dirty="0" smtClean="0"/>
          </a:p>
          <a:p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Compute a </a:t>
            </a:r>
            <a:r>
              <a:rPr lang="en-US" dirty="0" err="1" smtClean="0"/>
              <a:t>dendrogram</a:t>
            </a:r>
            <a:r>
              <a:rPr lang="en-US" dirty="0" smtClean="0"/>
              <a:t> and pick the layer with the largest modularity</a:t>
            </a:r>
          </a:p>
          <a:p>
            <a:pPr lvl="1"/>
            <a:r>
              <a:rPr lang="en-US" dirty="0" smtClean="0"/>
              <a:t>Linear integer programming formulation</a:t>
            </a:r>
            <a:endParaRPr lang="en-US" dirty="0" smtClean="0"/>
          </a:p>
          <a:p>
            <a:r>
              <a:rPr lang="en-US" dirty="0" smtClean="0"/>
              <a:t>Analysis </a:t>
            </a:r>
          </a:p>
          <a:p>
            <a:pPr lvl="1"/>
            <a:r>
              <a:rPr lang="en-US" dirty="0" smtClean="0"/>
              <a:t>Some properties of the optimal solutions for maximizing </a:t>
            </a:r>
            <a:r>
              <a:rPr lang="en-US" dirty="0" err="1" smtClean="0"/>
              <a:t>modulairty</a:t>
            </a:r>
            <a:r>
              <a:rPr lang="en-U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743200"/>
            <a:ext cx="3810000" cy="114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5400" dirty="0" smtClean="0"/>
              <a:t>Experiments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467600" cy="45720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/>
              <a:t>1.	Computer-generated networks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None/>
            </a:pPr>
            <a:r>
              <a:rPr lang="en-US" b="1" dirty="0" smtClean="0"/>
              <a:t>2.	Zachary’s karate club network</a:t>
            </a:r>
            <a:endParaRPr lang="en-US" sz="1600" b="1" dirty="0" smtClean="0"/>
          </a:p>
          <a:p>
            <a:pPr marL="514350" indent="-514350">
              <a:buNone/>
            </a:pPr>
            <a:r>
              <a:rPr lang="en-US" b="1" dirty="0" smtClean="0"/>
              <a:t>3.	Collaboration network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b="1" dirty="0" smtClean="0"/>
          </a:p>
          <a:p>
            <a:pPr marL="514350" indent="-514350">
              <a:buAutoNum type="arabicPeriod" startAt="4"/>
            </a:pPr>
            <a:r>
              <a:rPr lang="en-US" b="1" dirty="0" smtClean="0"/>
              <a:t>Dolphin network</a:t>
            </a:r>
          </a:p>
          <a:p>
            <a:pPr marL="514350" indent="-514350">
              <a:buAutoNum type="arabicPeriod" startAt="4"/>
            </a:pPr>
            <a:r>
              <a:rPr lang="en-US" b="1" dirty="0" smtClean="0"/>
              <a:t>Les </a:t>
            </a:r>
            <a:r>
              <a:rPr lang="en-US" b="1" dirty="0" err="1" smtClean="0"/>
              <a:t>Miserables</a:t>
            </a:r>
            <a:r>
              <a:rPr lang="en-US" b="1" dirty="0" smtClean="0"/>
              <a:t> by Victor Hugo</a:t>
            </a:r>
          </a:p>
          <a:p>
            <a:pPr marL="514350" indent="-514350">
              <a:buAutoNum type="arabicPeriod" startAt="4"/>
            </a:pPr>
            <a:endParaRPr lang="en-US" b="1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Computer-generated networks</a:t>
            </a: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768" y="2209800"/>
            <a:ext cx="886283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1295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 with 128 vertices divided into four communities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752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E[ p</a:t>
            </a:r>
            <a:r>
              <a:rPr lang="en-US" baseline="-25000" dirty="0" smtClean="0"/>
              <a:t>in</a:t>
            </a:r>
            <a:r>
              <a:rPr lang="en-US" dirty="0" smtClean="0"/>
              <a:t> + p</a:t>
            </a:r>
            <a:r>
              <a:rPr lang="en-US" baseline="-25000" dirty="0" smtClean="0"/>
              <a:t>out</a:t>
            </a:r>
            <a:r>
              <a:rPr lang="en-US" dirty="0" smtClean="0"/>
              <a:t> ] = 16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2145268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E[ p</a:t>
            </a:r>
            <a:r>
              <a:rPr lang="en-US" baseline="-25000" dirty="0" smtClean="0"/>
              <a:t>in</a:t>
            </a:r>
            <a:r>
              <a:rPr lang="en-US" dirty="0" smtClean="0"/>
              <a:t> ] = 12  E[ p</a:t>
            </a:r>
            <a:r>
              <a:rPr lang="en-US" baseline="-25000" dirty="0" smtClean="0"/>
              <a:t>out</a:t>
            </a:r>
            <a:r>
              <a:rPr lang="en-US" dirty="0" smtClean="0"/>
              <a:t> ] =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467600" cy="45720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/>
              <a:t>1.	Motivation</a:t>
            </a:r>
          </a:p>
          <a:p>
            <a:pPr marL="514350" indent="-514350">
              <a:buNone/>
            </a:pP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community structure, agglomerative/decisive clustering, 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None/>
            </a:pPr>
            <a:r>
              <a:rPr lang="en-US" b="1" dirty="0" smtClean="0"/>
              <a:t>2.	Problem Formulation</a:t>
            </a:r>
          </a:p>
          <a:p>
            <a:pPr marL="514350" indent="-514350"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betweenness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modulairty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, integer programming </a:t>
            </a:r>
            <a:endParaRPr lang="en-US" sz="1600" b="1" dirty="0" smtClean="0"/>
          </a:p>
          <a:p>
            <a:pPr marL="514350" indent="-514350">
              <a:buNone/>
            </a:pPr>
            <a:r>
              <a:rPr lang="en-US" b="1" dirty="0" smtClean="0"/>
              <a:t>3.	Experiments</a:t>
            </a:r>
            <a:br>
              <a:rPr lang="en-US" b="1" dirty="0" smtClean="0"/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computer-generated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network, Zachary’s karate club, collaboration network, dolphin community,  a novel, </a:t>
            </a:r>
            <a:endParaRPr lang="en-US" b="1" dirty="0" smtClean="0"/>
          </a:p>
          <a:p>
            <a:pPr marL="514350" indent="-514350">
              <a:buNone/>
            </a:pPr>
            <a:r>
              <a:rPr lang="en-US" b="1" dirty="0" smtClean="0"/>
              <a:t>4.	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204AAE-6718-4C27-9BDD-7E84192F2A4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Computer-generated networks</a:t>
            </a:r>
            <a:endParaRPr 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76809"/>
            <a:ext cx="5410200" cy="389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86200" y="5867400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E[ p</a:t>
            </a:r>
            <a:r>
              <a:rPr lang="en-US" baseline="-25000" dirty="0" smtClean="0"/>
              <a:t>out</a:t>
            </a:r>
            <a:r>
              <a:rPr lang="en-US" dirty="0" smtClean="0"/>
              <a:t> 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13832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E[ p</a:t>
            </a:r>
            <a:r>
              <a:rPr lang="en-US" baseline="-25000" dirty="0" smtClean="0"/>
              <a:t>in</a:t>
            </a:r>
            <a:r>
              <a:rPr lang="en-US" dirty="0" smtClean="0"/>
              <a:t> + p</a:t>
            </a:r>
            <a:r>
              <a:rPr lang="en-US" baseline="-25000" dirty="0" smtClean="0"/>
              <a:t>out</a:t>
            </a:r>
            <a:r>
              <a:rPr lang="en-US" dirty="0" smtClean="0"/>
              <a:t> ] = 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Zachary’s karate club network</a:t>
            </a:r>
            <a:endParaRPr 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371600"/>
            <a:ext cx="537587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Zachary’s </a:t>
            </a:r>
            <a:r>
              <a:rPr lang="en-US" dirty="0" smtClean="0"/>
              <a:t>karate </a:t>
            </a:r>
            <a:r>
              <a:rPr lang="en-US" dirty="0" smtClean="0"/>
              <a:t>club network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Network</a:t>
            </a:r>
            <a:endParaRPr 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6003"/>
            <a:ext cx="7880739" cy="3202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1295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Vertices represents authors referred in the Bibliography of a paper.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7526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edge between two vertices exists if the two author co-publish a paper in arxiv.org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2221468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priori knowledge about the network. </a:t>
            </a:r>
          </a:p>
          <a:p>
            <a:r>
              <a:rPr lang="en-US" dirty="0" smtClean="0"/>
              <a:t>Modularity is peaked at 13 communities.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Dolphin network </a:t>
            </a:r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447800"/>
            <a:ext cx="4938672" cy="502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1524000"/>
            <a:ext cx="228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community of 62 bottlenose dolphins living in Doubtful Sound, New Zealand.</a:t>
            </a:r>
          </a:p>
          <a:p>
            <a:endParaRPr lang="en-US" dirty="0" smtClean="0"/>
          </a:p>
          <a:p>
            <a:r>
              <a:rPr lang="en-US" dirty="0" smtClean="0"/>
              <a:t>2-split,   Q=0.38</a:t>
            </a:r>
          </a:p>
          <a:p>
            <a:endParaRPr lang="en-US" dirty="0" smtClean="0"/>
          </a:p>
          <a:p>
            <a:r>
              <a:rPr lang="en-US" dirty="0" smtClean="0"/>
              <a:t>5-split,   </a:t>
            </a:r>
            <a:r>
              <a:rPr lang="en-US" dirty="0" smtClean="0"/>
              <a:t>Q=0.52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 </a:t>
            </a:r>
            <a:r>
              <a:rPr lang="en-US" dirty="0" err="1" smtClean="0"/>
              <a:t>matrilineage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Miserable by Victor Hugo</a:t>
            </a:r>
            <a:endParaRPr 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19200"/>
            <a:ext cx="707944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47244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community clearly reflects the subplot structure of the novels.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743200"/>
            <a:ext cx="3429000" cy="106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/>
              <a:t>Conclusion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Agglomerative/divisive clustering</a:t>
            </a:r>
          </a:p>
          <a:p>
            <a:endParaRPr lang="en-US" dirty="0" smtClean="0"/>
          </a:p>
          <a:p>
            <a:r>
              <a:rPr lang="en-US" dirty="0" err="1" smtClean="0"/>
              <a:t>Betweenness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Shortest-path </a:t>
            </a:r>
            <a:r>
              <a:rPr lang="en-US" dirty="0" err="1" smtClean="0"/>
              <a:t>betweenness</a:t>
            </a:r>
            <a:r>
              <a:rPr lang="en-US" dirty="0" smtClean="0"/>
              <a:t> and random-walk </a:t>
            </a:r>
            <a:r>
              <a:rPr lang="en-US" dirty="0" err="1" smtClean="0"/>
              <a:t>betweenness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Modulairty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Greedy splitting </a:t>
            </a:r>
            <a:r>
              <a:rPr lang="en-US" dirty="0" smtClean="0"/>
              <a:t>algorithm and integer programming</a:t>
            </a:r>
          </a:p>
          <a:p>
            <a:endParaRPr lang="en-US" dirty="0" smtClean="0"/>
          </a:p>
          <a:p>
            <a:r>
              <a:rPr lang="en-US" dirty="0" smtClean="0"/>
              <a:t>Promising results </a:t>
            </a:r>
            <a:r>
              <a:rPr lang="en-US" dirty="0" smtClean="0"/>
              <a:t>for real-world </a:t>
            </a:r>
            <a:r>
              <a:rPr lang="en-US" dirty="0" smtClean="0"/>
              <a:t>examples.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352800"/>
            <a:ext cx="42291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153400" cy="3200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9600" dirty="0" smtClean="0"/>
              <a:t>THANK YOU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Splitting vs. Integer Programming</a:t>
            </a:r>
            <a:endParaRPr 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600"/>
            <a:ext cx="6643688" cy="484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553200" y="762000"/>
            <a:ext cx="2175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Integer programming</a:t>
            </a:r>
          </a:p>
          <a:p>
            <a:r>
              <a:rPr lang="en-US" dirty="0" smtClean="0"/>
              <a:t>Q = 0.431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3200" y="1487269"/>
            <a:ext cx="1826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Greedy algorithm</a:t>
            </a:r>
          </a:p>
          <a:p>
            <a:r>
              <a:rPr lang="en-US" dirty="0" smtClean="0"/>
              <a:t>Q = 0.397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743200"/>
            <a:ext cx="3429000" cy="106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/>
              <a:t>Motivation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7772400" cy="533400"/>
          </a:xfrm>
        </p:spPr>
        <p:txBody>
          <a:bodyPr/>
          <a:lstStyle/>
          <a:p>
            <a:r>
              <a:rPr lang="en-US" dirty="0" smtClean="0"/>
              <a:t>Community 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895600"/>
            <a:ext cx="57739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762000" y="13348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division of network nodes into groups within which the network connections are dense, but between which they are sparser.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0" y="19812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Wide range of applications: www, social networks, scientific collaboration, metabolism, and ecosystems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partitioning vs. hierarchical clustering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7826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particular helpful since we usually don’t know how many communities in a network.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2373868"/>
            <a:ext cx="4318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Usually require a known number of clusters.</a:t>
            </a:r>
          </a:p>
        </p:txBody>
      </p:sp>
      <p:sp>
        <p:nvSpPr>
          <p:cNvPr id="6" name="Rectangle 5"/>
          <p:cNvSpPr/>
          <p:nvPr/>
        </p:nvSpPr>
        <p:spPr>
          <a:xfrm>
            <a:off x="489084" y="1524000"/>
            <a:ext cx="1949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Graph partitioning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1981200"/>
            <a:ext cx="3712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Can be achieved with *-Cut algorithm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050268"/>
            <a:ext cx="2291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Hierarchical clustering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1" y="4583668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Aim at discovering natural divisions of networks into groups, based on various metrics of similarity or strength of connection between vertices.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04800" y="3886200"/>
            <a:ext cx="8305800" cy="2133600"/>
          </a:xfrm>
          <a:prstGeom prst="roundRect">
            <a:avLst>
              <a:gd name="adj" fmla="val 10789"/>
            </a:avLst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4800" y="1447800"/>
            <a:ext cx="8305800" cy="2133600"/>
          </a:xfrm>
          <a:prstGeom prst="roundRect">
            <a:avLst>
              <a:gd name="adj" fmla="val 10789"/>
            </a:avLst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Agglomerative and </a:t>
            </a:r>
            <a:r>
              <a:rPr lang="en-US" dirty="0" smtClean="0"/>
              <a:t>divisive clustering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981200"/>
            <a:ext cx="7467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Divisive Clustering:</a:t>
            </a:r>
            <a:r>
              <a:rPr lang="en-US" b="1" dirty="0" smtClean="0"/>
              <a:t>  </a:t>
            </a:r>
            <a:r>
              <a:rPr lang="en-US" sz="1600" dirty="0" smtClean="0"/>
              <a:t>An </a:t>
            </a:r>
            <a:r>
              <a:rPr lang="en-US" sz="1600" dirty="0" smtClean="0"/>
              <a:t>initially connected network splitting into smaller and smaller communities as we go from top to bottom</a:t>
            </a:r>
            <a:endParaRPr lang="en-US" sz="1600" dirty="0"/>
          </a:p>
        </p:txBody>
      </p:sp>
      <p:pic>
        <p:nvPicPr>
          <p:cNvPr id="5" name="Picture 4" descr="http://www.solver.com/xlminer/help/HClst/Clustering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048000"/>
            <a:ext cx="5257800" cy="339448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85800" y="1219200"/>
            <a:ext cx="7467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Agglomerative </a:t>
            </a:r>
            <a:r>
              <a:rPr lang="en-US" b="1" u="sng" dirty="0" smtClean="0"/>
              <a:t>Clustering:</a:t>
            </a:r>
            <a:r>
              <a:rPr lang="en-US" dirty="0" smtClean="0"/>
              <a:t>  </a:t>
            </a:r>
            <a:r>
              <a:rPr lang="en-US" sz="1600" dirty="0" smtClean="0"/>
              <a:t>An </a:t>
            </a:r>
            <a:r>
              <a:rPr lang="en-US" sz="1600" dirty="0" smtClean="0"/>
              <a:t>initially disconnected vertices grouped into larger and larger communities as we go from bottom to top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Dendrogram</a:t>
            </a:r>
            <a:r>
              <a:rPr lang="en-US" dirty="0" smtClean="0"/>
              <a:t> ( Hierarchical tree)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7826645" cy="41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Agglomerative/divisive clustering</a:t>
            </a:r>
            <a:endParaRPr lang="en-US" dirty="0"/>
          </a:p>
        </p:txBody>
      </p:sp>
      <p:pic>
        <p:nvPicPr>
          <p:cNvPr id="2050" name="Picture 2" descr=" \max \, \{\, d(a,b) : a \in A,\, b \in B \,\}.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4865132"/>
            <a:ext cx="3505200" cy="295619"/>
          </a:xfrm>
          <a:prstGeom prst="rect">
            <a:avLst/>
          </a:prstGeom>
          <a:noFill/>
        </p:spPr>
      </p:pic>
      <p:pic>
        <p:nvPicPr>
          <p:cNvPr id="2052" name="Picture 4" descr=" \min \, \{\, d(a,b) : a \in A,\, b \in B \,\}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5473803"/>
            <a:ext cx="3581400" cy="30572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3733800"/>
            <a:ext cx="1636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Linkage criteria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41910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linkage criteria determines the distance between </a:t>
            </a:r>
            <a:r>
              <a:rPr lang="en-US" dirty="0" smtClean="0"/>
              <a:t>communities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143001" y="4800600"/>
            <a:ext cx="2819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Complete-linkage clustering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3000" y="5410200"/>
            <a:ext cx="2819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Single-linkage clustering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1459468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Metric (Similarity)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400" y="1840468"/>
            <a:ext cx="205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Euclidean distance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2297668"/>
            <a:ext cx="220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Manhattan distance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4400" y="321206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Mahalanobis</a:t>
            </a:r>
            <a:r>
              <a:rPr lang="en-US" dirty="0" smtClean="0"/>
              <a:t> distance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4400" y="275486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Maximum distance</a:t>
            </a:r>
          </a:p>
        </p:txBody>
      </p:sp>
      <p:pic>
        <p:nvPicPr>
          <p:cNvPr id="2054" name="Picture 6" descr=" \|a-b \|_2 = \sqrt{\sum_i (a_i-b_i)^2} 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1800225"/>
            <a:ext cx="2038350" cy="485775"/>
          </a:xfrm>
          <a:prstGeom prst="rect">
            <a:avLst/>
          </a:prstGeom>
          <a:noFill/>
        </p:spPr>
      </p:pic>
      <p:pic>
        <p:nvPicPr>
          <p:cNvPr id="2056" name="Picture 8" descr=" \|a-b \|_1 = \sum_i |a_i-b_i| 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2362200"/>
            <a:ext cx="1771650" cy="352426"/>
          </a:xfrm>
          <a:prstGeom prst="rect">
            <a:avLst/>
          </a:prstGeom>
          <a:noFill/>
        </p:spPr>
      </p:pic>
      <p:pic>
        <p:nvPicPr>
          <p:cNvPr id="2058" name="Picture 10" descr=" \|a-b \|_\infty = \max_i |a_i-b_i| 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4800" y="2819400"/>
            <a:ext cx="1952625" cy="247650"/>
          </a:xfrm>
          <a:prstGeom prst="rect">
            <a:avLst/>
          </a:prstGeom>
          <a:noFill/>
        </p:spPr>
      </p:pic>
      <p:pic>
        <p:nvPicPr>
          <p:cNvPr id="2060" name="Picture 12" descr=" \sqrt{(a-b)^{\top}S^{-1}(a-b)} 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67200" y="3200400"/>
            <a:ext cx="1676400" cy="295275"/>
          </a:xfrm>
          <a:prstGeom prst="rect">
            <a:avLst/>
          </a:prstGeom>
          <a:noFill/>
        </p:spPr>
      </p:pic>
      <p:sp>
        <p:nvSpPr>
          <p:cNvPr id="19" name="Rounded Rectangle 18"/>
          <p:cNvSpPr/>
          <p:nvPr/>
        </p:nvSpPr>
        <p:spPr>
          <a:xfrm>
            <a:off x="304800" y="3733800"/>
            <a:ext cx="8305800" cy="2286000"/>
          </a:xfrm>
          <a:prstGeom prst="roundRect">
            <a:avLst>
              <a:gd name="adj" fmla="val 10789"/>
            </a:avLst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04800" y="1371600"/>
            <a:ext cx="8305800" cy="2286000"/>
          </a:xfrm>
          <a:prstGeom prst="roundRect">
            <a:avLst>
              <a:gd name="adj" fmla="val 10789"/>
            </a:avLst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6075</TotalTime>
  <Words>904</Words>
  <Application>Microsoft Office PowerPoint</Application>
  <PresentationFormat>On-screen Show (4:3)</PresentationFormat>
  <Paragraphs>175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Modularity Clustering</vt:lpstr>
      <vt:lpstr>Reference</vt:lpstr>
      <vt:lpstr>Outline</vt:lpstr>
      <vt:lpstr>Slide 4</vt:lpstr>
      <vt:lpstr>Community Structure</vt:lpstr>
      <vt:lpstr>Graph partitioning vs. hierarchical clustering</vt:lpstr>
      <vt:lpstr>Agglomerative and divisive clustering</vt:lpstr>
      <vt:lpstr>Dendrogram ( Hierarchical tree)</vt:lpstr>
      <vt:lpstr>Agglomerative/divisive clustering</vt:lpstr>
      <vt:lpstr>Agglomerative/divisive clustering</vt:lpstr>
      <vt:lpstr>Agglomerative/divisive clustering</vt:lpstr>
      <vt:lpstr>Quick Review</vt:lpstr>
      <vt:lpstr>Slide 13</vt:lpstr>
      <vt:lpstr>Problem Formulation</vt:lpstr>
      <vt:lpstr>Betweenness</vt:lpstr>
      <vt:lpstr>Algorithm 1</vt:lpstr>
      <vt:lpstr>Modularity</vt:lpstr>
      <vt:lpstr>More on modularity</vt:lpstr>
      <vt:lpstr>Select the clustering with the largest modularity</vt:lpstr>
      <vt:lpstr>Equivalent Integer Programming Problem</vt:lpstr>
      <vt:lpstr>Some Analysis</vt:lpstr>
      <vt:lpstr>Some Analysis</vt:lpstr>
      <vt:lpstr>Some Analysis</vt:lpstr>
      <vt:lpstr>Some Analysis</vt:lpstr>
      <vt:lpstr>Some Analysis</vt:lpstr>
      <vt:lpstr>Quick Review</vt:lpstr>
      <vt:lpstr>Slide 27</vt:lpstr>
      <vt:lpstr>Experiments</vt:lpstr>
      <vt:lpstr>Computer-generated networks</vt:lpstr>
      <vt:lpstr>Computer-generated networks</vt:lpstr>
      <vt:lpstr>Zachary’s karate club network</vt:lpstr>
      <vt:lpstr>Zachary’s karate club network</vt:lpstr>
      <vt:lpstr>Collaboration Network</vt:lpstr>
      <vt:lpstr>Dolphin network </vt:lpstr>
      <vt:lpstr>Les Miserable by Victor Hugo</vt:lpstr>
      <vt:lpstr>Slide 36</vt:lpstr>
      <vt:lpstr>Conclusion</vt:lpstr>
      <vt:lpstr>Slide 38</vt:lpstr>
      <vt:lpstr>Greedy Splitting vs. Integer Programming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Mingyu</dc:creator>
  <cp:lastModifiedBy>mingyliu</cp:lastModifiedBy>
  <cp:revision>732</cp:revision>
  <dcterms:created xsi:type="dcterms:W3CDTF">2010-04-27T03:52:32Z</dcterms:created>
  <dcterms:modified xsi:type="dcterms:W3CDTF">2011-11-29T19:34:30Z</dcterms:modified>
</cp:coreProperties>
</file>