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52" r:id="rId1"/>
  </p:sldMasterIdLst>
  <p:notesMasterIdLst>
    <p:notesMasterId r:id="rId15"/>
  </p:notesMasterIdLst>
  <p:sldIdLst>
    <p:sldId id="256" r:id="rId2"/>
    <p:sldId id="258" r:id="rId3"/>
    <p:sldId id="260" r:id="rId4"/>
    <p:sldId id="269" r:id="rId5"/>
    <p:sldId id="263" r:id="rId6"/>
    <p:sldId id="268" r:id="rId7"/>
    <p:sldId id="266" r:id="rId8"/>
    <p:sldId id="271" r:id="rId9"/>
    <p:sldId id="261" r:id="rId10"/>
    <p:sldId id="265" r:id="rId11"/>
    <p:sldId id="267" r:id="rId12"/>
    <p:sldId id="264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A57BA-4431-1647-B845-DD5A4CB97438}" type="datetimeFigureOut">
              <a:rPr lang="en-US" smtClean="0"/>
              <a:t>9/20/11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9DF5C-5914-334E-9D22-2277ED3F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hat the </a:t>
            </a:r>
            <a:r>
              <a:rPr lang="en-US" dirty="0" err="1" smtClean="0"/>
              <a:t>emperical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9DF5C-5914-334E-9D22-2277ED3F2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9DF5C-5914-334E-9D22-2277ED3F2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9/17/11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9/17/11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9/17/11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9/17/11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9/17/11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9/17/11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9/17/11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9/17/11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9/17/11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9/17/11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9/17/11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9/17/11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3" r:id="rId1"/>
    <p:sldLayoutId id="2147484754" r:id="rId2"/>
    <p:sldLayoutId id="2147484755" r:id="rId3"/>
    <p:sldLayoutId id="2147484756" r:id="rId4"/>
    <p:sldLayoutId id="2147484757" r:id="rId5"/>
    <p:sldLayoutId id="2147484758" r:id="rId6"/>
    <p:sldLayoutId id="2147484759" r:id="rId7"/>
    <p:sldLayoutId id="2147484760" r:id="rId8"/>
    <p:sldLayoutId id="2147484761" r:id="rId9"/>
    <p:sldLayoutId id="2147484762" r:id="rId10"/>
    <p:sldLayoutId id="214748476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4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quation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1.bin"/><Relationship Id="rId12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9.emf"/><Relationship Id="rId5" Type="http://schemas.openxmlformats.org/officeDocument/2006/relationships/oleObject" Target="../embeddings/Microsoft_Equation8.bin"/><Relationship Id="rId6" Type="http://schemas.openxmlformats.org/officeDocument/2006/relationships/image" Target="../media/image10.emf"/><Relationship Id="rId7" Type="http://schemas.openxmlformats.org/officeDocument/2006/relationships/oleObject" Target="../embeddings/Microsoft_Equation9.bin"/><Relationship Id="rId8" Type="http://schemas.openxmlformats.org/officeDocument/2006/relationships/image" Target="../media/image11.emf"/><Relationship Id="rId9" Type="http://schemas.openxmlformats.org/officeDocument/2006/relationships/oleObject" Target="../embeddings/Microsoft_Equation10.bin"/><Relationship Id="rId10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2.bin"/><Relationship Id="rId4" Type="http://schemas.openxmlformats.org/officeDocument/2006/relationships/image" Target="../media/image14.emf"/><Relationship Id="rId5" Type="http://schemas.openxmlformats.org/officeDocument/2006/relationships/oleObject" Target="../embeddings/Microsoft_Equation1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371137"/>
            <a:ext cx="7772400" cy="4571999"/>
          </a:xfrm>
        </p:spPr>
        <p:txBody>
          <a:bodyPr/>
          <a:lstStyle/>
          <a:p>
            <a:r>
              <a:rPr lang="en-US" sz="3200" dirty="0" smtClean="0"/>
              <a:t>Convex clustering with exemplar based models</a:t>
            </a:r>
            <a:endParaRPr 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7551292" cy="1043440"/>
          </a:xfrm>
        </p:spPr>
        <p:txBody>
          <a:bodyPr>
            <a:normAutofit fontScale="32500" lnSpcReduction="20000"/>
          </a:bodyPr>
          <a:lstStyle/>
          <a:p>
            <a:r>
              <a:rPr lang="en-US" sz="4900" dirty="0" smtClean="0"/>
              <a:t>Authors- Daniel </a:t>
            </a:r>
            <a:r>
              <a:rPr lang="en-US" sz="4900" dirty="0" err="1" smtClean="0"/>
              <a:t>Lashkari</a:t>
            </a:r>
            <a:r>
              <a:rPr lang="en-US" sz="4900" dirty="0" smtClean="0"/>
              <a:t> and </a:t>
            </a:r>
            <a:r>
              <a:rPr lang="en-US" sz="4900" dirty="0" err="1" smtClean="0"/>
              <a:t>Polina</a:t>
            </a:r>
            <a:r>
              <a:rPr lang="en-US" sz="4900" dirty="0" smtClean="0"/>
              <a:t> </a:t>
            </a:r>
            <a:r>
              <a:rPr lang="en-US" sz="4900" dirty="0" err="1" smtClean="0"/>
              <a:t>Golland</a:t>
            </a:r>
            <a:endParaRPr lang="en-US" sz="4900" dirty="0" smtClean="0"/>
          </a:p>
          <a:p>
            <a:endParaRPr lang="en-US" sz="4900" dirty="0"/>
          </a:p>
          <a:p>
            <a:r>
              <a:rPr lang="en-US" sz="4900" dirty="0" smtClean="0"/>
              <a:t>Presented by: </a:t>
            </a:r>
            <a:r>
              <a:rPr lang="en-US" sz="4900" dirty="0" err="1" smtClean="0"/>
              <a:t>Priyanka</a:t>
            </a:r>
            <a:r>
              <a:rPr lang="en-US" sz="4900" dirty="0" smtClean="0"/>
              <a:t> </a:t>
            </a:r>
            <a:r>
              <a:rPr lang="en-US" sz="4900" dirty="0" err="1" smtClean="0"/>
              <a:t>Vageeswaran</a:t>
            </a:r>
            <a:endParaRPr lang="en-US" sz="4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5913"/>
            <a:ext cx="7620000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to estimate β, when K is fixed and known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Assume data clusters are dense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Convex relaxation may not be very tight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Convergence rates are slow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Convex formulation with hard assignments not possible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Sensitive to perturbation in data points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3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Improvements/modifications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Formulate the dual and incorporate the stability of cluster centers (</a:t>
            </a:r>
            <a:r>
              <a:rPr lang="en-US" dirty="0"/>
              <a:t>K</a:t>
            </a:r>
            <a:r>
              <a:rPr lang="en-US" dirty="0" smtClean="0"/>
              <a:t>omodakis et al)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Define stability as the minimum perturbation required to ensure data point is never chosen as cluster center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Hard assignments obtained in linear integer program</a:t>
            </a:r>
          </a:p>
          <a:p>
            <a:pPr lvl="1" indent="0">
              <a:buNone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 Assume exemplars to be the centers of smoothing kernel and incorporate smoothed versions of the exemplars into the cost function</a:t>
            </a:r>
          </a:p>
        </p:txBody>
      </p:sp>
    </p:spTree>
    <p:extLst>
      <p:ext uri="{BB962C8B-B14F-4D97-AF65-F5344CB8AC3E}">
        <p14:creationId xmlns:p14="http://schemas.microsoft.com/office/powerpoint/2010/main" val="156232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Restrict search of parameters to exemplars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Replace log-likelihood objective with the KL divergence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Obtain soft label assignments along with optimal 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Relaxation of affinity propagation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Convergence to global optimum ensured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Scalable to large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9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on Affinity propagation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824444"/>
              </p:ext>
            </p:extLst>
          </p:nvPr>
        </p:nvGraphicFramePr>
        <p:xfrm>
          <a:off x="706754" y="2195295"/>
          <a:ext cx="4091940" cy="336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2273300" imgH="1866900" progId="Equation.3">
                  <p:embed/>
                </p:oleObj>
              </mc:Choice>
              <mc:Fallback>
                <p:oleObj name="Equation" r:id="rId3" imgW="2273300" imgH="186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754" y="2195295"/>
                        <a:ext cx="4091940" cy="336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92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729"/>
            <a:ext cx="5791200" cy="652036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908"/>
            <a:ext cx="7620000" cy="477925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Soft K-Means </a:t>
            </a:r>
          </a:p>
          <a:p>
            <a:endParaRPr lang="en-US" sz="2000" dirty="0" smtClean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Non-convex cost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Local minima/maxima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Multiple initializations required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Affinity propagation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Hard assignments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gaurantee</a:t>
            </a:r>
            <a:r>
              <a:rPr lang="en-US" dirty="0" smtClean="0"/>
              <a:t> of convergence</a:t>
            </a:r>
            <a:endParaRPr lang="en-US" dirty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Objective: Convexify cost function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730px-Gradient_ascent_(surface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2" y="2828110"/>
            <a:ext cx="3110992" cy="255271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213790"/>
              </p:ext>
            </p:extLst>
          </p:nvPr>
        </p:nvGraphicFramePr>
        <p:xfrm>
          <a:off x="884238" y="1574146"/>
          <a:ext cx="4640262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4" imgW="2578100" imgH="1092200" progId="Equation.3">
                  <p:embed/>
                </p:oleObj>
              </mc:Choice>
              <mc:Fallback>
                <p:oleObj name="Equation" r:id="rId4" imgW="25781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574146"/>
                        <a:ext cx="4640262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23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78212"/>
          </a:xfrm>
        </p:spPr>
        <p:txBody>
          <a:bodyPr>
            <a:norm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mbria"/>
                <a:ea typeface="ＭＳ 明朝"/>
                <a:cs typeface="Times New Roman"/>
              </a:rPr>
              <a:t>Scenario: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Assumption:</a:t>
            </a:r>
          </a:p>
          <a:p>
            <a:pPr lvl="1"/>
            <a:r>
              <a:rPr lang="en-US" sz="2400" dirty="0" smtClean="0"/>
              <a:t>Don</a:t>
            </a:r>
            <a:r>
              <a:rPr lang="fr-FR" sz="2400" dirty="0" smtClean="0"/>
              <a:t>’</a:t>
            </a:r>
            <a:r>
              <a:rPr lang="en-US" sz="2400" dirty="0" smtClean="0"/>
              <a:t>t have to search over the whole span</a:t>
            </a:r>
          </a:p>
          <a:p>
            <a:pPr lvl="1"/>
            <a:r>
              <a:rPr lang="en-US" sz="2400" dirty="0" smtClean="0"/>
              <a:t>Still combinatorial search</a:t>
            </a:r>
            <a:endParaRPr lang="en-US" sz="2400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936455"/>
              </p:ext>
            </p:extLst>
          </p:nvPr>
        </p:nvGraphicFramePr>
        <p:xfrm>
          <a:off x="2951163" y="3246438"/>
          <a:ext cx="2063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1163" y="3246438"/>
                        <a:ext cx="2063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42409"/>
              </p:ext>
            </p:extLst>
          </p:nvPr>
        </p:nvGraphicFramePr>
        <p:xfrm>
          <a:off x="2520249" y="4292424"/>
          <a:ext cx="86868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5" imgW="482600" imgH="215900" progId="Equation.3">
                  <p:embed/>
                </p:oleObj>
              </mc:Choice>
              <mc:Fallback>
                <p:oleObj name="Equation" r:id="rId5" imgW="482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0249" y="4292424"/>
                        <a:ext cx="86868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663801"/>
              </p:ext>
            </p:extLst>
          </p:nvPr>
        </p:nvGraphicFramePr>
        <p:xfrm>
          <a:off x="2064694" y="2144861"/>
          <a:ext cx="4823460" cy="180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7" imgW="2679700" imgH="1003300" progId="Equation.3">
                  <p:embed/>
                </p:oleObj>
              </mc:Choice>
              <mc:Fallback>
                <p:oleObj name="Equation" r:id="rId7" imgW="26797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4694" y="2144861"/>
                        <a:ext cx="4823460" cy="180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3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791200" cy="780255"/>
          </a:xfrm>
        </p:spPr>
        <p:txBody>
          <a:bodyPr/>
          <a:lstStyle/>
          <a:p>
            <a:r>
              <a:rPr lang="en-US" dirty="0" smtClean="0"/>
              <a:t>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0255"/>
            <a:ext cx="7620000" cy="5675586"/>
          </a:xfrm>
        </p:spPr>
        <p:txBody>
          <a:bodyPr/>
          <a:lstStyle/>
          <a:p>
            <a:r>
              <a:rPr lang="en-US" dirty="0" smtClean="0"/>
              <a:t>Initially </a:t>
            </a:r>
            <a:r>
              <a:rPr lang="en-US" dirty="0"/>
              <a:t>a</a:t>
            </a:r>
            <a:r>
              <a:rPr lang="en-US" dirty="0" smtClean="0"/>
              <a:t>ssume all data points as cluster centers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 smtClean="0"/>
              <a:t>Replace K with N</a:t>
            </a:r>
          </a:p>
          <a:p>
            <a:pPr lvl="1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926510"/>
              </p:ext>
            </p:extLst>
          </p:nvPr>
        </p:nvGraphicFramePr>
        <p:xfrm>
          <a:off x="1279632" y="1484312"/>
          <a:ext cx="5578475" cy="537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4" imgW="3098800" imgH="2984500" progId="Equation.3">
                  <p:embed/>
                </p:oleObj>
              </mc:Choice>
              <mc:Fallback>
                <p:oleObj name="Equation" r:id="rId4" imgW="3098800" imgH="298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9632" y="1484312"/>
                        <a:ext cx="5578475" cy="537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63297"/>
              </p:ext>
            </p:extLst>
          </p:nvPr>
        </p:nvGraphicFramePr>
        <p:xfrm>
          <a:off x="6767513" y="5854700"/>
          <a:ext cx="11191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6" imgW="622300" imgH="254000" progId="Equation.3">
                  <p:embed/>
                </p:oleObj>
              </mc:Choice>
              <mc:Fallback>
                <p:oleObj name="Equation" r:id="rId6" imgW="622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67513" y="5854700"/>
                        <a:ext cx="111918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70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07791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Iterate: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Initialization:  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Update: 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Check Convergence: 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Label Assignment: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83996"/>
              </p:ext>
            </p:extLst>
          </p:nvPr>
        </p:nvGraphicFramePr>
        <p:xfrm>
          <a:off x="2058643" y="1775463"/>
          <a:ext cx="125730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Equation" r:id="rId3" imgW="698500" imgH="177800" progId="Equation.3">
                  <p:embed/>
                </p:oleObj>
              </mc:Choice>
              <mc:Fallback>
                <p:oleObj name="Equation" r:id="rId3" imgW="698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8643" y="1775463"/>
                        <a:ext cx="125730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841341"/>
              </p:ext>
            </p:extLst>
          </p:nvPr>
        </p:nvGraphicFramePr>
        <p:xfrm>
          <a:off x="2471509" y="2161684"/>
          <a:ext cx="9372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Equation" r:id="rId5" imgW="520700" imgH="254000" progId="Equation.3">
                  <p:embed/>
                </p:oleObj>
              </mc:Choice>
              <mc:Fallback>
                <p:oleObj name="Equation" r:id="rId5" imgW="520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1509" y="2161684"/>
                        <a:ext cx="93726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530361"/>
              </p:ext>
            </p:extLst>
          </p:nvPr>
        </p:nvGraphicFramePr>
        <p:xfrm>
          <a:off x="2299145" y="2829361"/>
          <a:ext cx="2537460" cy="281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Equation" r:id="rId7" imgW="1409700" imgH="1562100" progId="Equation.3">
                  <p:embed/>
                </p:oleObj>
              </mc:Choice>
              <mc:Fallback>
                <p:oleObj name="Equation" r:id="rId7" imgW="1409700" imgH="156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9145" y="2829361"/>
                        <a:ext cx="2537460" cy="281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845816"/>
              </p:ext>
            </p:extLst>
          </p:nvPr>
        </p:nvGraphicFramePr>
        <p:xfrm>
          <a:off x="3541357" y="5241091"/>
          <a:ext cx="363474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Equation" r:id="rId9" imgW="2019300" imgH="444500" progId="Equation.3">
                  <p:embed/>
                </p:oleObj>
              </mc:Choice>
              <mc:Fallback>
                <p:oleObj name="Equation" r:id="rId9" imgW="2019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41357" y="5241091"/>
                        <a:ext cx="363474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101310"/>
              </p:ext>
            </p:extLst>
          </p:nvPr>
        </p:nvGraphicFramePr>
        <p:xfrm>
          <a:off x="3636455" y="5882516"/>
          <a:ext cx="24003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Equation" r:id="rId11" imgW="1333500" imgH="431800" progId="Equation.3">
                  <p:embed/>
                </p:oleObj>
              </mc:Choice>
              <mc:Fallback>
                <p:oleObj name="Equation" r:id="rId11" imgW="1333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36455" y="5882516"/>
                        <a:ext cx="240030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72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8" y="1794569"/>
            <a:ext cx="5111750" cy="448056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Use Interior Point methods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Complexity</a:t>
            </a:r>
            <a:r>
              <a:rPr lang="en-US" sz="2400" b="0" dirty="0" smtClean="0"/>
              <a:t>: </a:t>
            </a:r>
            <a:r>
              <a:rPr lang="en-US" sz="2400" b="0" i="1" dirty="0" smtClean="0"/>
              <a:t>O(N</a:t>
            </a:r>
            <a:r>
              <a:rPr lang="en-US" sz="2400" b="0" i="1" baseline="30000" dirty="0" smtClean="0"/>
              <a:t>2</a:t>
            </a:r>
            <a:r>
              <a:rPr lang="en-US" sz="2400" b="0" i="1" dirty="0" smtClean="0"/>
              <a:t>) </a:t>
            </a:r>
            <a:r>
              <a:rPr lang="en-US" sz="2400" b="0" dirty="0" smtClean="0"/>
              <a:t>per iteration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Speed up:</a:t>
            </a:r>
          </a:p>
          <a:p>
            <a:pPr marL="800100" lvl="1" indent="-342900"/>
            <a:r>
              <a:rPr lang="en-US" sz="2400" dirty="0" smtClean="0"/>
              <a:t>Restrict search for clustering center to nearest 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o</a:t>
            </a:r>
            <a:r>
              <a:rPr lang="en-US" sz="2400" dirty="0" smtClean="0"/>
              <a:t> items</a:t>
            </a:r>
          </a:p>
          <a:p>
            <a:pPr marL="800100" lvl="1" indent="-342900"/>
            <a:r>
              <a:rPr lang="en-US" sz="2400" dirty="0" smtClean="0"/>
              <a:t>Reduced complexity: </a:t>
            </a:r>
            <a:r>
              <a:rPr lang="en-US" sz="2400" i="1" dirty="0" smtClean="0"/>
              <a:t>O(N*N</a:t>
            </a:r>
            <a:r>
              <a:rPr lang="en-US" sz="2400" i="1" baseline="-25000" dirty="0" smtClean="0"/>
              <a:t>o</a:t>
            </a:r>
            <a:r>
              <a:rPr lang="en-US" sz="2400" dirty="0" smtClean="0"/>
              <a:t>)</a:t>
            </a:r>
          </a:p>
          <a:p>
            <a:pPr marL="800100" lvl="1" indent="-342900"/>
            <a:r>
              <a:rPr lang="en-US" sz="2400" dirty="0" smtClean="0"/>
              <a:t>Threshold </a:t>
            </a:r>
          </a:p>
          <a:p>
            <a:pPr marL="800100" lvl="1" indent="-342900"/>
            <a:endParaRPr lang="en-US" sz="2400" dirty="0" smtClean="0"/>
          </a:p>
          <a:p>
            <a:pPr marL="800100" lvl="1" indent="-342900"/>
            <a:endParaRPr lang="en-US" sz="2400" dirty="0" smtClean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777547" y="1784911"/>
            <a:ext cx="3008313" cy="44805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Speed/scalability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55194"/>
              </p:ext>
            </p:extLst>
          </p:nvPr>
        </p:nvGraphicFramePr>
        <p:xfrm>
          <a:off x="6027738" y="2298700"/>
          <a:ext cx="253841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3" imgW="1409700" imgH="1778000" progId="Equation.3">
                  <p:embed/>
                </p:oleObj>
              </mc:Choice>
              <mc:Fallback>
                <p:oleObj name="Equation" r:id="rId3" imgW="1409700" imgH="177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7738" y="2298700"/>
                        <a:ext cx="2538412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98027"/>
              </p:ext>
            </p:extLst>
          </p:nvPr>
        </p:nvGraphicFramePr>
        <p:xfrm>
          <a:off x="2633663" y="4622800"/>
          <a:ext cx="203358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5" imgW="1130300" imgH="495300" progId="Equation.3">
                  <p:embed/>
                </p:oleObj>
              </mc:Choice>
              <mc:Fallback>
                <p:oleObj name="Equation" r:id="rId5" imgW="11303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3663" y="4622800"/>
                        <a:ext cx="2033587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3663" y="5589924"/>
            <a:ext cx="2033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Re-normalize</a:t>
            </a:r>
            <a:r>
              <a:rPr lang="en-US" dirty="0" smtClean="0"/>
              <a:t> </a:t>
            </a:r>
            <a:r>
              <a:rPr lang="en-US" sz="2000" dirty="0" smtClean="0"/>
              <a:t>Distribution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475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4" name="Content Placeholder 3" descr="Picture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68" r="-6868"/>
          <a:stretch>
            <a:fillRect/>
          </a:stretch>
        </p:blipFill>
        <p:spPr>
          <a:xfrm>
            <a:off x="294021" y="1752600"/>
            <a:ext cx="7783179" cy="4467221"/>
          </a:xfrm>
        </p:spPr>
      </p:pic>
    </p:spTree>
    <p:extLst>
      <p:ext uri="{BB962C8B-B14F-4D97-AF65-F5344CB8AC3E}">
        <p14:creationId xmlns:p14="http://schemas.microsoft.com/office/powerpoint/2010/main" val="14118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6" b="68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049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Exemplar-based models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Soft-labeling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Insensitive to initialization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 smtClean="0"/>
              <a:t>Convex function enables it to reach the global optimum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Will get the optimal value of K </a:t>
            </a:r>
          </a:p>
          <a:p>
            <a:pPr marL="342900" indent="-342900">
              <a:buFont typeface="Arial"/>
              <a:buChar char="•"/>
            </a:pPr>
            <a:r>
              <a:rPr lang="en-US" i="1" dirty="0" smtClean="0"/>
              <a:t>Χ</a:t>
            </a:r>
            <a:r>
              <a:rPr lang="en-US" i="1" dirty="0"/>
              <a:t> </a:t>
            </a:r>
            <a:r>
              <a:rPr lang="en-US" i="1" dirty="0" smtClean="0"/>
              <a:t>can be vectorial</a:t>
            </a:r>
            <a:r>
              <a:rPr lang="en-US" i="1" dirty="0"/>
              <a:t> </a:t>
            </a:r>
            <a:r>
              <a:rPr lang="en-US" i="1" dirty="0" smtClean="0"/>
              <a:t>data or proximity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0103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4423</TotalTime>
  <Words>322</Words>
  <Application>Microsoft Macintosh PowerPoint</Application>
  <PresentationFormat>On-screen Show (4:3)</PresentationFormat>
  <Paragraphs>88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Essential</vt:lpstr>
      <vt:lpstr>Microsoft Equation</vt:lpstr>
      <vt:lpstr>Convex clustering with exemplar based models</vt:lpstr>
      <vt:lpstr>Motivation</vt:lpstr>
      <vt:lpstr>Convex cost function</vt:lpstr>
      <vt:lpstr>relaxation</vt:lpstr>
      <vt:lpstr>implementation</vt:lpstr>
      <vt:lpstr>Speed/scalability</vt:lpstr>
      <vt:lpstr>Experimental results</vt:lpstr>
      <vt:lpstr>PowerPoint Presentation</vt:lpstr>
      <vt:lpstr>advantages</vt:lpstr>
      <vt:lpstr>drawbacks</vt:lpstr>
      <vt:lpstr>Improvements/modifications</vt:lpstr>
      <vt:lpstr>conclusion</vt:lpstr>
      <vt:lpstr>Discussion on Affinity propagation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clustering using subspaces</dc:title>
  <dc:creator>umiacs</dc:creator>
  <cp:lastModifiedBy>umiacs</cp:lastModifiedBy>
  <cp:revision>66</cp:revision>
  <dcterms:created xsi:type="dcterms:W3CDTF">2011-09-17T18:39:49Z</dcterms:created>
  <dcterms:modified xsi:type="dcterms:W3CDTF">2011-09-20T20:23:19Z</dcterms:modified>
</cp:coreProperties>
</file>